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6" r:id="rId3"/>
    <p:sldId id="258" r:id="rId4"/>
    <p:sldId id="261" r:id="rId5"/>
    <p:sldId id="259" r:id="rId6"/>
    <p:sldId id="260" r:id="rId7"/>
    <p:sldId id="265" r:id="rId8"/>
    <p:sldId id="263" r:id="rId9"/>
    <p:sldId id="266" r:id="rId10"/>
    <p:sldId id="268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5A90D-E122-436D-9489-A58D0B748BC2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3D952-9D93-46A1-ACA1-9F9C56963C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879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Give scenarios appropriate for the class.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3D952-9D93-46A1-ACA1-9F9C56963CB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490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74F0-3863-4C9A-A481-1FA0D44C3E33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4D2F-1447-45E1-9DA0-BC9E91D74F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748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74F0-3863-4C9A-A481-1FA0D44C3E33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4D2F-1447-45E1-9DA0-BC9E91D74F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92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74F0-3863-4C9A-A481-1FA0D44C3E33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4D2F-1447-45E1-9DA0-BC9E91D74F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212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74F0-3863-4C9A-A481-1FA0D44C3E33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4D2F-1447-45E1-9DA0-BC9E91D74F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53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74F0-3863-4C9A-A481-1FA0D44C3E33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4D2F-1447-45E1-9DA0-BC9E91D74F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4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74F0-3863-4C9A-A481-1FA0D44C3E33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4D2F-1447-45E1-9DA0-BC9E91D74F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191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74F0-3863-4C9A-A481-1FA0D44C3E33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4D2F-1447-45E1-9DA0-BC9E91D74F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493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74F0-3863-4C9A-A481-1FA0D44C3E33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4D2F-1447-45E1-9DA0-BC9E91D74F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413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74F0-3863-4C9A-A481-1FA0D44C3E33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4D2F-1447-45E1-9DA0-BC9E91D74F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191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74F0-3863-4C9A-A481-1FA0D44C3E33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4D2F-1447-45E1-9DA0-BC9E91D74F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511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74F0-3863-4C9A-A481-1FA0D44C3E33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4D2F-1447-45E1-9DA0-BC9E91D74F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661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674F0-3863-4C9A-A481-1FA0D44C3E33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54D2F-1447-45E1-9DA0-BC9E91D74F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15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child-under-10-breaks-law" TargetMode="External"/><Relationship Id="rId2" Type="http://schemas.openxmlformats.org/officeDocument/2006/relationships/hyperlink" Target="http://www.gov.uk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v.uk/if-my-child-gets-in-trouble-with-police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723587" y="562423"/>
            <a:ext cx="8686800" cy="1143000"/>
          </a:xfrm>
          <a:solidFill>
            <a:srgbClr val="66FF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GB" altLang="en-US" sz="3600" dirty="0">
                <a:solidFill>
                  <a:srgbClr val="2F2B20"/>
                </a:solidFill>
              </a:rPr>
              <a:t>“Children should be put in prison if they commit serious crimes.”</a:t>
            </a:r>
          </a:p>
        </p:txBody>
      </p:sp>
      <p:sp>
        <p:nvSpPr>
          <p:cNvPr id="2" name="Explosion 1 1"/>
          <p:cNvSpPr/>
          <p:nvPr/>
        </p:nvSpPr>
        <p:spPr>
          <a:xfrm>
            <a:off x="453131" y="1994648"/>
            <a:ext cx="1869744" cy="2086733"/>
          </a:xfrm>
          <a:prstGeom prst="irregularSeal1">
            <a:avLst/>
          </a:prstGeom>
          <a:solidFill>
            <a:srgbClr val="66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rgbClr val="FF33CC"/>
                </a:solidFill>
              </a:rPr>
              <a:t>Yes</a:t>
            </a:r>
          </a:p>
        </p:txBody>
      </p:sp>
      <p:sp>
        <p:nvSpPr>
          <p:cNvPr id="8" name="Explosion 1 7"/>
          <p:cNvSpPr/>
          <p:nvPr/>
        </p:nvSpPr>
        <p:spPr>
          <a:xfrm>
            <a:off x="3189028" y="1994648"/>
            <a:ext cx="2006221" cy="1931989"/>
          </a:xfrm>
          <a:prstGeom prst="irregularSeal1">
            <a:avLst/>
          </a:prstGeom>
          <a:solidFill>
            <a:srgbClr val="66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rgbClr val="FF33CC"/>
                </a:solidFill>
              </a:rPr>
              <a:t>No</a:t>
            </a:r>
          </a:p>
        </p:txBody>
      </p:sp>
      <p:sp>
        <p:nvSpPr>
          <p:cNvPr id="11" name="Explosion 1 10"/>
          <p:cNvSpPr/>
          <p:nvPr/>
        </p:nvSpPr>
        <p:spPr>
          <a:xfrm>
            <a:off x="6190477" y="1994648"/>
            <a:ext cx="2060812" cy="2142117"/>
          </a:xfrm>
          <a:prstGeom prst="irregularSeal1">
            <a:avLst/>
          </a:prstGeom>
          <a:solidFill>
            <a:srgbClr val="66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rgbClr val="FF33CC"/>
                </a:solidFill>
              </a:rPr>
              <a:t>Depends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2005" y="4212753"/>
            <a:ext cx="6349284" cy="2585323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First Ideas!</a:t>
            </a:r>
          </a:p>
          <a:p>
            <a:endParaRPr lang="en-GB" dirty="0"/>
          </a:p>
          <a:p>
            <a:r>
              <a:rPr lang="en-GB" dirty="0" smtClean="0"/>
              <a:t>POINT: In my opinion children should/ should not be put in prison for serious crimes.</a:t>
            </a:r>
          </a:p>
          <a:p>
            <a:r>
              <a:rPr lang="en-GB" dirty="0" smtClean="0"/>
              <a:t>EXPLANATION: I believe this because…</a:t>
            </a:r>
          </a:p>
          <a:p>
            <a:r>
              <a:rPr lang="en-GB" dirty="0" smtClean="0"/>
              <a:t>For example…</a:t>
            </a:r>
          </a:p>
          <a:p>
            <a:r>
              <a:rPr lang="en-GB" dirty="0" smtClean="0"/>
              <a:t>OTHER: On the other hand some may disagree with me because…</a:t>
            </a:r>
          </a:p>
          <a:p>
            <a:r>
              <a:rPr lang="en-GB" dirty="0" smtClean="0"/>
              <a:t>However…</a:t>
            </a:r>
          </a:p>
          <a:p>
            <a:r>
              <a:rPr lang="en-GB" dirty="0" smtClean="0"/>
              <a:t>CONCLUSION: In conclusion…</a:t>
            </a:r>
            <a:endParaRPr lang="en-GB" dirty="0"/>
          </a:p>
        </p:txBody>
      </p:sp>
      <p:sp>
        <p:nvSpPr>
          <p:cNvPr id="9" name="WordArt 3"/>
          <p:cNvSpPr>
            <a:spLocks noChangeArrowheads="1" noChangeShapeType="1" noTextEdit="1"/>
          </p:cNvSpPr>
          <p:nvPr/>
        </p:nvSpPr>
        <p:spPr bwMode="auto">
          <a:xfrm rot="5400000">
            <a:off x="7908873" y="3026569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43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575042" cy="1325563"/>
          </a:xfrm>
          <a:solidFill>
            <a:srgbClr val="66FFFF"/>
          </a:solidFill>
        </p:spPr>
        <p:txBody>
          <a:bodyPr/>
          <a:lstStyle/>
          <a:p>
            <a:r>
              <a:rPr lang="en-GB" dirty="0" smtClean="0"/>
              <a:t>Plenary : Quick fire discussion!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575042" cy="4351338"/>
          </a:xfrm>
          <a:solidFill>
            <a:srgbClr val="66FFFF"/>
          </a:solidFill>
        </p:spPr>
        <p:txBody>
          <a:bodyPr/>
          <a:lstStyle/>
          <a:p>
            <a:r>
              <a:rPr lang="en-GB" dirty="0" smtClean="0"/>
              <a:t>Should the age of responsibility be changed?</a:t>
            </a:r>
          </a:p>
          <a:p>
            <a:r>
              <a:rPr lang="en-GB" dirty="0" smtClean="0"/>
              <a:t>Why or why not?</a:t>
            </a:r>
          </a:p>
          <a:p>
            <a:r>
              <a:rPr lang="en-GB" dirty="0" smtClean="0"/>
              <a:t>What role does respect play with regard to people obeying the law?</a:t>
            </a:r>
          </a:p>
          <a:p>
            <a:r>
              <a:rPr lang="en-GB" dirty="0" smtClean="0"/>
              <a:t>How have you shown respect in today’s lesson?</a:t>
            </a:r>
          </a:p>
          <a:p>
            <a:r>
              <a:rPr lang="en-GB" dirty="0" smtClean="0"/>
              <a:t>Who do you think has demonstrated confidence in today’s lesson and how?</a:t>
            </a:r>
            <a:endParaRPr lang="en-GB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557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424916" cy="1325563"/>
          </a:xfrm>
          <a:solidFill>
            <a:srgbClr val="66FFFF"/>
          </a:solidFill>
        </p:spPr>
        <p:txBody>
          <a:bodyPr/>
          <a:lstStyle/>
          <a:p>
            <a:r>
              <a:rPr lang="en-GB" dirty="0" smtClean="0"/>
              <a:t>Homework : Research 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424916" cy="4351338"/>
          </a:xfrm>
        </p:spPr>
        <p:txBody>
          <a:bodyPr/>
          <a:lstStyle/>
          <a:p>
            <a:r>
              <a:rPr lang="en-GB" dirty="0" smtClean="0"/>
              <a:t>Next lesson we will be discussing the role of the police</a:t>
            </a:r>
          </a:p>
          <a:p>
            <a:endParaRPr lang="en-GB" dirty="0" smtClean="0"/>
          </a:p>
          <a:p>
            <a:r>
              <a:rPr lang="en-GB" dirty="0" smtClean="0"/>
              <a:t>Task: Find out what the police do and different roles within the police force. </a:t>
            </a:r>
          </a:p>
          <a:p>
            <a:r>
              <a:rPr lang="en-GB" dirty="0" smtClean="0"/>
              <a:t>Create a mini presentation ready for next lesson</a:t>
            </a:r>
            <a:endParaRPr lang="en-GB" dirty="0"/>
          </a:p>
          <a:p>
            <a:endParaRPr lang="en-GB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682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8388" y="1041400"/>
            <a:ext cx="9144000" cy="2387600"/>
          </a:xfrm>
          <a:solidFill>
            <a:srgbClr val="66FFFF"/>
          </a:solidFill>
        </p:spPr>
        <p:txBody>
          <a:bodyPr/>
          <a:lstStyle/>
          <a:p>
            <a:r>
              <a:rPr lang="en-GB" dirty="0" smtClean="0"/>
              <a:t>Criminal responsibility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8388" y="3653553"/>
            <a:ext cx="9144000" cy="1655762"/>
          </a:xfrm>
          <a:solidFill>
            <a:srgbClr val="00B0F0"/>
          </a:solidFill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To be able to identify the </a:t>
            </a:r>
            <a:r>
              <a:rPr lang="en-GB" dirty="0">
                <a:solidFill>
                  <a:srgbClr val="000000"/>
                </a:solidFill>
              </a:rPr>
              <a:t>age of criminal responsibility in England and other countries</a:t>
            </a:r>
            <a:endParaRPr lang="en-GB" dirty="0"/>
          </a:p>
          <a:p>
            <a:pPr>
              <a:defRPr/>
            </a:pPr>
            <a:endParaRPr lang="en-GB" dirty="0">
              <a:solidFill>
                <a:schemeClr val="dk1"/>
              </a:solidFill>
            </a:endParaRPr>
          </a:p>
          <a:p>
            <a:pPr>
              <a:defRPr/>
            </a:pPr>
            <a:r>
              <a:rPr lang="en-GB" dirty="0" smtClean="0"/>
              <a:t>To be able to explain why young people commit crimes and to consider the role of respect with relation to crime.</a:t>
            </a:r>
          </a:p>
          <a:p>
            <a:pPr>
              <a:defRPr/>
            </a:pPr>
            <a:endParaRPr lang="en-GB" dirty="0" smtClean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>
              <a:solidFill>
                <a:schemeClr val="dk1"/>
              </a:solidFill>
            </a:endParaRPr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7986146" y="3026569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22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666408" cy="1325563"/>
          </a:xfrm>
          <a:solidFill>
            <a:srgbClr val="66FFFF"/>
          </a:solidFill>
        </p:spPr>
        <p:txBody>
          <a:bodyPr/>
          <a:lstStyle/>
          <a:p>
            <a:r>
              <a:rPr lang="en-GB" dirty="0" smtClean="0"/>
              <a:t>Share Homework from Last Lesson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756561" cy="4351338"/>
          </a:xfrm>
          <a:solidFill>
            <a:srgbClr val="00B0F0"/>
          </a:solidFill>
        </p:spPr>
        <p:txBody>
          <a:bodyPr/>
          <a:lstStyle/>
          <a:p>
            <a:r>
              <a:rPr lang="en-GB" dirty="0" smtClean="0"/>
              <a:t>Remember to present your work in a confident manner</a:t>
            </a:r>
          </a:p>
          <a:p>
            <a:endParaRPr lang="en-GB" dirty="0"/>
          </a:p>
          <a:p>
            <a:r>
              <a:rPr lang="en-GB" dirty="0" smtClean="0"/>
              <a:t>Body language</a:t>
            </a:r>
          </a:p>
          <a:p>
            <a:r>
              <a:rPr lang="en-GB" dirty="0" smtClean="0"/>
              <a:t>Voice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Peer Feedback: Comment on Content and Confidence!</a:t>
            </a:r>
          </a:p>
          <a:p>
            <a:endParaRPr lang="en-GB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7924799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239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jamie bulg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389" y="906464"/>
            <a:ext cx="3891408" cy="262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1774826" y="333376"/>
            <a:ext cx="8893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>
                <a:solidFill>
                  <a:schemeClr val="bg1"/>
                </a:solidFill>
                <a:latin typeface="Arial" panose="020B0604020202020204" pitchFamily="34" charset="0"/>
              </a:rPr>
              <a:t>James Bulger – 16</a:t>
            </a:r>
            <a:r>
              <a:rPr lang="en-GB" altLang="en-US" sz="2800" baseline="30000">
                <a:solidFill>
                  <a:schemeClr val="bg1"/>
                </a:solidFill>
                <a:latin typeface="Arial" panose="020B0604020202020204" pitchFamily="34" charset="0"/>
              </a:rPr>
              <a:t>th</a:t>
            </a:r>
            <a:r>
              <a:rPr lang="en-GB" altLang="en-US" sz="2800">
                <a:solidFill>
                  <a:schemeClr val="bg1"/>
                </a:solidFill>
                <a:latin typeface="Arial" panose="020B0604020202020204" pitchFamily="34" charset="0"/>
              </a:rPr>
              <a:t> March 1990 – 12</a:t>
            </a:r>
            <a:r>
              <a:rPr lang="en-GB" altLang="en-US" sz="2800" baseline="30000">
                <a:solidFill>
                  <a:schemeClr val="bg1"/>
                </a:solidFill>
                <a:latin typeface="Arial" panose="020B0604020202020204" pitchFamily="34" charset="0"/>
              </a:rPr>
              <a:t>th</a:t>
            </a:r>
            <a:r>
              <a:rPr lang="en-GB" altLang="en-US" sz="2800">
                <a:solidFill>
                  <a:schemeClr val="bg1"/>
                </a:solidFill>
                <a:latin typeface="Arial" panose="020B0604020202020204" pitchFamily="34" charset="0"/>
              </a:rPr>
              <a:t> February 1993</a:t>
            </a:r>
            <a:endParaRPr lang="en-US" altLang="en-US" sz="2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7172" name="Picture 4" descr="cctv bulg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558" y="890275"/>
            <a:ext cx="3990618" cy="2599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4" descr="thompson venabl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389" y="3638550"/>
            <a:ext cx="8332787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677989" y="100013"/>
            <a:ext cx="8739187" cy="603250"/>
          </a:xfrm>
          <a:prstGeom prst="rect">
            <a:avLst/>
          </a:prstGeom>
          <a:solidFill>
            <a:srgbClr val="66FFFF"/>
          </a:solidFill>
          <a:ln w="9525">
            <a:solidFill>
              <a:srgbClr val="98B954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GB" sz="2000" dirty="0" smtClean="0"/>
              <a:t>What happened? What should the punishment have been?</a:t>
            </a:r>
            <a:endParaRPr lang="en-GB" sz="2000" dirty="0"/>
          </a:p>
        </p:txBody>
      </p:sp>
      <p:sp>
        <p:nvSpPr>
          <p:cNvPr id="9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598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</p:spPr>
        <p:txBody>
          <a:bodyPr/>
          <a:lstStyle/>
          <a:p>
            <a:r>
              <a:rPr lang="en-GB" dirty="0" smtClean="0"/>
              <a:t>Age Of Criminal Responsibility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England and Wales  age 10</a:t>
            </a:r>
          </a:p>
          <a:p>
            <a:r>
              <a:rPr lang="en-GB" dirty="0" smtClean="0"/>
              <a:t>Northern Ireland, Australia, New Zealand  age 10 </a:t>
            </a:r>
          </a:p>
          <a:p>
            <a:r>
              <a:rPr lang="en-GB" dirty="0" smtClean="0"/>
              <a:t>In Switzerland, Nigeria and South Africa age 7 </a:t>
            </a:r>
          </a:p>
          <a:p>
            <a:r>
              <a:rPr lang="en-GB" dirty="0" smtClean="0"/>
              <a:t>Sri Lanka age 8. </a:t>
            </a:r>
          </a:p>
          <a:p>
            <a:r>
              <a:rPr lang="en-GB" dirty="0" smtClean="0"/>
              <a:t>Scotland age 12</a:t>
            </a:r>
          </a:p>
          <a:p>
            <a:r>
              <a:rPr lang="en-GB" dirty="0" smtClean="0"/>
              <a:t>The Netherlands, Canada, Greece and Turkey age 12</a:t>
            </a:r>
          </a:p>
          <a:p>
            <a:r>
              <a:rPr lang="en-GB" dirty="0" smtClean="0"/>
              <a:t>Spain and Poland age 16 </a:t>
            </a:r>
          </a:p>
          <a:p>
            <a:r>
              <a:rPr lang="en-GB" dirty="0" smtClean="0"/>
              <a:t>Belgium and in most American states it is as high as 18. </a:t>
            </a:r>
          </a:p>
          <a:p>
            <a:endParaRPr lang="en-GB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05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hlinkClick r:id="rId2"/>
              </a:rPr>
              <a:t>www.gov.uk</a:t>
            </a:r>
            <a:r>
              <a:rPr lang="en-GB" dirty="0" smtClean="0"/>
              <a:t> information</a:t>
            </a:r>
            <a:br>
              <a:rPr lang="en-GB" dirty="0" smtClean="0"/>
            </a:br>
            <a:r>
              <a:rPr lang="en-GB" dirty="0" smtClean="0">
                <a:hlinkClick r:id="rId3"/>
              </a:rPr>
              <a:t>https://www.gov.uk/child-under-10-breaks-law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Children under 10 who break the law are treated differently to adults or youths under 18 who commit a criminal offence.</a:t>
            </a:r>
          </a:p>
          <a:p>
            <a:r>
              <a:rPr lang="en-GB" dirty="0" smtClean="0"/>
              <a:t>Children under 10 cannot be charged with committing a criminal offence. However, they can be given a:</a:t>
            </a:r>
          </a:p>
          <a:p>
            <a:r>
              <a:rPr lang="en-GB" dirty="0" smtClean="0"/>
              <a:t>Local Child Curfew</a:t>
            </a:r>
          </a:p>
          <a:p>
            <a:r>
              <a:rPr lang="en-GB" dirty="0" smtClean="0"/>
              <a:t>Child Safety Order</a:t>
            </a:r>
          </a:p>
          <a:p>
            <a:r>
              <a:rPr lang="en-GB" dirty="0" smtClean="0"/>
              <a:t>Children under 10 who break the law regularly can sometimes be taken into care, or their </a:t>
            </a:r>
            <a:r>
              <a:rPr lang="en-GB" dirty="0" smtClean="0">
                <a:hlinkClick r:id="rId4" tooltip="What happens to me if my child gets in trouble with the police"/>
              </a:rPr>
              <a:t>parents could be held responsible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8063419" y="3026569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991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81806"/>
            <a:ext cx="9426262" cy="1325563"/>
          </a:xfrm>
          <a:solidFill>
            <a:srgbClr val="66FFFF"/>
          </a:solidFill>
        </p:spPr>
        <p:txBody>
          <a:bodyPr/>
          <a:lstStyle/>
          <a:p>
            <a:r>
              <a:rPr lang="en-GB" dirty="0" smtClean="0"/>
              <a:t>Snowball 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426262" cy="4351338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en-GB" dirty="0" smtClean="0"/>
              <a:t>2 </a:t>
            </a:r>
            <a:r>
              <a:rPr lang="en-GB" dirty="0" err="1" smtClean="0"/>
              <a:t>mins</a:t>
            </a:r>
            <a:r>
              <a:rPr lang="en-GB" dirty="0" smtClean="0"/>
              <a:t> : Individual – jot down the reasons why you think the age of responsibility is different in different countries</a:t>
            </a:r>
          </a:p>
          <a:p>
            <a:r>
              <a:rPr lang="en-GB" dirty="0" smtClean="0"/>
              <a:t> 2 </a:t>
            </a:r>
            <a:r>
              <a:rPr lang="en-GB" dirty="0" err="1" smtClean="0"/>
              <a:t>mins</a:t>
            </a:r>
            <a:r>
              <a:rPr lang="en-GB" dirty="0" smtClean="0"/>
              <a:t>: Pair – share your ideas with your partner</a:t>
            </a:r>
          </a:p>
          <a:p>
            <a:r>
              <a:rPr lang="en-GB" dirty="0" smtClean="0"/>
              <a:t>2 </a:t>
            </a:r>
            <a:r>
              <a:rPr lang="en-GB" dirty="0" err="1" smtClean="0"/>
              <a:t>mins</a:t>
            </a:r>
            <a:r>
              <a:rPr lang="en-GB" dirty="0" smtClean="0"/>
              <a:t> : Share with another pair </a:t>
            </a:r>
          </a:p>
          <a:p>
            <a:r>
              <a:rPr lang="en-GB" dirty="0" smtClean="0"/>
              <a:t>Feedback to class</a:t>
            </a:r>
          </a:p>
          <a:p>
            <a:r>
              <a:rPr lang="en-GB" dirty="0" smtClean="0"/>
              <a:t>Be ready to justify your views!</a:t>
            </a:r>
            <a:endParaRPr lang="en-GB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368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014138" cy="1325563"/>
          </a:xfrm>
          <a:solidFill>
            <a:srgbClr val="66FFFF"/>
          </a:solidFill>
        </p:spPr>
        <p:txBody>
          <a:bodyPr/>
          <a:lstStyle/>
          <a:p>
            <a:r>
              <a:rPr lang="en-GB" dirty="0" smtClean="0"/>
              <a:t>Why do young people commit crimes?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014138" cy="4351338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Scenario: Lisa has been caught stealing from a local shop. She had taken a skirt and a necklace. She is 12 years old.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In groups of three: Create a storyboard which leads up to the point at which Lisa decides to steal from the shop.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Include: Background information, role of respect, rights and responsibilities</a:t>
            </a:r>
            <a:endParaRPr lang="en-GB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415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974540" cy="1325563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en-GB" dirty="0" smtClean="0"/>
              <a:t>Present ideas and story boards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8114937" y="3026568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114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549</Words>
  <Application>Microsoft Office PowerPoint</Application>
  <PresentationFormat>Widescreen</PresentationFormat>
  <Paragraphs>81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MS PGothic</vt:lpstr>
      <vt:lpstr>Arial</vt:lpstr>
      <vt:lpstr>Calibri</vt:lpstr>
      <vt:lpstr>Calibri Light</vt:lpstr>
      <vt:lpstr>Trebuchet MS</vt:lpstr>
      <vt:lpstr>Office Theme</vt:lpstr>
      <vt:lpstr>“Children should be put in prison if they commit serious crimes.”</vt:lpstr>
      <vt:lpstr>Criminal responsibility</vt:lpstr>
      <vt:lpstr>Share Homework from Last Lesson</vt:lpstr>
      <vt:lpstr>PowerPoint Presentation</vt:lpstr>
      <vt:lpstr>Age Of Criminal Responsibility</vt:lpstr>
      <vt:lpstr>www.gov.uk information https://www.gov.uk/child-under-10-breaks-law </vt:lpstr>
      <vt:lpstr>Snowball activity</vt:lpstr>
      <vt:lpstr>Why do young people commit crimes?</vt:lpstr>
      <vt:lpstr>Present ideas and story boards </vt:lpstr>
      <vt:lpstr>Plenary : Quick fire discussion!</vt:lpstr>
      <vt:lpstr>Homework : Research Task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“Children should be put in prison if they commit serious crimes.”</dc:title>
  <dc:creator>V Currie</dc:creator>
  <cp:lastModifiedBy>V Currie</cp:lastModifiedBy>
  <cp:revision>7</cp:revision>
  <dcterms:created xsi:type="dcterms:W3CDTF">2015-08-15T12:39:41Z</dcterms:created>
  <dcterms:modified xsi:type="dcterms:W3CDTF">2015-08-15T13:32:56Z</dcterms:modified>
</cp:coreProperties>
</file>