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73" r:id="rId4"/>
    <p:sldId id="259" r:id="rId5"/>
    <p:sldId id="269" r:id="rId6"/>
    <p:sldId id="276" r:id="rId7"/>
    <p:sldId id="257" r:id="rId8"/>
    <p:sldId id="277" r:id="rId9"/>
    <p:sldId id="261" r:id="rId10"/>
    <p:sldId id="270" r:id="rId11"/>
    <p:sldId id="274" r:id="rId12"/>
    <p:sldId id="278" r:id="rId13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3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6317CC-D67D-452E-96A3-6E3501A9EB79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2525"/>
            <a:ext cx="2971800" cy="4619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E717266-E29C-4979-B0E0-720C0E5553C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7632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76D05CF-E672-4C03-8230-EF9EDEDFE317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850"/>
            <a:ext cx="5486400" cy="4156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525"/>
            <a:ext cx="2971800" cy="4619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74EB805-110F-4783-8656-DA3605E2F6D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1787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181CBD-0782-4597-BE5F-4812466CFFCC}" type="slidenum">
              <a:rPr lang="en-GB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864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B857D34-C84B-4C4F-8BC4-215268B0E7E9}" type="slidenum">
              <a:rPr lang="en-GB" altLang="en-US">
                <a:latin typeface="Calibri" panose="020F0502020204030204" pitchFamily="34" charset="0"/>
              </a:rPr>
              <a:pPr eaLnBrk="1" hangingPunct="1"/>
              <a:t>2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597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dirty="0" smtClean="0"/>
              <a:t>Hand out table</a:t>
            </a:r>
            <a:r>
              <a:rPr lang="en-GB" altLang="en-US" baseline="0" dirty="0" smtClean="0"/>
              <a:t> of legal rights and get class to complete their guesses.</a:t>
            </a:r>
            <a:endParaRPr lang="en-GB" alt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1AC6CCB-5522-4FDC-B05E-1EACB2F6EB83}" type="slidenum">
              <a:rPr lang="en-GB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68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dirty="0" smtClean="0"/>
              <a:t>Feedback using different people from the class to stand on the</a:t>
            </a:r>
            <a:r>
              <a:rPr lang="en-GB" altLang="en-US" baseline="0" dirty="0" smtClean="0"/>
              <a:t> timeline showing their guesses </a:t>
            </a:r>
            <a:endParaRPr lang="en-GB" altLang="en-U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3478A6D-575E-4FFD-B408-FA2631F24D72}" type="slidenum">
              <a:rPr lang="en-GB" altLang="en-US">
                <a:latin typeface="Calibri" panose="020F0502020204030204" pitchFamily="34" charset="0"/>
              </a:rPr>
              <a:pPr eaLnBrk="1" hangingPunct="1"/>
              <a:t>4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311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3A8860B-A14F-4463-8E7E-71FD12F8D8CF}" type="slidenum">
              <a:rPr lang="en-GB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132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0ADB71D-852E-4213-A4E5-A96996051B7A}" type="slidenum">
              <a:rPr lang="en-GB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802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8266754-82CD-4165-A3BD-BE4626493053}" type="slidenum">
              <a:rPr lang="en-GB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546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64D21D5-8D84-499E-B41A-E7BB175ABC00}" type="slidenum">
              <a:rPr lang="en-GB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112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09C77-AF02-444C-A254-694EDFB46893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CDFD6-A430-4BC7-8DEB-8388594D86B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5760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C7F9-3458-4EE3-A4E2-8C3E51E5C9F6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400CB-C02C-47AF-8EC3-84CC4DDDBB8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830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82ACF-0F57-4B82-84B5-E0DF582B0B06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D6A1-AA88-45FA-9545-5DB15440D4B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5543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6D5946-CB9A-4E35-84C7-8276C32A2E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993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0E296-084C-48C6-9A71-B86145B7B42E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F8D00-B208-4670-80AE-3F96AB41A98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563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9320-6811-49A4-86EC-5EBC226D5C67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C3C6E-32A5-402A-8BA3-223A2E29CC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77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D6056-6202-44BB-BFCA-AD4F827815A4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CDCA3-C9CC-4CDD-BD95-D030EADBE8E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2714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97FF-0ECC-49A7-8CC7-B05D89E26891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6799A-9202-4422-8EA3-89915556D47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4965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23B24-CD7C-4F26-B0B7-531E4C93A72D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4F5D5-93B2-48FA-85F8-FABCBCA185E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8531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3F04F-C011-4422-8574-9AD2F2FF30AA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C4042-BF53-47BC-8AEA-D86F5D6E417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3689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A6E1E-867E-4B37-BDA3-E36C24A84EE7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E415F-EBB9-4776-BC29-2F84A763C1E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832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9E68D-CA04-4CD5-BCD3-6123FECB78D1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302E8-55FA-4858-87FF-AB9D7C672F0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644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4DF4E5-C7ED-405F-B2B5-C230BD9CF9C7}" type="datetimeFigureOut">
              <a:rPr lang="en-US"/>
              <a:pPr>
                <a:defRPr/>
              </a:pPr>
              <a:t>8/15/2015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CE2D8EA-7BA8-4ED4-A2D6-0F28D26EF46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6434723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 eaLnBrk="1" hangingPunct="1"/>
            <a:r>
              <a:rPr lang="en-GB" altLang="en-US" b="1" dirty="0" smtClean="0"/>
              <a:t>At what age can I...?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573475" y="2348880"/>
            <a:ext cx="6400800" cy="3281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GB" altLang="en-US" sz="2600" b="1" dirty="0" smtClean="0">
                <a:solidFill>
                  <a:schemeClr val="tx1"/>
                </a:solidFill>
              </a:rPr>
              <a:t>Learning Objectives: </a:t>
            </a:r>
          </a:p>
          <a:p>
            <a:pPr algn="l" eaLnBrk="1" hangingPunct="1">
              <a:lnSpc>
                <a:spcPct val="90000"/>
              </a:lnSpc>
            </a:pPr>
            <a:endParaRPr lang="en-GB" altLang="en-US" sz="26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GB" altLang="en-US" sz="2600" dirty="0" smtClean="0">
                <a:solidFill>
                  <a:schemeClr val="tx1"/>
                </a:solidFill>
              </a:rPr>
              <a:t>1.To be able to recognise that we have different rights at different ages. (level 4)</a:t>
            </a:r>
          </a:p>
          <a:p>
            <a:pPr algn="l" eaLnBrk="1" hangingPunct="1">
              <a:lnSpc>
                <a:spcPct val="90000"/>
              </a:lnSpc>
            </a:pPr>
            <a:endParaRPr lang="en-GB" altLang="en-US" sz="26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GB" altLang="en-US" sz="2600" dirty="0" smtClean="0">
                <a:solidFill>
                  <a:schemeClr val="tx1"/>
                </a:solidFill>
              </a:rPr>
              <a:t>2.To be able to put forward an opinion confidently about rights using persuasive language. (level 5-6)</a:t>
            </a: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5464175"/>
            <a:ext cx="755650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dirty="0" smtClean="0"/>
              <a:t>Swap books!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3488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dirty="0" smtClean="0"/>
              <a:t>2 stars and a </a:t>
            </a:r>
            <a:r>
              <a:rPr lang="en-GB" altLang="en-US" dirty="0" smtClean="0"/>
              <a:t>wish</a:t>
            </a:r>
            <a:endParaRPr lang="en-GB" altLang="en-US" dirty="0" smtClean="0"/>
          </a:p>
          <a:p>
            <a:pPr eaLnBrk="1" hangingPunct="1"/>
            <a:r>
              <a:rPr lang="en-GB" altLang="en-US" dirty="0" smtClean="0"/>
              <a:t>Using the checklist:</a:t>
            </a:r>
          </a:p>
          <a:p>
            <a:pPr eaLnBrk="1" hangingPunct="1"/>
            <a:r>
              <a:rPr lang="en-GB" altLang="en-US" dirty="0" smtClean="0"/>
              <a:t>Two </a:t>
            </a:r>
            <a:r>
              <a:rPr lang="en-GB" altLang="en-US" dirty="0" smtClean="0"/>
              <a:t>things which you think they did well</a:t>
            </a:r>
          </a:p>
          <a:p>
            <a:pPr eaLnBrk="1" hangingPunct="1"/>
            <a:r>
              <a:rPr lang="en-GB" altLang="en-US" dirty="0" smtClean="0"/>
              <a:t>One thing to work on for next time!</a:t>
            </a:r>
          </a:p>
        </p:txBody>
      </p:sp>
      <p:sp>
        <p:nvSpPr>
          <p:cNvPr id="13316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5-Point Star 1"/>
          <p:cNvSpPr/>
          <p:nvPr/>
        </p:nvSpPr>
        <p:spPr>
          <a:xfrm>
            <a:off x="5508104" y="1772816"/>
            <a:ext cx="936104" cy="936104"/>
          </a:xfrm>
          <a:prstGeom prst="star5">
            <a:avLst/>
          </a:prstGeom>
          <a:solidFill>
            <a:srgbClr val="D933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5-Point Star 2"/>
          <p:cNvSpPr/>
          <p:nvPr/>
        </p:nvSpPr>
        <p:spPr>
          <a:xfrm>
            <a:off x="5562110" y="3068959"/>
            <a:ext cx="882098" cy="864097"/>
          </a:xfrm>
          <a:prstGeom prst="star5">
            <a:avLst/>
          </a:prstGeom>
          <a:solidFill>
            <a:srgbClr val="D933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loud Callout 3"/>
          <p:cNvSpPr/>
          <p:nvPr/>
        </p:nvSpPr>
        <p:spPr>
          <a:xfrm>
            <a:off x="5652120" y="4258153"/>
            <a:ext cx="1296144" cy="971047"/>
          </a:xfrm>
          <a:prstGeom prst="cloudCallout">
            <a:avLst>
              <a:gd name="adj1" fmla="val -40839"/>
              <a:gd name="adj2" fmla="val 8217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7139136" cy="19442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sz="2400" dirty="0" smtClean="0"/>
              <a:t>Homework: </a:t>
            </a:r>
            <a:r>
              <a:rPr lang="en-US" altLang="en-US" sz="2400" dirty="0"/>
              <a:t>Using your written task and peer feedback as your starting point, write a letter to your local MP explaining which law you feel should be changed and why.</a:t>
            </a:r>
            <a:br>
              <a:rPr lang="en-US" altLang="en-US" sz="2400" dirty="0"/>
            </a:br>
            <a:endParaRPr lang="en-US" altLang="en-US" sz="2400" dirty="0" smtClean="0"/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>
          <a:xfrm>
            <a:off x="457200" y="2060848"/>
            <a:ext cx="7139136" cy="439248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US" altLang="en-US" sz="2400" dirty="0" smtClean="0"/>
              <a:t>Remember: </a:t>
            </a:r>
          </a:p>
          <a:p>
            <a:pPr eaLnBrk="1" hangingPunct="1"/>
            <a:r>
              <a:rPr lang="en-US" altLang="en-US" sz="2400" dirty="0" smtClean="0"/>
              <a:t>Be confident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in your argument.</a:t>
            </a:r>
          </a:p>
          <a:p>
            <a:pPr eaLnBrk="1" hangingPunct="1"/>
            <a:r>
              <a:rPr lang="en-US" altLang="en-US" sz="2400" dirty="0" smtClean="0"/>
              <a:t>Use persuasive language</a:t>
            </a:r>
          </a:p>
          <a:p>
            <a:pPr eaLnBrk="1" hangingPunct="1"/>
            <a:r>
              <a:rPr lang="en-US" altLang="en-US" sz="2400" dirty="0" smtClean="0"/>
              <a:t>Use key terms</a:t>
            </a:r>
          </a:p>
          <a:p>
            <a:pPr eaLnBrk="1" hangingPunct="1"/>
            <a:r>
              <a:rPr lang="en-US" altLang="en-US" sz="2400" dirty="0" smtClean="0"/>
              <a:t>Address the MP respectfully</a:t>
            </a:r>
          </a:p>
          <a:p>
            <a:pPr eaLnBrk="1" hangingPunct="1"/>
            <a:r>
              <a:rPr lang="en-US" altLang="en-US" sz="2400" dirty="0" smtClean="0"/>
              <a:t>Give examples to support your view.</a:t>
            </a:r>
          </a:p>
          <a:p>
            <a:pPr eaLnBrk="1" hangingPunct="1"/>
            <a:endParaRPr lang="en-US" altLang="en-US" sz="2400" dirty="0"/>
          </a:p>
          <a:p>
            <a:pPr eaLnBrk="1" hangingPunct="1"/>
            <a:r>
              <a:rPr lang="en-US" altLang="en-US" sz="2400" dirty="0" smtClean="0"/>
              <a:t>Use the levelling criteria to help you</a:t>
            </a: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Plenary: Sound Collage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11144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Find the best part of your work today and put your finger on it.</a:t>
            </a:r>
          </a:p>
          <a:p>
            <a:endParaRPr lang="en-GB" dirty="0"/>
          </a:p>
          <a:p>
            <a:r>
              <a:rPr lang="en-GB" dirty="0" smtClean="0"/>
              <a:t>Close your eyes</a:t>
            </a:r>
          </a:p>
          <a:p>
            <a:endParaRPr lang="en-GB" dirty="0"/>
          </a:p>
          <a:p>
            <a:r>
              <a:rPr lang="en-GB" dirty="0" smtClean="0"/>
              <a:t>If I call your name open your eyes and read out your best part.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67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00063" y="1785938"/>
            <a:ext cx="673623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dirty="0" smtClean="0"/>
              <a:t>In your books: Brainstorm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3214688"/>
            <a:ext cx="6779097" cy="29114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dirty="0" smtClean="0"/>
              <a:t>On your own!</a:t>
            </a:r>
          </a:p>
          <a:p>
            <a:pPr eaLnBrk="1" hangingPunct="1"/>
            <a:r>
              <a:rPr lang="en-GB" altLang="en-US" dirty="0" smtClean="0"/>
              <a:t>Make a list of all of the things which you think you will be allowed to do as an adult which you are not legally allowed to do yet...</a:t>
            </a:r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571501" y="571500"/>
            <a:ext cx="6664796" cy="6413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1" dirty="0">
                <a:latin typeface="Calibri" panose="020F0502020204030204" pitchFamily="34" charset="0"/>
              </a:rPr>
              <a:t>At what age can I...?		</a:t>
            </a:r>
            <a:endParaRPr lang="en-GB" altLang="en-US" sz="3600" dirty="0">
              <a:latin typeface="Calibri" panose="020F0502020204030204" pitchFamily="34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 eaLnBrk="1" hangingPunct="1"/>
            <a:r>
              <a:rPr lang="en-GB" altLang="en-US" dirty="0" smtClean="0"/>
              <a:t>Fill in the first column!</a:t>
            </a:r>
          </a:p>
        </p:txBody>
      </p:sp>
      <p:sp>
        <p:nvSpPr>
          <p:cNvPr id="7171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357188" y="1143000"/>
            <a:ext cx="8429625" cy="1143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357188" y="3714750"/>
            <a:ext cx="8358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latin typeface="Calibri" panose="020F0502020204030204" pitchFamily="34" charset="0"/>
              </a:rPr>
              <a:t>8      10       12      14      16      18     20     22     24     26     28     30     32     34     36    38   40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459296" y="620688"/>
            <a:ext cx="6370129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b="1" dirty="0" smtClean="0"/>
              <a:t>At what age can I...?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625" y="2357438"/>
            <a:ext cx="6400800" cy="423991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chemeClr val="tx1"/>
                </a:solidFill>
              </a:rPr>
              <a:t>Learning Objectives: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en-GB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To </a:t>
            </a:r>
            <a:r>
              <a:rPr lang="en-GB" sz="2400" dirty="0" smtClean="0">
                <a:solidFill>
                  <a:schemeClr val="tx1"/>
                </a:solidFill>
              </a:rPr>
              <a:t>be able to recognise that we have different rights at different ages.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en-GB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To </a:t>
            </a:r>
            <a:r>
              <a:rPr lang="en-GB" sz="2400" dirty="0" smtClean="0">
                <a:solidFill>
                  <a:schemeClr val="tx1"/>
                </a:solidFill>
              </a:rPr>
              <a:t>be able to put forward an opinion </a:t>
            </a:r>
            <a:r>
              <a:rPr lang="en-GB" sz="2400" dirty="0" smtClean="0">
                <a:solidFill>
                  <a:schemeClr val="tx1"/>
                </a:solidFill>
              </a:rPr>
              <a:t>confidently about </a:t>
            </a:r>
            <a:r>
              <a:rPr lang="en-GB" sz="2400" dirty="0" smtClean="0">
                <a:solidFill>
                  <a:schemeClr val="tx1"/>
                </a:solidFill>
              </a:rPr>
              <a:t>rights using persuasive language</a:t>
            </a:r>
            <a:r>
              <a:rPr lang="en-GB" sz="2400" dirty="0" smtClean="0">
                <a:solidFill>
                  <a:schemeClr val="tx1"/>
                </a:solidFill>
              </a:rPr>
              <a:t>.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en-GB" sz="2400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To link the key concepts of rights, responsibilities, respect and the law  in explanations</a:t>
            </a:r>
            <a:endParaRPr lang="en-GB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n-GB" dirty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5464175"/>
            <a:ext cx="755650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3140968"/>
            <a:ext cx="4316412" cy="35283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u="sng" dirty="0" smtClean="0"/>
              <a:t>Key words </a:t>
            </a:r>
          </a:p>
          <a:p>
            <a:r>
              <a:rPr lang="en-GB" dirty="0" smtClean="0"/>
              <a:t>Legal</a:t>
            </a:r>
          </a:p>
          <a:p>
            <a:r>
              <a:rPr lang="en-GB" dirty="0" smtClean="0"/>
              <a:t>Rights</a:t>
            </a:r>
          </a:p>
          <a:p>
            <a:r>
              <a:rPr lang="en-GB" dirty="0" smtClean="0"/>
              <a:t>Responsibilities</a:t>
            </a:r>
          </a:p>
          <a:p>
            <a:r>
              <a:rPr lang="en-GB" dirty="0" smtClean="0"/>
              <a:t>Respect</a:t>
            </a:r>
          </a:p>
          <a:p>
            <a:r>
              <a:rPr lang="en-GB" dirty="0"/>
              <a:t>C</a:t>
            </a:r>
            <a:r>
              <a:rPr lang="en-GB" dirty="0" smtClean="0"/>
              <a:t>onsequences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140968"/>
            <a:ext cx="4038600" cy="298519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115888"/>
            <a:ext cx="6264820" cy="2847807"/>
          </a:xfrm>
          <a:prstGeom prst="rect">
            <a:avLst/>
          </a:prstGeom>
          <a:ln w="9525" cap="flat" cmpd="sng" algn="ctr">
            <a:solidFill>
              <a:schemeClr val="accent5">
                <a:shade val="95000"/>
                <a:satMod val="105000"/>
              </a:schemeClr>
            </a:solidFill>
            <a:prstDash val="solid"/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 smtClean="0"/>
              <a:t>Are there any legal ages which you disagree with? Why or why not?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GB" altLang="en-US" sz="28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 smtClean="0"/>
              <a:t>Pick one legal age which you think should be changed or kept and explain your viewpoint.</a:t>
            </a:r>
            <a:endParaRPr lang="en-GB" altLang="en-US" sz="2800" dirty="0" smtClean="0"/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760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396163" y="0"/>
            <a:ext cx="1747837" cy="711200"/>
          </a:xfrm>
        </p:spPr>
        <p:txBody>
          <a:bodyPr/>
          <a:lstStyle/>
          <a:p>
            <a:pPr algn="r" eaLnBrk="1" hangingPunct="1"/>
            <a:endParaRPr lang="en-US" altLang="en-US" sz="3200" b="1" u="sng" dirty="0" smtClean="0">
              <a:latin typeface="Orlando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5888"/>
            <a:ext cx="6480844" cy="2847807"/>
          </a:xfr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 smtClean="0"/>
              <a:t>Are there any legal ages which you disagree with? Why or why not?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GB" altLang="en-US" sz="28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altLang="en-US" sz="2800" dirty="0" smtClean="0"/>
              <a:t>Pick one legal age which you think should be changed or kept and explain your viewpoint.</a:t>
            </a:r>
            <a:endParaRPr lang="en-GB" altLang="en-US" sz="28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190500" y="2963696"/>
            <a:ext cx="6469732" cy="36244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en-US" altLang="en-US" sz="100" b="1" u="sng" dirty="0" smtClean="0">
              <a:solidFill>
                <a:srgbClr val="0000FF"/>
              </a:solidFill>
            </a:endParaRPr>
          </a:p>
          <a:p>
            <a:pPr eaLnBrk="1" hangingPunct="1">
              <a:defRPr/>
            </a:pPr>
            <a:r>
              <a:rPr lang="en-US" altLang="en-US" b="1" u="sng" dirty="0" smtClean="0"/>
              <a:t>POINT: </a:t>
            </a:r>
            <a:r>
              <a:rPr lang="en-US" altLang="en-US" dirty="0" smtClean="0"/>
              <a:t>I believe that </a:t>
            </a:r>
            <a:r>
              <a:rPr lang="en-US" altLang="en-US" dirty="0" smtClean="0"/>
              <a:t>the legal age for…should be changed/kept because…</a:t>
            </a:r>
            <a:endParaRPr lang="en-US" altLang="en-US" dirty="0" smtClean="0"/>
          </a:p>
          <a:p>
            <a:pPr eaLnBrk="1" hangingPunct="1">
              <a:defRPr/>
            </a:pPr>
            <a:r>
              <a:rPr lang="en-US" altLang="en-US" b="1" u="sng" dirty="0" smtClean="0"/>
              <a:t>EVIDENCE: </a:t>
            </a:r>
            <a:r>
              <a:rPr lang="en-US" altLang="en-US" dirty="0" smtClean="0"/>
              <a:t>For </a:t>
            </a:r>
            <a:r>
              <a:rPr lang="en-US" altLang="en-US" dirty="0" smtClean="0"/>
              <a:t>example….. </a:t>
            </a:r>
            <a:r>
              <a:rPr lang="en-US" altLang="en-US" dirty="0" smtClean="0"/>
              <a:t>Another example of this is …….</a:t>
            </a:r>
          </a:p>
          <a:p>
            <a:pPr eaLnBrk="1" hangingPunct="1">
              <a:defRPr/>
            </a:pPr>
            <a:r>
              <a:rPr lang="en-US" altLang="en-US" b="1" u="sng" dirty="0" smtClean="0"/>
              <a:t>OTHER</a:t>
            </a:r>
            <a:r>
              <a:rPr lang="en-US" altLang="en-US" b="1" u="sng" dirty="0" smtClean="0"/>
              <a:t>: </a:t>
            </a:r>
            <a:r>
              <a:rPr lang="en-US" altLang="en-US" dirty="0" smtClean="0"/>
              <a:t>However, some people may </a:t>
            </a:r>
            <a:r>
              <a:rPr lang="en-US" altLang="en-US" dirty="0" smtClean="0"/>
              <a:t>argue that……. This is because they believe ……</a:t>
            </a:r>
          </a:p>
          <a:p>
            <a:pPr eaLnBrk="1" hangingPunct="1">
              <a:defRPr/>
            </a:pPr>
            <a:r>
              <a:rPr lang="en-US" altLang="en-US" dirty="0" smtClean="0"/>
              <a:t>In my view they are mistaken because…</a:t>
            </a:r>
          </a:p>
          <a:p>
            <a:pPr eaLnBrk="1" hangingPunct="1">
              <a:defRPr/>
            </a:pPr>
            <a:r>
              <a:rPr lang="en-US" altLang="en-US" b="1" u="sng" dirty="0" smtClean="0"/>
              <a:t>EXPLANATION</a:t>
            </a:r>
            <a:r>
              <a:rPr lang="en-US" altLang="en-US" b="1" u="sng" dirty="0"/>
              <a:t>: </a:t>
            </a:r>
            <a:r>
              <a:rPr lang="en-US" altLang="en-US" dirty="0"/>
              <a:t>Therefore I have come to the conclusion that…..</a:t>
            </a:r>
          </a:p>
          <a:p>
            <a:pPr eaLnBrk="1" hangingPunct="1">
              <a:defRPr/>
            </a:pPr>
            <a:endParaRPr lang="en-US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030701"/>
              </p:ext>
            </p:extLst>
          </p:nvPr>
        </p:nvGraphicFramePr>
        <p:xfrm>
          <a:off x="323528" y="260648"/>
          <a:ext cx="7272808" cy="6408711"/>
        </p:xfrm>
        <a:graphic>
          <a:graphicData uri="http://schemas.openxmlformats.org/drawingml/2006/table">
            <a:tbl>
              <a:tblPr firstRow="1" bandRow="1"/>
              <a:tblGrid>
                <a:gridCol w="1399369"/>
                <a:gridCol w="5873439"/>
              </a:tblGrid>
              <a:tr h="6565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Assessment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Level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2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138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3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presented your ideas.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33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4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explained and given reasons for your view.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identified different viewpoints.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explained how they are different from your own.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mentioned rights and responsibilities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3491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5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explained your view clearly, giving detailed reasons for your opinions.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used rhetorical devices.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linked respect, rights and responsibilities.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argued against other viewpoints.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3491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6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made a persuasive argument.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supported it with clear examples. 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explained the role of respect, rights and responsibilities with regard to a change of legal age.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taken into account a range of different viewpoints.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3491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Level 7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Explore the origins of a range of opinions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Made an interesting and persuasive argument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explained your view of the role of respect, rights and responsibilities with regard to a change of legal age.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  <a:latin typeface="Comic Sans MS" panose="030F0702030302020204" pitchFamily="66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You have convincingly argued against a range of viewpoints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87789" marR="87789" marT="43895" marB="43895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554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5050904" cy="17008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How will </a:t>
            </a:r>
            <a:r>
              <a:rPr lang="en-GB" dirty="0" smtClean="0"/>
              <a:t>we</a:t>
            </a:r>
            <a:r>
              <a:rPr lang="en-GB" dirty="0" smtClean="0"/>
              <a:t> </a:t>
            </a:r>
            <a:r>
              <a:rPr lang="en-GB" dirty="0" smtClean="0"/>
              <a:t>reach those higher levels?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5050904" cy="46805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en-GB" altLang="en-US" dirty="0" smtClean="0"/>
              <a:t>Giving an opinion</a:t>
            </a:r>
          </a:p>
          <a:p>
            <a:pPr eaLnBrk="1" hangingPunct="1"/>
            <a:r>
              <a:rPr lang="en-GB" altLang="en-US" dirty="0" smtClean="0"/>
              <a:t>Giving reasons</a:t>
            </a:r>
          </a:p>
          <a:p>
            <a:pPr eaLnBrk="1" hangingPunct="1"/>
            <a:r>
              <a:rPr lang="en-GB" altLang="en-US" dirty="0" smtClean="0"/>
              <a:t>Explaining your reasons</a:t>
            </a:r>
          </a:p>
          <a:p>
            <a:pPr eaLnBrk="1" hangingPunct="1"/>
            <a:r>
              <a:rPr lang="en-GB" altLang="en-US" dirty="0" smtClean="0"/>
              <a:t>Giving the other point of view</a:t>
            </a:r>
          </a:p>
          <a:p>
            <a:pPr eaLnBrk="1" hangingPunct="1"/>
            <a:r>
              <a:rPr lang="en-GB" altLang="en-US" dirty="0" smtClean="0"/>
              <a:t>Mention rights and how the law might be needed to protect them</a:t>
            </a:r>
            <a:r>
              <a:rPr lang="en-GB" altLang="en-US" dirty="0" smtClean="0"/>
              <a:t>.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dirty="0" smtClean="0"/>
              <a:t>USE THE CRITERIA CHECKLIST!</a:t>
            </a:r>
            <a:endParaRPr lang="en-GB" altLang="en-US" dirty="0" smtClean="0"/>
          </a:p>
          <a:p>
            <a:pPr eaLnBrk="1" hangingPunct="1"/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5011126" y="3077536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719</Words>
  <Application>Microsoft Office PowerPoint</Application>
  <PresentationFormat>On-screen Show (4:3)</PresentationFormat>
  <Paragraphs>113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MS Mincho</vt:lpstr>
      <vt:lpstr>MS PGothic</vt:lpstr>
      <vt:lpstr>Arial</vt:lpstr>
      <vt:lpstr>Calibri</vt:lpstr>
      <vt:lpstr>Cambria</vt:lpstr>
      <vt:lpstr>Comic Sans MS</vt:lpstr>
      <vt:lpstr>Orlando</vt:lpstr>
      <vt:lpstr>Times New Roman</vt:lpstr>
      <vt:lpstr>Trebuchet MS</vt:lpstr>
      <vt:lpstr>Wingdings</vt:lpstr>
      <vt:lpstr>Office Theme</vt:lpstr>
      <vt:lpstr>At what age can I...?</vt:lpstr>
      <vt:lpstr>In your books: Brainstorm </vt:lpstr>
      <vt:lpstr>Fill in the first column!</vt:lpstr>
      <vt:lpstr>PowerPoint Presentation</vt:lpstr>
      <vt:lpstr>At what age can I...?</vt:lpstr>
      <vt:lpstr>PowerPoint Presentation</vt:lpstr>
      <vt:lpstr>PowerPoint Presentation</vt:lpstr>
      <vt:lpstr>PowerPoint Presentation</vt:lpstr>
      <vt:lpstr>How will we reach those higher levels?</vt:lpstr>
      <vt:lpstr>Swap books!</vt:lpstr>
      <vt:lpstr>Homework: Using your written task and peer feedback as your starting point, write a letter to your local MP explaining which law you feel should be changed and why. </vt:lpstr>
      <vt:lpstr>Plenary: Sound Collage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age can I...?</dc:title>
  <dc:creator>Windows User</dc:creator>
  <cp:lastModifiedBy>V Currie</cp:lastModifiedBy>
  <cp:revision>39</cp:revision>
  <dcterms:created xsi:type="dcterms:W3CDTF">2010-03-10T17:39:18Z</dcterms:created>
  <dcterms:modified xsi:type="dcterms:W3CDTF">2015-08-15T12:23:24Z</dcterms:modified>
</cp:coreProperties>
</file>