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5" r:id="rId6"/>
    <p:sldId id="261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84" r:id="rId16"/>
    <p:sldId id="285" r:id="rId17"/>
    <p:sldId id="286" r:id="rId18"/>
    <p:sldId id="277" r:id="rId19"/>
    <p:sldId id="278" r:id="rId20"/>
    <p:sldId id="287" r:id="rId21"/>
    <p:sldId id="288" r:id="rId22"/>
    <p:sldId id="289" r:id="rId23"/>
    <p:sldId id="282" r:id="rId24"/>
    <p:sldId id="28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48" autoAdjust="0"/>
    <p:restoredTop sz="94660"/>
  </p:normalViewPr>
  <p:slideViewPr>
    <p:cSldViewPr snapToGrid="0">
      <p:cViewPr>
        <p:scale>
          <a:sx n="50" d="100"/>
          <a:sy n="50" d="100"/>
        </p:scale>
        <p:origin x="-744" y="-5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lang="en-GB" sz="8800" kern="1200" dirty="0">
                <a:solidFill>
                  <a:srgbClr val="C00000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lang="en-GB" sz="3600" kern="1200" dirty="0">
                <a:solidFill>
                  <a:schemeClr val="bg1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47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8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6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000" kern="1200" dirty="0">
                <a:solidFill>
                  <a:srgbClr val="C00000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lang="en-US" sz="3600" kern="1200" dirty="0" smtClean="0">
                <a:solidFill>
                  <a:schemeClr val="tx1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>
              <a:defRPr lang="en-US" sz="3600" kern="1200" dirty="0" smtClean="0">
                <a:solidFill>
                  <a:schemeClr val="tx1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2pPr>
            <a:lvl3pPr>
              <a:defRPr lang="en-US" sz="3200" kern="1200" dirty="0" smtClean="0">
                <a:solidFill>
                  <a:schemeClr val="tx1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3pPr>
            <a:lvl4pPr>
              <a:defRPr lang="en-US" sz="2800" kern="1200" dirty="0" smtClean="0">
                <a:solidFill>
                  <a:schemeClr val="tx1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4pPr>
            <a:lvl5pPr>
              <a:defRPr lang="en-GB" sz="2400" kern="1200" dirty="0">
                <a:solidFill>
                  <a:schemeClr val="tx1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95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383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750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4141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277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648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896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014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C7BAE-1DC2-4EC2-8664-1DDB6C0956A1}" type="datetimeFigureOut">
              <a:rPr lang="en-GB" smtClean="0"/>
              <a:t>23/07/15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5E8CE-DE6D-441D-930B-4367F1CBE0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52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hyperlink" Target="https://creativecommons.org/licenses/by-sa/2.0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hyperlink" Target="https://creativecommons.org/licenses/by-sa/2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Common Sense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Combatting Extremism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2210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6300"/>
            <a:ext cx="13220700" cy="9101667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79450" y="2248164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500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listen</a:t>
            </a:r>
            <a:endParaRPr lang="en-US" sz="11500" dirty="0">
              <a:solidFill>
                <a:srgbClr val="C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679450" y="4964906"/>
            <a:ext cx="4806950" cy="2331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Taking a moment to hear what is happening helps me grow</a:t>
            </a:r>
          </a:p>
        </p:txBody>
      </p:sp>
    </p:spTree>
    <p:extLst>
      <p:ext uri="{BB962C8B-B14F-4D97-AF65-F5344CB8AC3E}">
        <p14:creationId xmlns:p14="http://schemas.microsoft.com/office/powerpoint/2010/main" val="3045031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544" y="365125"/>
            <a:ext cx="6472368" cy="1325563"/>
          </a:xfrm>
        </p:spPr>
        <p:txBody>
          <a:bodyPr/>
          <a:lstStyle/>
          <a:p>
            <a:pPr algn="l"/>
            <a:r>
              <a:rPr lang="en-GB" sz="4800" b="1" dirty="0" smtClean="0">
                <a:solidFill>
                  <a:srgbClr val="800000"/>
                </a:solidFill>
              </a:rPr>
              <a:t>What do we hear about the world?</a:t>
            </a:r>
            <a:endParaRPr lang="en-GB" sz="4800" b="1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>
            <a:normAutofit/>
          </a:bodyPr>
          <a:lstStyle/>
          <a:p>
            <a:r>
              <a:rPr lang="en-GB" sz="3200" dirty="0" smtClean="0"/>
              <a:t>Needs some generic headlines of good and bad stuff nationally – nothing too controversial – but stuff which is bad/evil.</a:t>
            </a:r>
            <a:endParaRPr lang="en-GB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912" y="634774"/>
            <a:ext cx="4892315" cy="491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462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800000"/>
                </a:solidFill>
              </a:rPr>
              <a:t>Who do we respect</a:t>
            </a:r>
            <a:endParaRPr lang="en-GB" b="1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local </a:t>
            </a:r>
            <a:r>
              <a:rPr lang="en-US" dirty="0" smtClean="0"/>
              <a:t>police-officer</a:t>
            </a:r>
            <a:endParaRPr lang="en-US" dirty="0"/>
          </a:p>
          <a:p>
            <a:r>
              <a:rPr lang="en-US" dirty="0"/>
              <a:t>A faith leader</a:t>
            </a:r>
          </a:p>
          <a:p>
            <a:r>
              <a:rPr lang="en-US" dirty="0"/>
              <a:t>Doctor/nurse</a:t>
            </a:r>
          </a:p>
          <a:p>
            <a:r>
              <a:rPr lang="en-US" dirty="0"/>
              <a:t>TV Actor</a:t>
            </a:r>
          </a:p>
          <a:p>
            <a:r>
              <a:rPr lang="en-US" dirty="0"/>
              <a:t>A parent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The Prime Minister</a:t>
            </a:r>
          </a:p>
          <a:p>
            <a:r>
              <a:rPr lang="en-US" dirty="0"/>
              <a:t>A shop worker</a:t>
            </a:r>
          </a:p>
          <a:p>
            <a:r>
              <a:rPr lang="en-US" dirty="0"/>
              <a:t>A brick-layer</a:t>
            </a:r>
          </a:p>
          <a:p>
            <a:r>
              <a:rPr lang="en-US" dirty="0"/>
              <a:t>A </a:t>
            </a:r>
            <a:r>
              <a:rPr lang="en-US" dirty="0" smtClean="0"/>
              <a:t>car-washer</a:t>
            </a:r>
          </a:p>
          <a:p>
            <a:r>
              <a:rPr lang="en-US" dirty="0" smtClean="0"/>
              <a:t>Cleaner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595" y="332467"/>
            <a:ext cx="3000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97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800000"/>
                </a:solidFill>
              </a:rPr>
              <a:t>Would anything change if…?</a:t>
            </a:r>
            <a:endParaRPr lang="en-GB" b="1" dirty="0">
              <a:solidFill>
                <a:srgbClr val="8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142" y="1825625"/>
            <a:ext cx="4729715" cy="4351338"/>
          </a:xfrm>
        </p:spPr>
      </p:pic>
    </p:spTree>
    <p:extLst>
      <p:ext uri="{BB962C8B-B14F-4D97-AF65-F5344CB8AC3E}">
        <p14:creationId xmlns:p14="http://schemas.microsoft.com/office/powerpoint/2010/main" val="1465433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1951"/>
            <a:ext cx="12192000" cy="91016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50" y="-1528762"/>
            <a:ext cx="10515600" cy="2852737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change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950" y="1323975"/>
            <a:ext cx="10515600" cy="761471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We can all change, sometimes we can even make it stick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709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40121">
            <a:off x="560613" y="273509"/>
            <a:ext cx="10972800" cy="1143000"/>
          </a:xfrm>
        </p:spPr>
        <p:txBody>
          <a:bodyPr/>
          <a:lstStyle/>
          <a:p>
            <a:r>
              <a:rPr lang="en-GB" sz="4800" b="1" dirty="0">
                <a:solidFill>
                  <a:srgbClr val="800000"/>
                </a:solidFill>
              </a:rPr>
              <a:t>Do we change ourselves for others?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1437219">
            <a:off x="2955117" y="166297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Courage?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21437219">
            <a:off x="5111996" y="1391952"/>
            <a:ext cx="268786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Kindness?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 rot="21437219">
            <a:off x="629168" y="1616078"/>
            <a:ext cx="1927942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Honesty?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 rot="21437219">
            <a:off x="7269127" y="1759397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Loyalty?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 rot="21437219">
            <a:off x="1229006" y="2401238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Humorous?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 rot="21437219">
            <a:off x="907723" y="3294233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Polite?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 rot="21437219">
            <a:off x="4780933" y="2166759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Loving?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 rot="21437219">
            <a:off x="3039339" y="3017416"/>
            <a:ext cx="3446784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Hard-working?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 rot="21437219">
            <a:off x="2413942" y="378232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Empathy?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 rot="21437219">
            <a:off x="6616720" y="2685647"/>
            <a:ext cx="3166001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Punctual?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 rot="21437219">
            <a:off x="7439306" y="46111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Respect?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831" y="1670118"/>
            <a:ext cx="2410205" cy="3120007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 rot="21437219">
            <a:off x="385693" y="4407072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Forgiveness?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 rot="21437219">
            <a:off x="3697454" y="4335995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Open-mindedness?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 rot="21437219">
            <a:off x="7683680" y="36300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Courtesy?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 rot="21437219">
            <a:off x="872006" y="51715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Tolerance?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 rot="21437219">
            <a:off x="4037031" y="5100481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Good-humour?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 rot="21437219">
            <a:off x="9488282" y="51715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Happiness?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 rot="21437219">
            <a:off x="2539780" y="570389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Bravery?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 rot="21437219">
            <a:off x="6872300" y="5435478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Confidence?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 rot="21437219">
            <a:off x="4981801" y="351303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Generosity?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606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40121">
            <a:off x="560613" y="273509"/>
            <a:ext cx="10972800" cy="1143000"/>
          </a:xfrm>
        </p:spPr>
        <p:txBody>
          <a:bodyPr/>
          <a:lstStyle/>
          <a:p>
            <a:r>
              <a:rPr lang="en-GB" sz="4800" b="1" dirty="0" smtClean="0">
                <a:solidFill>
                  <a:srgbClr val="800000"/>
                </a:solidFill>
              </a:rPr>
              <a:t>How does ‘common-sense’ play a part?</a:t>
            </a:r>
            <a:endParaRPr lang="en-GB" sz="4800" b="1" dirty="0">
              <a:solidFill>
                <a:srgbClr val="8000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1437219">
            <a:off x="2955117" y="166297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Courage?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21437219">
            <a:off x="5111996" y="1391952"/>
            <a:ext cx="268786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Kindness?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 rot="21437219">
            <a:off x="629168" y="1616078"/>
            <a:ext cx="1927942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Honesty?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 rot="21437219">
            <a:off x="7269127" y="1759397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Loyalty?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 rot="21437219">
            <a:off x="1229006" y="2401238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Humorous?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 rot="21437219">
            <a:off x="907723" y="3294233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Polite?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 rot="21437219">
            <a:off x="4780933" y="2166759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Loving?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 rot="21437219">
            <a:off x="3039339" y="3017416"/>
            <a:ext cx="3446784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Hard-working?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 rot="21437219">
            <a:off x="2413942" y="378232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Empathy?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 rot="21437219">
            <a:off x="6616720" y="2685647"/>
            <a:ext cx="3166001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Punctual?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 rot="21437219">
            <a:off x="7439306" y="46111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Respect?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831" y="1670118"/>
            <a:ext cx="2410205" cy="3120007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 rot="21437219">
            <a:off x="385693" y="4407072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Forgiveness?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 rot="21437219">
            <a:off x="3697454" y="4335995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Open-mindedness?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 rot="21437219">
            <a:off x="7683680" y="36300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Courtesy?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 rot="21437219">
            <a:off x="872006" y="51715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Tolerance?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 rot="21437219">
            <a:off x="4037031" y="5100481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Good-humour?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 rot="21437219">
            <a:off x="9488282" y="51715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Happiness?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 rot="21437219">
            <a:off x="2539780" y="570389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Bravery?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 rot="21437219">
            <a:off x="6872300" y="5435478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Confidence?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 rot="21437219">
            <a:off x="4981801" y="351303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Generosity?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520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40121">
            <a:off x="560613" y="273509"/>
            <a:ext cx="10972800" cy="1143000"/>
          </a:xfrm>
        </p:spPr>
        <p:txBody>
          <a:bodyPr/>
          <a:lstStyle/>
          <a:p>
            <a:r>
              <a:rPr lang="en-GB" sz="4800" b="1" dirty="0" smtClean="0">
                <a:solidFill>
                  <a:srgbClr val="800000"/>
                </a:solidFill>
              </a:rPr>
              <a:t>How can changing my community help?</a:t>
            </a:r>
            <a:endParaRPr lang="en-GB" sz="4800" b="1" dirty="0">
              <a:solidFill>
                <a:srgbClr val="8000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1437219">
            <a:off x="2955117" y="166297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Courage?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21437219">
            <a:off x="5111996" y="1391952"/>
            <a:ext cx="268786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Kindness?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 rot="21437219">
            <a:off x="629168" y="1616078"/>
            <a:ext cx="1927942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Honesty?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 rot="21437219">
            <a:off x="7269127" y="1759397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Loyalty?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 rot="21437219">
            <a:off x="1229006" y="2401238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Humorous?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 rot="21437219">
            <a:off x="907723" y="3294233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Polite?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 rot="21437219">
            <a:off x="4780933" y="2166759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Loving?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 rot="21437219">
            <a:off x="3039339" y="3017416"/>
            <a:ext cx="3446784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Hard-working?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 rot="21437219">
            <a:off x="2413942" y="378232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Empathy?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 rot="21437219">
            <a:off x="6616720" y="2685647"/>
            <a:ext cx="3166001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Punctual?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 rot="21437219">
            <a:off x="7439306" y="46111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Respect?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831" y="1670118"/>
            <a:ext cx="2410205" cy="3120007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 rot="21437219">
            <a:off x="385693" y="4407072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Forgiveness?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 rot="21437219">
            <a:off x="3697454" y="4335995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Open-mindedness?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 rot="21437219">
            <a:off x="7683680" y="36300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Courtesy?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 rot="21437219">
            <a:off x="872006" y="51715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Tolerance?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 rot="21437219">
            <a:off x="4037031" y="5100481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Good-humour?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 rot="21437219">
            <a:off x="9488282" y="51715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Happiness?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 rot="21437219">
            <a:off x="2539780" y="570389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Bravery?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 rot="21437219">
            <a:off x="6872300" y="5435478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Confidence?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 rot="21437219">
            <a:off x="4981801" y="351303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Generosity?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050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0600"/>
            <a:ext cx="12192000" cy="91016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5750" y="3033713"/>
            <a:ext cx="10515600" cy="2852737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prevent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5750" y="5886450"/>
            <a:ext cx="5988050" cy="1500187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When we know who we are we prevent ourselves being who we are not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71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smtClean="0">
                <a:solidFill>
                  <a:srgbClr val="800000"/>
                </a:solidFill>
              </a:rPr>
              <a:t>Extreme things are?</a:t>
            </a:r>
            <a:endParaRPr lang="en-US" sz="5400" b="1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261" y="4982268"/>
            <a:ext cx="4109884" cy="1949475"/>
          </a:xfrm>
        </p:spPr>
        <p:txBody>
          <a:bodyPr>
            <a:normAutofit/>
          </a:bodyPr>
          <a:lstStyle/>
          <a:p>
            <a:r>
              <a:rPr lang="en-US" sz="2800" i="1" dirty="0" smtClean="0"/>
              <a:t>Images of things which are really at one end or another i.e. ice and lava?</a:t>
            </a:r>
            <a:endParaRPr lang="en-US" sz="28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718" y="1333501"/>
            <a:ext cx="8591985" cy="563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24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2007"/>
            <a:ext cx="12515850" cy="93434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100388"/>
            <a:ext cx="10515600" cy="2852737"/>
          </a:xfrm>
        </p:spPr>
        <p:txBody>
          <a:bodyPr>
            <a:normAutofit/>
          </a:bodyPr>
          <a:lstStyle/>
          <a:p>
            <a:r>
              <a:rPr lang="en-US" sz="11500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stop</a:t>
            </a:r>
            <a:endParaRPr lang="en-US" sz="11500" dirty="0">
              <a:solidFill>
                <a:srgbClr val="C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5917406"/>
            <a:ext cx="10515600" cy="150018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t</a:t>
            </a:r>
            <a:r>
              <a:rPr lang="en-US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aking a moment to pause is important.</a:t>
            </a:r>
            <a:endParaRPr lang="en-US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672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40121">
            <a:off x="561119" y="295257"/>
            <a:ext cx="10037217" cy="1143000"/>
          </a:xfrm>
        </p:spPr>
        <p:txBody>
          <a:bodyPr/>
          <a:lstStyle/>
          <a:p>
            <a:pPr algn="l"/>
            <a:r>
              <a:rPr lang="en-GB" sz="4800" b="1" dirty="0">
                <a:solidFill>
                  <a:srgbClr val="800000"/>
                </a:solidFill>
              </a:rPr>
              <a:t>How can common-sense help people avoid doing extreme things?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1437219">
            <a:off x="2955117" y="181537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Courage?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21437219">
            <a:off x="5111996" y="1544352"/>
            <a:ext cx="268786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Kindness?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 rot="21437219">
            <a:off x="629168" y="1920878"/>
            <a:ext cx="1927942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Honesty?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 rot="21437219">
            <a:off x="7269127" y="1911797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Loyalty?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 rot="21437219">
            <a:off x="1229006" y="2553638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Humorous?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 rot="21437219">
            <a:off x="907723" y="3446633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Polite?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 rot="21437219">
            <a:off x="4780933" y="2319159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Loving?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 rot="21437219">
            <a:off x="3039339" y="3169816"/>
            <a:ext cx="3446784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Hard-working?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 rot="21437219">
            <a:off x="2413942" y="393472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Empathy?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 rot="21437219">
            <a:off x="6616720" y="2838047"/>
            <a:ext cx="3166001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Punctual?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 rot="21437219">
            <a:off x="7439306" y="47635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Respect?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831" y="1670118"/>
            <a:ext cx="2410205" cy="3120007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 rot="21437219">
            <a:off x="385693" y="4559472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Forgiveness?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 rot="21437219">
            <a:off x="3697454" y="4488395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Open-mindedness?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 rot="21437219">
            <a:off x="7683680" y="36300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Courtesy?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 rot="21437219">
            <a:off x="872006" y="53239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Tolerance?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 rot="21437219">
            <a:off x="4037031" y="5252881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Good-humour?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 rot="21437219">
            <a:off x="9488282" y="51715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Happiness?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 rot="21437219">
            <a:off x="2539780" y="585629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Bravery?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 rot="21437219">
            <a:off x="6872300" y="5587878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Confidence?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 rot="21437219">
            <a:off x="4981801" y="366543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Generosity?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792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40121">
            <a:off x="561119" y="295257"/>
            <a:ext cx="10037217" cy="1143000"/>
          </a:xfrm>
        </p:spPr>
        <p:txBody>
          <a:bodyPr/>
          <a:lstStyle/>
          <a:p>
            <a:pPr algn="l"/>
            <a:r>
              <a:rPr lang="en-GB" sz="4800" b="1" dirty="0">
                <a:solidFill>
                  <a:srgbClr val="800000"/>
                </a:solidFill>
              </a:rPr>
              <a:t>If our community were a person it would have which qualities?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1437219">
            <a:off x="2955117" y="181537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Courage?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21437219">
            <a:off x="5111996" y="1544352"/>
            <a:ext cx="268786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Kindness?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 rot="21437219">
            <a:off x="629168" y="1920878"/>
            <a:ext cx="1927942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Honesty?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 rot="21437219">
            <a:off x="7269127" y="1911797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Loyalty?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 rot="21437219">
            <a:off x="1229006" y="2553638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Humorous?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 rot="21437219">
            <a:off x="907723" y="3446633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Polite?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 rot="21437219">
            <a:off x="4780933" y="2319159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Loving?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 rot="21437219">
            <a:off x="3039339" y="3169816"/>
            <a:ext cx="3446784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Hard-working?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 rot="21437219">
            <a:off x="2413942" y="393472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Empathy?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 rot="21437219">
            <a:off x="6616720" y="2838047"/>
            <a:ext cx="3166001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Punctual?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 rot="21437219">
            <a:off x="7439306" y="47635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Respect?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831" y="1670118"/>
            <a:ext cx="2410205" cy="3120007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 rot="21437219">
            <a:off x="385693" y="4559472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Forgiveness?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 rot="21437219">
            <a:off x="3697454" y="4488395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Open-mindedness?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 rot="21437219">
            <a:off x="7683680" y="36300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Courtesy?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 rot="21437219">
            <a:off x="872006" y="53239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Tolerance?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 rot="21437219">
            <a:off x="4037031" y="5252881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Good-humour?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 rot="21437219">
            <a:off x="9488282" y="51715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Happiness?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 rot="21437219">
            <a:off x="2539780" y="585629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Bravery?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 rot="21437219">
            <a:off x="6872300" y="5587878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Confidence?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 rot="21437219">
            <a:off x="4981801" y="366543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Generosity?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650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40121">
            <a:off x="560947" y="287874"/>
            <a:ext cx="10354834" cy="1143000"/>
          </a:xfrm>
        </p:spPr>
        <p:txBody>
          <a:bodyPr/>
          <a:lstStyle/>
          <a:p>
            <a:pPr algn="l"/>
            <a:r>
              <a:rPr lang="en-GB" sz="3600" b="1" dirty="0">
                <a:solidFill>
                  <a:srgbClr val="800000"/>
                </a:solidFill>
              </a:rPr>
              <a:t>If our community, or ourselves, was not doing very well which qualities would help balance things?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21437219">
            <a:off x="2955117" y="181537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Courage?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21437219">
            <a:off x="5111996" y="1544352"/>
            <a:ext cx="268786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Kindness?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 rot="21437219">
            <a:off x="629168" y="1920878"/>
            <a:ext cx="1927942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Honesty?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 rot="21437219">
            <a:off x="7269127" y="1911797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Loyalty?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 rot="21437219">
            <a:off x="1229006" y="2553638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Humorous?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 rot="21437219">
            <a:off x="907723" y="3446633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Polite?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 rot="21437219">
            <a:off x="4780933" y="2319159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Loving?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 rot="21437219">
            <a:off x="3039339" y="3169816"/>
            <a:ext cx="3446784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Hard-working?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 rot="21437219">
            <a:off x="2413942" y="3934720"/>
            <a:ext cx="2532290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Empathy?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 rot="21437219">
            <a:off x="6616720" y="2838047"/>
            <a:ext cx="3166001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Punctual?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 rot="21437219">
            <a:off x="7439306" y="47635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Respect?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831" y="1670118"/>
            <a:ext cx="2410205" cy="3120007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 rot="21437219">
            <a:off x="385693" y="4559472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Forgiveness?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 rot="21437219">
            <a:off x="3697454" y="4488395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Open-mindedness?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 rot="21437219">
            <a:off x="7683680" y="3630073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Courtesy?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 rot="21437219">
            <a:off x="872006" y="53239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Tolerance?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 rot="21437219">
            <a:off x="4037031" y="5252881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Good-humour?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 rot="21437219">
            <a:off x="9488282" y="5171559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Happiness?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 rot="21437219">
            <a:off x="2539780" y="585629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Bravery?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 rot="21437219">
            <a:off x="6872300" y="5587878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Confidence?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 rot="21437219">
            <a:off x="4981801" y="3665436"/>
            <a:ext cx="4020093" cy="82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ea typeface="+mn-ea"/>
                <a:cs typeface="MV Boli" pitchFamily="2" charset="0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1" kern="1200">
                <a:solidFill>
                  <a:schemeClr val="bg1"/>
                </a:solidFill>
                <a:latin typeface="Bradley Hand ITC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Generosity?</a:t>
            </a:r>
            <a:endParaRPr lang="en-GB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811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2783"/>
            <a:ext cx="12192000" cy="91016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450" y="-87577"/>
            <a:ext cx="3511550" cy="11096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Change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0450" y="945356"/>
            <a:ext cx="6197600" cy="1500187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How will we make a difference?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71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933" y="1314451"/>
            <a:ext cx="4504133" cy="55435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smtClean="0">
                <a:solidFill>
                  <a:srgbClr val="800000"/>
                </a:solidFill>
              </a:rPr>
              <a:t>What can you actually do now?</a:t>
            </a:r>
            <a:endParaRPr lang="en-US" sz="54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209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ecx.images-amazon.com/images/I/51QJJi5lsyL._SL1200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791" y="1787525"/>
            <a:ext cx="4601560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b="1" dirty="0" smtClean="0">
                <a:solidFill>
                  <a:srgbClr val="800000"/>
                </a:solidFill>
              </a:rPr>
              <a:t>How do you like your ‘</a:t>
            </a:r>
            <a:r>
              <a:rPr lang="en-GB" sz="5400" b="1" dirty="0" err="1" smtClean="0">
                <a:solidFill>
                  <a:srgbClr val="800000"/>
                </a:solidFill>
              </a:rPr>
              <a:t>smoothie</a:t>
            </a:r>
            <a:r>
              <a:rPr lang="en-GB" sz="5400" b="1" dirty="0" smtClean="0">
                <a:solidFill>
                  <a:srgbClr val="800000"/>
                </a:solidFill>
              </a:rPr>
              <a:t>’?</a:t>
            </a:r>
            <a:endParaRPr lang="en-GB" sz="5400" b="1" dirty="0">
              <a:solidFill>
                <a:srgbClr val="8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787525"/>
            <a:ext cx="7181850" cy="4351338"/>
          </a:xfrm>
        </p:spPr>
        <p:txBody>
          <a:bodyPr numCol="2">
            <a:normAutofit/>
          </a:bodyPr>
          <a:lstStyle/>
          <a:p>
            <a:r>
              <a:rPr lang="en-GB" dirty="0"/>
              <a:t>Mango</a:t>
            </a:r>
          </a:p>
          <a:p>
            <a:r>
              <a:rPr lang="en-GB" dirty="0"/>
              <a:t>Strawberry</a:t>
            </a:r>
          </a:p>
          <a:p>
            <a:r>
              <a:rPr lang="en-GB" dirty="0"/>
              <a:t>Pineapple</a:t>
            </a:r>
          </a:p>
          <a:p>
            <a:r>
              <a:rPr lang="en-GB" dirty="0"/>
              <a:t>Chocolate</a:t>
            </a:r>
          </a:p>
          <a:p>
            <a:r>
              <a:rPr lang="en-GB" dirty="0"/>
              <a:t>Banana</a:t>
            </a:r>
          </a:p>
          <a:p>
            <a:r>
              <a:rPr lang="en-GB" dirty="0"/>
              <a:t>Lemon</a:t>
            </a:r>
          </a:p>
          <a:p>
            <a:r>
              <a:rPr lang="en-GB" dirty="0"/>
              <a:t>Syrup</a:t>
            </a:r>
          </a:p>
          <a:p>
            <a:r>
              <a:rPr lang="en-GB" dirty="0"/>
              <a:t>Lime</a:t>
            </a:r>
          </a:p>
          <a:p>
            <a:r>
              <a:rPr lang="en-GB" dirty="0"/>
              <a:t>Ice</a:t>
            </a:r>
          </a:p>
          <a:p>
            <a:r>
              <a:rPr lang="en-GB" dirty="0"/>
              <a:t>Glass</a:t>
            </a:r>
          </a:p>
          <a:p>
            <a:r>
              <a:rPr lang="en-GB" dirty="0"/>
              <a:t>Straw</a:t>
            </a:r>
          </a:p>
          <a:p>
            <a:r>
              <a:rPr lang="en-GB" dirty="0"/>
              <a:t>Curly straw</a:t>
            </a:r>
          </a:p>
          <a:p>
            <a:r>
              <a:rPr lang="en-GB" dirty="0"/>
              <a:t>Something else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3531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ecx.images-amazon.com/images/I/51QJJi5lsyL._SL1200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620" y="1825625"/>
            <a:ext cx="4601560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b="1" dirty="0" smtClean="0">
                <a:solidFill>
                  <a:srgbClr val="800000"/>
                </a:solidFill>
              </a:rPr>
              <a:t>What would be in a glass of me?</a:t>
            </a:r>
            <a:endParaRPr lang="en-GB" sz="5400" b="1" dirty="0">
              <a:solidFill>
                <a:srgbClr val="8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28750" y="1806575"/>
            <a:ext cx="9925050" cy="4351338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Courage?</a:t>
            </a:r>
            <a:endParaRPr lang="en-GB" dirty="0"/>
          </a:p>
          <a:p>
            <a:r>
              <a:rPr lang="en-GB" dirty="0" smtClean="0"/>
              <a:t>Honesty?</a:t>
            </a:r>
            <a:endParaRPr lang="en-GB" dirty="0"/>
          </a:p>
          <a:p>
            <a:r>
              <a:rPr lang="en-GB" dirty="0" smtClean="0"/>
              <a:t>Kindness?</a:t>
            </a:r>
            <a:endParaRPr lang="en-GB" dirty="0"/>
          </a:p>
          <a:p>
            <a:r>
              <a:rPr lang="en-GB" dirty="0" smtClean="0"/>
              <a:t>Loyalty?</a:t>
            </a:r>
            <a:endParaRPr lang="en-GB" dirty="0"/>
          </a:p>
          <a:p>
            <a:r>
              <a:rPr lang="en-GB" dirty="0" smtClean="0"/>
              <a:t>Humorous?</a:t>
            </a:r>
            <a:endParaRPr lang="en-GB" dirty="0"/>
          </a:p>
          <a:p>
            <a:r>
              <a:rPr lang="en-GB" dirty="0" smtClean="0"/>
              <a:t>Polite?</a:t>
            </a:r>
            <a:endParaRPr lang="en-GB" dirty="0"/>
          </a:p>
          <a:p>
            <a:r>
              <a:rPr lang="en-GB" dirty="0" smtClean="0"/>
              <a:t>Hard-working?</a:t>
            </a:r>
            <a:endParaRPr lang="en-GB" dirty="0"/>
          </a:p>
          <a:p>
            <a:r>
              <a:rPr lang="en-GB" dirty="0" smtClean="0"/>
              <a:t>Loving?</a:t>
            </a:r>
            <a:endParaRPr lang="en-GB" dirty="0"/>
          </a:p>
          <a:p>
            <a:r>
              <a:rPr lang="en-GB" dirty="0" smtClean="0"/>
              <a:t>Empathy?</a:t>
            </a:r>
            <a:endParaRPr lang="en-GB" dirty="0"/>
          </a:p>
          <a:p>
            <a:r>
              <a:rPr lang="en-GB" dirty="0" smtClean="0"/>
              <a:t>Punctual?</a:t>
            </a:r>
            <a:endParaRPr lang="en-GB" dirty="0"/>
          </a:p>
          <a:p>
            <a:r>
              <a:rPr lang="en-GB" dirty="0" smtClean="0"/>
              <a:t>Generosity? </a:t>
            </a:r>
            <a:endParaRPr lang="en-GB" dirty="0"/>
          </a:p>
          <a:p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6629400" y="1343637"/>
            <a:ext cx="7865194" cy="5514363"/>
            <a:chOff x="6629400" y="1343637"/>
            <a:chExt cx="7865194" cy="551436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29400" y="1343637"/>
              <a:ext cx="7865194" cy="5514363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9067800" y="6273800"/>
              <a:ext cx="234950" cy="209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44061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-1"/>
            <a:ext cx="12192000" cy="91016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5535" y="4543308"/>
            <a:ext cx="10515600" cy="1325563"/>
          </a:xfrm>
        </p:spPr>
        <p:txBody>
          <a:bodyPr/>
          <a:lstStyle/>
          <a:p>
            <a:r>
              <a:rPr lang="en-GB" b="1" dirty="0" smtClean="0">
                <a:solidFill>
                  <a:schemeClr val="bg1"/>
                </a:solidFill>
              </a:rPr>
              <a:t>How can </a:t>
            </a:r>
            <a:br>
              <a:rPr lang="en-GB" b="1" dirty="0" smtClean="0">
                <a:solidFill>
                  <a:schemeClr val="bg1"/>
                </a:solidFill>
              </a:rPr>
            </a:br>
            <a:r>
              <a:rPr lang="en-GB" b="1" dirty="0" smtClean="0">
                <a:solidFill>
                  <a:schemeClr val="bg1"/>
                </a:solidFill>
              </a:rPr>
              <a:t>we make the glass into something bigger?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21003267">
            <a:off x="247650" y="154132"/>
            <a:ext cx="18517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Family</a:t>
            </a:r>
            <a:endParaRPr lang="en-GB" sz="44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15065" y="106153"/>
            <a:ext cx="20697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Friends</a:t>
            </a:r>
            <a:endParaRPr lang="en-GB" sz="44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574125">
            <a:off x="8930475" y="1365915"/>
            <a:ext cx="15007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Work</a:t>
            </a:r>
            <a:endParaRPr lang="en-GB" sz="44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06024" y="96981"/>
            <a:ext cx="18165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Sports</a:t>
            </a:r>
            <a:endParaRPr lang="en-GB" sz="44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33016" y="725765"/>
            <a:ext cx="22589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Hobbies</a:t>
            </a:r>
            <a:endParaRPr lang="en-GB" sz="44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184" y="1417373"/>
            <a:ext cx="30748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Neighbours</a:t>
            </a:r>
            <a:endParaRPr lang="en-GB" sz="44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302664">
            <a:off x="7243709" y="99571"/>
            <a:ext cx="25378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Teachers</a:t>
            </a:r>
            <a:endParaRPr lang="en-GB" sz="44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53516" y="771538"/>
            <a:ext cx="28600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Celebrities</a:t>
            </a:r>
            <a:endParaRPr lang="en-GB" sz="44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135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4899"/>
            <a:ext cx="13023850" cy="972266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1850" y="310038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500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look</a:t>
            </a:r>
            <a:endParaRPr lang="en-US" sz="11500" dirty="0">
              <a:solidFill>
                <a:srgbClr val="C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831850" y="5917406"/>
            <a:ext cx="10515600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taking a moment to really see things matter</a:t>
            </a:r>
            <a:endParaRPr lang="en-US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009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4467"/>
            <a:ext cx="12192000" cy="910166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94" y="3105632"/>
            <a:ext cx="5280212" cy="1412581"/>
          </a:xfrm>
        </p:spPr>
        <p:txBody>
          <a:bodyPr/>
          <a:lstStyle/>
          <a:p>
            <a:pPr algn="just"/>
            <a:r>
              <a:rPr lang="en-GB" sz="4000" b="1" dirty="0" smtClean="0">
                <a:solidFill>
                  <a:schemeClr val="bg1"/>
                </a:solidFill>
              </a:rPr>
              <a:t>What if you could look down from the highest point in our school?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043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-635000"/>
            <a:ext cx="12211050" cy="8140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69" y="728885"/>
            <a:ext cx="7783285" cy="1325563"/>
          </a:xfrm>
        </p:spPr>
        <p:txBody>
          <a:bodyPr/>
          <a:lstStyle/>
          <a:p>
            <a:pPr algn="l"/>
            <a:r>
              <a:rPr lang="en-GB" sz="4800" b="1" dirty="0" smtClean="0">
                <a:solidFill>
                  <a:schemeClr val="bg1"/>
                </a:solidFill>
              </a:rPr>
              <a:t>Now imagine you could look down from the highest point in our community!</a:t>
            </a:r>
            <a:endParaRPr lang="en-GB" sz="4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15600" y="6488667"/>
            <a:ext cx="1468212" cy="2154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GB" sz="800" dirty="0" smtClean="0"/>
              <a:t>Credit: </a:t>
            </a:r>
            <a:r>
              <a:rPr lang="en-GB" sz="800" dirty="0" err="1" smtClean="0"/>
              <a:t>Sascha</a:t>
            </a:r>
            <a:r>
              <a:rPr lang="en-GB" sz="800" dirty="0" smtClean="0"/>
              <a:t> </a:t>
            </a:r>
            <a:r>
              <a:rPr lang="en-GB" sz="800" dirty="0" err="1" smtClean="0"/>
              <a:t>Wenniger</a:t>
            </a:r>
            <a:r>
              <a:rPr lang="en-GB" sz="800" dirty="0" smtClean="0"/>
              <a:t>, </a:t>
            </a:r>
            <a:r>
              <a:rPr lang="en-GB" sz="800" dirty="0" smtClean="0">
                <a:hlinkClick r:id="rId3"/>
              </a:rPr>
              <a:t>Flickr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620889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813435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8475" y="70156"/>
            <a:ext cx="7148052" cy="1325563"/>
          </a:xfrm>
        </p:spPr>
        <p:txBody>
          <a:bodyPr/>
          <a:lstStyle/>
          <a:p>
            <a:r>
              <a:rPr lang="en-GB" sz="4000" b="1" dirty="0" smtClean="0">
                <a:solidFill>
                  <a:schemeClr val="bg1"/>
                </a:solidFill>
              </a:rPr>
              <a:t>What do we see when we just look around at each other?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98810" y="6543496"/>
            <a:ext cx="1207862" cy="2154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GB" sz="800" dirty="0" smtClean="0"/>
              <a:t>Credit: </a:t>
            </a:r>
            <a:r>
              <a:rPr lang="en-GB" sz="800" dirty="0" err="1" smtClean="0"/>
              <a:t>hepingting</a:t>
            </a:r>
            <a:r>
              <a:rPr lang="en-GB" sz="800" dirty="0" smtClean="0"/>
              <a:t>, </a:t>
            </a:r>
            <a:r>
              <a:rPr lang="en-GB" sz="800" dirty="0" smtClean="0">
                <a:hlinkClick r:id="rId3"/>
              </a:rPr>
              <a:t>Flickr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138786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634</Words>
  <Application>Microsoft Macintosh PowerPoint</Application>
  <PresentationFormat>Custom</PresentationFormat>
  <Paragraphs>198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Common Sense</vt:lpstr>
      <vt:lpstr>stop</vt:lpstr>
      <vt:lpstr>How do you like your ‘smoothie’?</vt:lpstr>
      <vt:lpstr>What would be in a glass of me?</vt:lpstr>
      <vt:lpstr>How can  we make the glass into something bigger?</vt:lpstr>
      <vt:lpstr>PowerPoint Presentation</vt:lpstr>
      <vt:lpstr>What if you could look down from the highest point in our school?</vt:lpstr>
      <vt:lpstr>Now imagine you could look down from the highest point in our community!</vt:lpstr>
      <vt:lpstr>What do we see when we just look around at each other?</vt:lpstr>
      <vt:lpstr>PowerPoint Presentation</vt:lpstr>
      <vt:lpstr>What do we hear about the world?</vt:lpstr>
      <vt:lpstr>Who do we respect</vt:lpstr>
      <vt:lpstr>Would anything change if…?</vt:lpstr>
      <vt:lpstr>change</vt:lpstr>
      <vt:lpstr>Do we change ourselves for others?</vt:lpstr>
      <vt:lpstr>How does ‘common-sense’ play a part?</vt:lpstr>
      <vt:lpstr>How can changing my community help?</vt:lpstr>
      <vt:lpstr>prevent</vt:lpstr>
      <vt:lpstr>Extreme things are?</vt:lpstr>
      <vt:lpstr>How can common-sense help people avoid doing extreme things?</vt:lpstr>
      <vt:lpstr>If our community were a person it would have which qualities?</vt:lpstr>
      <vt:lpstr>If our community, or ourselves, was not doing very well which qualities would help balance things?</vt:lpstr>
      <vt:lpstr>Change</vt:lpstr>
      <vt:lpstr>What can you actually do now?</vt:lpstr>
    </vt:vector>
  </TitlesOfParts>
  <Company>Queen Elizabeths Grammar School Ashbourne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 Sense</dc:title>
  <dc:creator>Mr M Bawden [MBA]</dc:creator>
  <cp:lastModifiedBy>Matthew Bawden</cp:lastModifiedBy>
  <cp:revision>26</cp:revision>
  <dcterms:created xsi:type="dcterms:W3CDTF">2015-06-10T10:48:14Z</dcterms:created>
  <dcterms:modified xsi:type="dcterms:W3CDTF">2015-07-23T07:12:11Z</dcterms:modified>
</cp:coreProperties>
</file>