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66" r:id="rId4"/>
    <p:sldId id="267" r:id="rId5"/>
    <p:sldId id="268" r:id="rId6"/>
    <p:sldId id="258" r:id="rId7"/>
    <p:sldId id="260" r:id="rId8"/>
    <p:sldId id="261" r:id="rId9"/>
    <p:sldId id="262" r:id="rId10"/>
    <p:sldId id="259" r:id="rId11"/>
    <p:sldId id="263" r:id="rId12"/>
    <p:sldId id="264" r:id="rId13"/>
    <p:sldId id="265" r:id="rId14"/>
    <p:sldId id="269" r:id="rId15"/>
    <p:sldId id="270" r:id="rId16"/>
    <p:sldId id="271" r:id="rId17"/>
    <p:sldId id="272" r:id="rId18"/>
    <p:sldId id="273" r:id="rId19"/>
    <p:sldId id="278" r:id="rId20"/>
    <p:sldId id="274" r:id="rId21"/>
    <p:sldId id="275" r:id="rId22"/>
    <p:sldId id="276" r:id="rId23"/>
    <p:sldId id="279" r:id="rId24"/>
    <p:sldId id="277" r:id="rId25"/>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59" d="100"/>
          <a:sy n="59" d="100"/>
        </p:scale>
        <p:origin x="-1320" y="-11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printerSettings" Target="printerSettings/printerSettings1.bin"/><Relationship Id="rId27" Type="http://schemas.openxmlformats.org/officeDocument/2006/relationships/presProps" Target="presProps.xml"/><Relationship Id="rId28" Type="http://schemas.openxmlformats.org/officeDocument/2006/relationships/viewProps" Target="viewProps.xml"/><Relationship Id="rId29" Type="http://schemas.openxmlformats.org/officeDocument/2006/relationships/theme" Target="theme/theme1.xml"/><Relationship Id="rId30"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GB"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GB" smtClean="0"/>
              <a:t>Click to edit Master subtitle style</a:t>
            </a:r>
            <a:endParaRPr lang="en-US"/>
          </a:p>
        </p:txBody>
      </p:sp>
      <p:sp>
        <p:nvSpPr>
          <p:cNvPr id="4" name="Date Placeholder 3"/>
          <p:cNvSpPr>
            <a:spLocks noGrp="1"/>
          </p:cNvSpPr>
          <p:nvPr>
            <p:ph type="dt" sz="half" idx="10"/>
          </p:nvPr>
        </p:nvSpPr>
        <p:spPr/>
        <p:txBody>
          <a:bodyPr/>
          <a:lstStyle/>
          <a:p>
            <a:fld id="{83A3A08C-0DCA-FC43-8235-D1789E28A12B}" type="datetimeFigureOut">
              <a:rPr lang="en-US" smtClean="0"/>
              <a:t>27/07/15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331188378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83A3A08C-0DCA-FC43-8235-D1789E28A12B}" type="datetimeFigureOut">
              <a:rPr lang="en-US" smtClean="0"/>
              <a:t>27/07/15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17857525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GB"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83A3A08C-0DCA-FC43-8235-D1789E28A12B}" type="datetimeFigureOut">
              <a:rPr lang="en-US" smtClean="0"/>
              <a:t>27/07/15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6950689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Content Placeholder 2"/>
          <p:cNvSpPr>
            <a:spLocks noGrp="1"/>
          </p:cNvSpPr>
          <p:nvPr>
            <p:ph idx="1"/>
          </p:nvPr>
        </p:nvSpPr>
        <p:spPr/>
        <p:txBody>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83A3A08C-0DCA-FC43-8235-D1789E28A12B}" type="datetimeFigureOut">
              <a:rPr lang="en-US" smtClean="0"/>
              <a:t>27/07/15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15443740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GB"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GB" smtClean="0"/>
              <a:t>Click to edit Master text styles</a:t>
            </a:r>
          </a:p>
        </p:txBody>
      </p:sp>
      <p:sp>
        <p:nvSpPr>
          <p:cNvPr id="4" name="Date Placeholder 3"/>
          <p:cNvSpPr>
            <a:spLocks noGrp="1"/>
          </p:cNvSpPr>
          <p:nvPr>
            <p:ph type="dt" sz="half" idx="10"/>
          </p:nvPr>
        </p:nvSpPr>
        <p:spPr/>
        <p:txBody>
          <a:bodyPr/>
          <a:lstStyle/>
          <a:p>
            <a:fld id="{83A3A08C-0DCA-FC43-8235-D1789E28A12B}" type="datetimeFigureOut">
              <a:rPr lang="en-US" smtClean="0"/>
              <a:t>27/07/15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52488698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5" name="Date Placeholder 4"/>
          <p:cNvSpPr>
            <a:spLocks noGrp="1"/>
          </p:cNvSpPr>
          <p:nvPr>
            <p:ph type="dt" sz="half" idx="10"/>
          </p:nvPr>
        </p:nvSpPr>
        <p:spPr/>
        <p:txBody>
          <a:bodyPr/>
          <a:lstStyle/>
          <a:p>
            <a:fld id="{83A3A08C-0DCA-FC43-8235-D1789E28A12B}" type="datetimeFigureOut">
              <a:rPr lang="en-US" smtClean="0"/>
              <a:t>27/07/15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269512842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GB"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7" name="Date Placeholder 6"/>
          <p:cNvSpPr>
            <a:spLocks noGrp="1"/>
          </p:cNvSpPr>
          <p:nvPr>
            <p:ph type="dt" sz="half" idx="10"/>
          </p:nvPr>
        </p:nvSpPr>
        <p:spPr/>
        <p:txBody>
          <a:bodyPr/>
          <a:lstStyle/>
          <a:p>
            <a:fld id="{83A3A08C-0DCA-FC43-8235-D1789E28A12B}" type="datetimeFigureOut">
              <a:rPr lang="en-US" smtClean="0"/>
              <a:t>27/07/15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9113596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Date Placeholder 2"/>
          <p:cNvSpPr>
            <a:spLocks noGrp="1"/>
          </p:cNvSpPr>
          <p:nvPr>
            <p:ph type="dt" sz="half" idx="10"/>
          </p:nvPr>
        </p:nvSpPr>
        <p:spPr/>
        <p:txBody>
          <a:bodyPr/>
          <a:lstStyle/>
          <a:p>
            <a:fld id="{83A3A08C-0DCA-FC43-8235-D1789E28A12B}" type="datetimeFigureOut">
              <a:rPr lang="en-US" smtClean="0"/>
              <a:t>27/07/15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94230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3A3A08C-0DCA-FC43-8235-D1789E28A12B}" type="datetimeFigureOut">
              <a:rPr lang="en-US" smtClean="0"/>
              <a:t>27/07/15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160506995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GB"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83A3A08C-0DCA-FC43-8235-D1789E28A12B}" type="datetimeFigureOut">
              <a:rPr lang="en-US" smtClean="0"/>
              <a:t>27/07/15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22539387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GB"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83A3A08C-0DCA-FC43-8235-D1789E28A12B}" type="datetimeFigureOut">
              <a:rPr lang="en-US" smtClean="0"/>
              <a:t>27/07/15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38191B9-4ADF-E74A-9ECE-E87533BB4C7F}" type="slidenum">
              <a:rPr lang="en-US" smtClean="0"/>
              <a:t>‹#›</a:t>
            </a:fld>
            <a:endParaRPr lang="en-US"/>
          </a:p>
        </p:txBody>
      </p:sp>
    </p:spTree>
    <p:extLst>
      <p:ext uri="{BB962C8B-B14F-4D97-AF65-F5344CB8AC3E}">
        <p14:creationId xmlns:p14="http://schemas.microsoft.com/office/powerpoint/2010/main" val="1885727812"/>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GB"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3A3A08C-0DCA-FC43-8235-D1789E28A12B}" type="datetimeFigureOut">
              <a:rPr lang="en-US" smtClean="0"/>
              <a:t>27/07/15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38191B9-4ADF-E74A-9ECE-E87533BB4C7F}" type="slidenum">
              <a:rPr lang="en-US" smtClean="0"/>
              <a:t>‹#›</a:t>
            </a:fld>
            <a:endParaRPr lang="en-US"/>
          </a:p>
        </p:txBody>
      </p:sp>
    </p:spTree>
    <p:extLst>
      <p:ext uri="{BB962C8B-B14F-4D97-AF65-F5344CB8AC3E}">
        <p14:creationId xmlns:p14="http://schemas.microsoft.com/office/powerpoint/2010/main" val="323485245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solidFill>
                  <a:srgbClr val="008000"/>
                </a:solidFill>
              </a:rPr>
              <a:t>Common Sense</a:t>
            </a:r>
            <a:endParaRPr lang="en-US" dirty="0">
              <a:solidFill>
                <a:srgbClr val="008000"/>
              </a:solidFill>
            </a:endParaRPr>
          </a:p>
        </p:txBody>
      </p:sp>
      <p:sp>
        <p:nvSpPr>
          <p:cNvPr id="3" name="Subtitle 2"/>
          <p:cNvSpPr>
            <a:spLocks noGrp="1"/>
          </p:cNvSpPr>
          <p:nvPr>
            <p:ph type="subTitle" idx="1"/>
          </p:nvPr>
        </p:nvSpPr>
        <p:spPr/>
        <p:txBody>
          <a:bodyPr/>
          <a:lstStyle/>
          <a:p>
            <a:r>
              <a:rPr lang="en-US" dirty="0" smtClean="0">
                <a:solidFill>
                  <a:srgbClr val="008000"/>
                </a:solidFill>
              </a:rPr>
              <a:t>Combatting </a:t>
            </a:r>
            <a:r>
              <a:rPr lang="en-US" smtClean="0">
                <a:solidFill>
                  <a:srgbClr val="008000"/>
                </a:solidFill>
              </a:rPr>
              <a:t>Extremism </a:t>
            </a:r>
          </a:p>
          <a:p>
            <a:r>
              <a:rPr lang="en-US" smtClean="0">
                <a:solidFill>
                  <a:srgbClr val="008000"/>
                </a:solidFill>
              </a:rPr>
              <a:t>Teacher Guide</a:t>
            </a:r>
            <a:endParaRPr lang="en-US" dirty="0">
              <a:solidFill>
                <a:srgbClr val="008000"/>
              </a:solidFill>
            </a:endParaRPr>
          </a:p>
        </p:txBody>
      </p:sp>
    </p:spTree>
    <p:extLst>
      <p:ext uri="{BB962C8B-B14F-4D97-AF65-F5344CB8AC3E}">
        <p14:creationId xmlns:p14="http://schemas.microsoft.com/office/powerpoint/2010/main" val="473317872"/>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accent3">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800000"/>
                </a:solidFill>
              </a:rPr>
              <a:t>listen</a:t>
            </a:r>
            <a:endParaRPr lang="en-US" dirty="0">
              <a:solidFill>
                <a:srgbClr val="800000"/>
              </a:solidFill>
            </a:endParaRPr>
          </a:p>
        </p:txBody>
      </p:sp>
      <p:sp>
        <p:nvSpPr>
          <p:cNvPr id="3" name="Text Placeholder 2"/>
          <p:cNvSpPr>
            <a:spLocks noGrp="1"/>
          </p:cNvSpPr>
          <p:nvPr>
            <p:ph type="body" idx="1"/>
          </p:nvPr>
        </p:nvSpPr>
        <p:spPr/>
        <p:txBody>
          <a:bodyPr/>
          <a:lstStyle/>
          <a:p>
            <a:r>
              <a:rPr lang="en-US" dirty="0" smtClean="0">
                <a:solidFill>
                  <a:srgbClr val="000090"/>
                </a:solidFill>
              </a:rPr>
              <a:t>Taking a moment to hear what is happening helps me grow</a:t>
            </a:r>
            <a:endParaRPr lang="en-US" dirty="0">
              <a:solidFill>
                <a:srgbClr val="000090"/>
              </a:solidFill>
            </a:endParaRPr>
          </a:p>
        </p:txBody>
      </p:sp>
    </p:spTree>
    <p:extLst>
      <p:ext uri="{BB962C8B-B14F-4D97-AF65-F5344CB8AC3E}">
        <p14:creationId xmlns:p14="http://schemas.microsoft.com/office/powerpoint/2010/main" val="635849379"/>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accent3">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Listening to the News</a:t>
            </a:r>
            <a:endParaRPr lang="en-US" dirty="0">
              <a:solidFill>
                <a:srgbClr val="000090"/>
              </a:solidFill>
            </a:endParaRPr>
          </a:p>
        </p:txBody>
      </p:sp>
      <p:sp>
        <p:nvSpPr>
          <p:cNvPr id="3" name="Content Placeholder 2"/>
          <p:cNvSpPr>
            <a:spLocks noGrp="1"/>
          </p:cNvSpPr>
          <p:nvPr>
            <p:ph idx="1"/>
          </p:nvPr>
        </p:nvSpPr>
        <p:spPr/>
        <p:txBody>
          <a:bodyPr>
            <a:normAutofit fontScale="77500" lnSpcReduction="20000"/>
          </a:bodyPr>
          <a:lstStyle/>
          <a:p>
            <a:pPr marL="0" indent="0">
              <a:buNone/>
            </a:pPr>
            <a:r>
              <a:rPr lang="en-US" b="1" dirty="0" smtClean="0">
                <a:solidFill>
                  <a:srgbClr val="000090"/>
                </a:solidFill>
              </a:rPr>
              <a:t>What we Hear</a:t>
            </a:r>
          </a:p>
          <a:p>
            <a:pPr marL="0" indent="0">
              <a:buNone/>
            </a:pPr>
            <a:r>
              <a:rPr lang="en-US" dirty="0" smtClean="0">
                <a:solidFill>
                  <a:srgbClr val="800000"/>
                </a:solidFill>
              </a:rPr>
              <a:t>Take a look at any news website, news feed or paper and it will normally be filled with things which seem really bad or evil. These are the things we seem to talk about during our days, and the things we remember about our year. The headlines on the presentation slide show typical bad/evil ones.</a:t>
            </a:r>
          </a:p>
          <a:p>
            <a:r>
              <a:rPr lang="en-US" dirty="0" smtClean="0">
                <a:solidFill>
                  <a:srgbClr val="800000"/>
                </a:solidFill>
              </a:rPr>
              <a:t>Looking at the headlines from a recent paper or news website try to explain how they affect your life and not the lives of others, use the words in </a:t>
            </a:r>
            <a:r>
              <a:rPr lang="en-US" dirty="0" smtClean="0">
                <a:solidFill>
                  <a:srgbClr val="0000FF"/>
                </a:solidFill>
              </a:rPr>
              <a:t>blue</a:t>
            </a:r>
            <a:r>
              <a:rPr lang="en-US" dirty="0" smtClean="0">
                <a:solidFill>
                  <a:srgbClr val="800000"/>
                </a:solidFill>
              </a:rPr>
              <a:t> to help.</a:t>
            </a:r>
          </a:p>
          <a:p>
            <a:r>
              <a:rPr lang="en-US" dirty="0" smtClean="0">
                <a:solidFill>
                  <a:srgbClr val="800000"/>
                </a:solidFill>
              </a:rPr>
              <a:t>How might they affect others you know?</a:t>
            </a:r>
            <a:endParaRPr lang="en-US" dirty="0">
              <a:solidFill>
                <a:srgbClr val="800000"/>
              </a:solidFill>
            </a:endParaRPr>
          </a:p>
        </p:txBody>
      </p:sp>
      <p:sp>
        <p:nvSpPr>
          <p:cNvPr id="4" name="Text Placeholder 3"/>
          <p:cNvSpPr>
            <a:spLocks noGrp="1"/>
          </p:cNvSpPr>
          <p:nvPr>
            <p:ph type="body" sz="half" idx="2"/>
          </p:nvPr>
        </p:nvSpPr>
        <p:spPr/>
        <p:txBody>
          <a:bodyPr/>
          <a:lstStyle/>
          <a:p>
            <a:r>
              <a:rPr lang="en-US" dirty="0" smtClean="0">
                <a:solidFill>
                  <a:srgbClr val="800000"/>
                </a:solidFill>
              </a:rPr>
              <a:t>When I hear people talking about where I live it is often about things which make my life worse. It is hard to make my own mind up.</a:t>
            </a:r>
          </a:p>
          <a:p>
            <a:endParaRPr lang="en-US" dirty="0">
              <a:solidFill>
                <a:srgbClr val="800000"/>
              </a:solidFill>
            </a:endParaRPr>
          </a:p>
          <a:p>
            <a:r>
              <a:rPr lang="en-US" b="1" dirty="0" smtClean="0">
                <a:solidFill>
                  <a:srgbClr val="0000FF"/>
                </a:solidFill>
              </a:rPr>
              <a:t>Family</a:t>
            </a:r>
          </a:p>
          <a:p>
            <a:r>
              <a:rPr lang="en-US" b="1" dirty="0" smtClean="0">
                <a:solidFill>
                  <a:srgbClr val="0000FF"/>
                </a:solidFill>
              </a:rPr>
              <a:t>Friends</a:t>
            </a:r>
          </a:p>
          <a:p>
            <a:r>
              <a:rPr lang="en-US" b="1" dirty="0" smtClean="0">
                <a:solidFill>
                  <a:srgbClr val="0000FF"/>
                </a:solidFill>
              </a:rPr>
              <a:t>Money</a:t>
            </a:r>
          </a:p>
          <a:p>
            <a:r>
              <a:rPr lang="en-US" b="1" dirty="0" smtClean="0">
                <a:solidFill>
                  <a:srgbClr val="0000FF"/>
                </a:solidFill>
              </a:rPr>
              <a:t>Job</a:t>
            </a:r>
          </a:p>
          <a:p>
            <a:r>
              <a:rPr lang="en-US" b="1" dirty="0" smtClean="0">
                <a:solidFill>
                  <a:srgbClr val="0000FF"/>
                </a:solidFill>
              </a:rPr>
              <a:t>House</a:t>
            </a:r>
          </a:p>
          <a:p>
            <a:r>
              <a:rPr lang="en-US" b="1" dirty="0" smtClean="0">
                <a:solidFill>
                  <a:srgbClr val="0000FF"/>
                </a:solidFill>
              </a:rPr>
              <a:t>Sport</a:t>
            </a:r>
          </a:p>
          <a:p>
            <a:r>
              <a:rPr lang="en-US" b="1" dirty="0" smtClean="0">
                <a:solidFill>
                  <a:srgbClr val="0000FF"/>
                </a:solidFill>
              </a:rPr>
              <a:t>Hobbies</a:t>
            </a:r>
          </a:p>
          <a:p>
            <a:r>
              <a:rPr lang="en-US" b="1" dirty="0" smtClean="0">
                <a:solidFill>
                  <a:srgbClr val="0000FF"/>
                </a:solidFill>
              </a:rPr>
              <a:t>School</a:t>
            </a:r>
            <a:endParaRPr lang="en-US" b="1" dirty="0">
              <a:solidFill>
                <a:srgbClr val="0000FF"/>
              </a:solidFill>
            </a:endParaRPr>
          </a:p>
        </p:txBody>
      </p:sp>
    </p:spTree>
    <p:extLst>
      <p:ext uri="{BB962C8B-B14F-4D97-AF65-F5344CB8AC3E}">
        <p14:creationId xmlns:p14="http://schemas.microsoft.com/office/powerpoint/2010/main" val="1209257384"/>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accent3">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Listening to People we Respect</a:t>
            </a:r>
            <a:endParaRPr lang="en-US" dirty="0">
              <a:solidFill>
                <a:srgbClr val="000090"/>
              </a:solidFill>
            </a:endParaRPr>
          </a:p>
        </p:txBody>
      </p:sp>
      <p:sp>
        <p:nvSpPr>
          <p:cNvPr id="3" name="Content Placeholder 2"/>
          <p:cNvSpPr>
            <a:spLocks noGrp="1"/>
          </p:cNvSpPr>
          <p:nvPr>
            <p:ph idx="1"/>
          </p:nvPr>
        </p:nvSpPr>
        <p:spPr/>
        <p:txBody>
          <a:bodyPr>
            <a:normAutofit fontScale="85000" lnSpcReduction="20000"/>
          </a:bodyPr>
          <a:lstStyle/>
          <a:p>
            <a:pPr marL="0" indent="0">
              <a:buNone/>
            </a:pPr>
            <a:r>
              <a:rPr lang="en-US" b="1" dirty="0" smtClean="0">
                <a:solidFill>
                  <a:srgbClr val="000090"/>
                </a:solidFill>
              </a:rPr>
              <a:t>Who do we respect? </a:t>
            </a:r>
          </a:p>
          <a:p>
            <a:pPr marL="0" indent="0">
              <a:buNone/>
            </a:pPr>
            <a:r>
              <a:rPr lang="en-US" b="1" dirty="0" smtClean="0">
                <a:solidFill>
                  <a:srgbClr val="000090"/>
                </a:solidFill>
              </a:rPr>
              <a:t>Our Role-models</a:t>
            </a:r>
          </a:p>
          <a:p>
            <a:pPr marL="0" indent="0">
              <a:buNone/>
            </a:pPr>
            <a:r>
              <a:rPr lang="en-US" dirty="0" smtClean="0">
                <a:solidFill>
                  <a:srgbClr val="800000"/>
                </a:solidFill>
              </a:rPr>
              <a:t>Quite often the people we respect are not the people we see on the news. Sometimes these people are great role-models, sometimes they are not.</a:t>
            </a:r>
          </a:p>
          <a:p>
            <a:r>
              <a:rPr lang="en-US" dirty="0" smtClean="0">
                <a:solidFill>
                  <a:srgbClr val="800000"/>
                </a:solidFill>
              </a:rPr>
              <a:t>Why might someone respect the people in </a:t>
            </a:r>
            <a:r>
              <a:rPr lang="en-US" dirty="0" smtClean="0">
                <a:solidFill>
                  <a:srgbClr val="0000FF"/>
                </a:solidFill>
              </a:rPr>
              <a:t>blue</a:t>
            </a:r>
            <a:r>
              <a:rPr lang="en-US" dirty="0" smtClean="0">
                <a:solidFill>
                  <a:srgbClr val="800000"/>
                </a:solidFill>
              </a:rPr>
              <a:t>? Can you think of any reasons not to respect them?</a:t>
            </a:r>
          </a:p>
          <a:p>
            <a:r>
              <a:rPr lang="en-US" dirty="0" smtClean="0">
                <a:solidFill>
                  <a:srgbClr val="800000"/>
                </a:solidFill>
              </a:rPr>
              <a:t>Who do you respect? What do you respect about them? Is there anything you don’t respect?</a:t>
            </a:r>
            <a:endParaRPr lang="en-US" dirty="0">
              <a:solidFill>
                <a:srgbClr val="800000"/>
              </a:solidFill>
            </a:endParaRPr>
          </a:p>
        </p:txBody>
      </p:sp>
      <p:sp>
        <p:nvSpPr>
          <p:cNvPr id="4" name="Text Placeholder 3"/>
          <p:cNvSpPr>
            <a:spLocks noGrp="1"/>
          </p:cNvSpPr>
          <p:nvPr>
            <p:ph type="body" sz="half" idx="2"/>
          </p:nvPr>
        </p:nvSpPr>
        <p:spPr/>
        <p:txBody>
          <a:bodyPr>
            <a:normAutofit lnSpcReduction="10000"/>
          </a:bodyPr>
          <a:lstStyle/>
          <a:p>
            <a:r>
              <a:rPr lang="en-US" dirty="0" smtClean="0">
                <a:solidFill>
                  <a:srgbClr val="800000"/>
                </a:solidFill>
              </a:rPr>
              <a:t>The truth is I could respect most people for at least one thing they do well. But really hearing what these people say takes a lot of time and it can be difficult to decide what to listen to and what to ignore.</a:t>
            </a:r>
          </a:p>
          <a:p>
            <a:endParaRPr lang="en-US" dirty="0">
              <a:solidFill>
                <a:srgbClr val="800000"/>
              </a:solidFill>
            </a:endParaRPr>
          </a:p>
          <a:p>
            <a:endParaRPr lang="en-US" dirty="0" smtClean="0">
              <a:solidFill>
                <a:srgbClr val="800000"/>
              </a:solidFill>
            </a:endParaRPr>
          </a:p>
          <a:p>
            <a:r>
              <a:rPr lang="en-US" b="1" dirty="0" smtClean="0">
                <a:solidFill>
                  <a:srgbClr val="0000FF"/>
                </a:solidFill>
              </a:rPr>
              <a:t>The local police-officer</a:t>
            </a:r>
          </a:p>
          <a:p>
            <a:r>
              <a:rPr lang="en-US" b="1" dirty="0" smtClean="0">
                <a:solidFill>
                  <a:srgbClr val="0000FF"/>
                </a:solidFill>
              </a:rPr>
              <a:t>A faith leader</a:t>
            </a:r>
          </a:p>
          <a:p>
            <a:r>
              <a:rPr lang="en-US" b="1" dirty="0" smtClean="0">
                <a:solidFill>
                  <a:srgbClr val="0000FF"/>
                </a:solidFill>
              </a:rPr>
              <a:t>Doctor/nurse</a:t>
            </a:r>
          </a:p>
          <a:p>
            <a:r>
              <a:rPr lang="en-US" b="1" dirty="0" smtClean="0">
                <a:solidFill>
                  <a:srgbClr val="0000FF"/>
                </a:solidFill>
              </a:rPr>
              <a:t>TV Actor</a:t>
            </a:r>
          </a:p>
          <a:p>
            <a:r>
              <a:rPr lang="en-US" b="1" dirty="0" smtClean="0">
                <a:solidFill>
                  <a:srgbClr val="0000FF"/>
                </a:solidFill>
              </a:rPr>
              <a:t>A parent</a:t>
            </a:r>
          </a:p>
          <a:p>
            <a:r>
              <a:rPr lang="en-US" b="1" dirty="0" smtClean="0">
                <a:solidFill>
                  <a:srgbClr val="0000FF"/>
                </a:solidFill>
              </a:rPr>
              <a:t>A teacher</a:t>
            </a:r>
          </a:p>
          <a:p>
            <a:r>
              <a:rPr lang="en-US" b="1" dirty="0" smtClean="0">
                <a:solidFill>
                  <a:srgbClr val="0000FF"/>
                </a:solidFill>
              </a:rPr>
              <a:t>The Prime Minister</a:t>
            </a:r>
          </a:p>
          <a:p>
            <a:r>
              <a:rPr lang="en-US" b="1" dirty="0" smtClean="0">
                <a:solidFill>
                  <a:srgbClr val="0000FF"/>
                </a:solidFill>
              </a:rPr>
              <a:t>A shop worker</a:t>
            </a:r>
          </a:p>
          <a:p>
            <a:r>
              <a:rPr lang="en-US" b="1" dirty="0" smtClean="0">
                <a:solidFill>
                  <a:srgbClr val="0000FF"/>
                </a:solidFill>
              </a:rPr>
              <a:t>A brick-layer</a:t>
            </a:r>
          </a:p>
          <a:p>
            <a:r>
              <a:rPr lang="en-US" b="1" dirty="0" smtClean="0">
                <a:solidFill>
                  <a:srgbClr val="0000FF"/>
                </a:solidFill>
              </a:rPr>
              <a:t>A car-washer</a:t>
            </a:r>
          </a:p>
          <a:p>
            <a:r>
              <a:rPr lang="en-US" b="1" dirty="0" smtClean="0">
                <a:solidFill>
                  <a:srgbClr val="0000FF"/>
                </a:solidFill>
              </a:rPr>
              <a:t>Cleaner</a:t>
            </a:r>
          </a:p>
          <a:p>
            <a:endParaRPr lang="en-US" b="1" dirty="0">
              <a:solidFill>
                <a:srgbClr val="0000FF"/>
              </a:solidFill>
            </a:endParaRPr>
          </a:p>
        </p:txBody>
      </p:sp>
    </p:spTree>
    <p:extLst>
      <p:ext uri="{BB962C8B-B14F-4D97-AF65-F5344CB8AC3E}">
        <p14:creationId xmlns:p14="http://schemas.microsoft.com/office/powerpoint/2010/main" val="3547995007"/>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accent3">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Listening to Ourselves</a:t>
            </a:r>
            <a:endParaRPr lang="en-US" dirty="0">
              <a:solidFill>
                <a:srgbClr val="000090"/>
              </a:solidFill>
            </a:endParaRPr>
          </a:p>
        </p:txBody>
      </p:sp>
      <p:sp>
        <p:nvSpPr>
          <p:cNvPr id="3" name="Content Placeholder 2"/>
          <p:cNvSpPr>
            <a:spLocks noGrp="1"/>
          </p:cNvSpPr>
          <p:nvPr>
            <p:ph idx="1"/>
          </p:nvPr>
        </p:nvSpPr>
        <p:spPr/>
        <p:txBody>
          <a:bodyPr>
            <a:normAutofit fontScale="85000" lnSpcReduction="20000"/>
          </a:bodyPr>
          <a:lstStyle/>
          <a:p>
            <a:pPr marL="0" indent="0">
              <a:buNone/>
            </a:pPr>
            <a:r>
              <a:rPr lang="en-US" b="1" dirty="0" smtClean="0">
                <a:solidFill>
                  <a:srgbClr val="000090"/>
                </a:solidFill>
              </a:rPr>
              <a:t>Would anything change if?</a:t>
            </a:r>
          </a:p>
          <a:p>
            <a:pPr marL="0" indent="0">
              <a:buNone/>
            </a:pPr>
            <a:r>
              <a:rPr lang="en-US" b="1" dirty="0" smtClean="0">
                <a:solidFill>
                  <a:srgbClr val="000090"/>
                </a:solidFill>
              </a:rPr>
              <a:t>Taking roles from others.</a:t>
            </a:r>
          </a:p>
          <a:p>
            <a:r>
              <a:rPr lang="en-US" dirty="0" smtClean="0">
                <a:solidFill>
                  <a:srgbClr val="800000"/>
                </a:solidFill>
              </a:rPr>
              <a:t>Thinking about the </a:t>
            </a:r>
            <a:r>
              <a:rPr lang="en-US" dirty="0" smtClean="0">
                <a:solidFill>
                  <a:srgbClr val="0000FF"/>
                </a:solidFill>
              </a:rPr>
              <a:t>list </a:t>
            </a:r>
            <a:r>
              <a:rPr lang="en-US" dirty="0" smtClean="0">
                <a:solidFill>
                  <a:srgbClr val="800000"/>
                </a:solidFill>
              </a:rPr>
              <a:t>from the earlier slide, shown in blue again here, would your view of their qualities change if they were born in another country, can you say why?</a:t>
            </a:r>
          </a:p>
          <a:p>
            <a:r>
              <a:rPr lang="en-US" dirty="0" smtClean="0">
                <a:solidFill>
                  <a:srgbClr val="800000"/>
                </a:solidFill>
              </a:rPr>
              <a:t>If someone has good qualities would you be happy to learn from them no matter who they were? </a:t>
            </a:r>
          </a:p>
          <a:p>
            <a:r>
              <a:rPr lang="en-US" dirty="0" smtClean="0">
                <a:solidFill>
                  <a:srgbClr val="800000"/>
                </a:solidFill>
              </a:rPr>
              <a:t>Can a person be a good role-model if they also do bad things?</a:t>
            </a:r>
          </a:p>
        </p:txBody>
      </p:sp>
      <p:sp>
        <p:nvSpPr>
          <p:cNvPr id="4" name="Text Placeholder 3"/>
          <p:cNvSpPr>
            <a:spLocks noGrp="1"/>
          </p:cNvSpPr>
          <p:nvPr>
            <p:ph type="body" sz="half" idx="2"/>
          </p:nvPr>
        </p:nvSpPr>
        <p:spPr/>
        <p:txBody>
          <a:bodyPr/>
          <a:lstStyle/>
          <a:p>
            <a:r>
              <a:rPr lang="en-US" dirty="0" smtClean="0">
                <a:solidFill>
                  <a:srgbClr val="800000"/>
                </a:solidFill>
              </a:rPr>
              <a:t>When I listen to myself I can hear my life beating inside. I want it to have a strong and steady rhythm. But life isn’t like that.   </a:t>
            </a:r>
          </a:p>
          <a:p>
            <a:endParaRPr lang="en-US" dirty="0">
              <a:solidFill>
                <a:srgbClr val="800000"/>
              </a:solidFill>
            </a:endParaRPr>
          </a:p>
          <a:p>
            <a:r>
              <a:rPr lang="en-US" b="1" dirty="0" smtClean="0">
                <a:solidFill>
                  <a:srgbClr val="0000FF"/>
                </a:solidFill>
              </a:rPr>
              <a:t>The local police-</a:t>
            </a:r>
            <a:r>
              <a:rPr lang="en-US" b="1" dirty="0" err="1" smtClean="0">
                <a:solidFill>
                  <a:srgbClr val="0000FF"/>
                </a:solidFill>
              </a:rPr>
              <a:t>oficer</a:t>
            </a:r>
            <a:endParaRPr lang="en-US" b="1" dirty="0" smtClean="0">
              <a:solidFill>
                <a:srgbClr val="0000FF"/>
              </a:solidFill>
            </a:endParaRPr>
          </a:p>
          <a:p>
            <a:r>
              <a:rPr lang="en-US" b="1" dirty="0" smtClean="0">
                <a:solidFill>
                  <a:srgbClr val="0000FF"/>
                </a:solidFill>
              </a:rPr>
              <a:t>A faith leader</a:t>
            </a:r>
          </a:p>
          <a:p>
            <a:r>
              <a:rPr lang="en-US" b="1" dirty="0" smtClean="0">
                <a:solidFill>
                  <a:srgbClr val="0000FF"/>
                </a:solidFill>
              </a:rPr>
              <a:t>Doctor/nurse</a:t>
            </a:r>
          </a:p>
          <a:p>
            <a:r>
              <a:rPr lang="en-US" b="1" dirty="0" smtClean="0">
                <a:solidFill>
                  <a:srgbClr val="0000FF"/>
                </a:solidFill>
              </a:rPr>
              <a:t>TV Actor</a:t>
            </a:r>
          </a:p>
          <a:p>
            <a:r>
              <a:rPr lang="en-US" b="1" dirty="0" smtClean="0">
                <a:solidFill>
                  <a:srgbClr val="0000FF"/>
                </a:solidFill>
              </a:rPr>
              <a:t>A parent</a:t>
            </a:r>
          </a:p>
          <a:p>
            <a:r>
              <a:rPr lang="en-US" b="1" dirty="0" smtClean="0">
                <a:solidFill>
                  <a:srgbClr val="0000FF"/>
                </a:solidFill>
              </a:rPr>
              <a:t>A teacher</a:t>
            </a:r>
          </a:p>
          <a:p>
            <a:r>
              <a:rPr lang="en-US" b="1" dirty="0" smtClean="0">
                <a:solidFill>
                  <a:srgbClr val="0000FF"/>
                </a:solidFill>
              </a:rPr>
              <a:t>The Prime Minister</a:t>
            </a:r>
          </a:p>
          <a:p>
            <a:r>
              <a:rPr lang="en-US" b="1" dirty="0" smtClean="0">
                <a:solidFill>
                  <a:srgbClr val="0000FF"/>
                </a:solidFill>
              </a:rPr>
              <a:t>A shop worker</a:t>
            </a:r>
          </a:p>
          <a:p>
            <a:r>
              <a:rPr lang="en-US" b="1" dirty="0" smtClean="0">
                <a:solidFill>
                  <a:srgbClr val="0000FF"/>
                </a:solidFill>
              </a:rPr>
              <a:t>A brick-layer</a:t>
            </a:r>
          </a:p>
          <a:p>
            <a:r>
              <a:rPr lang="en-US" b="1" dirty="0" smtClean="0">
                <a:solidFill>
                  <a:srgbClr val="0000FF"/>
                </a:solidFill>
              </a:rPr>
              <a:t>A crop-picker</a:t>
            </a:r>
          </a:p>
          <a:p>
            <a:r>
              <a:rPr lang="en-US" b="1" dirty="0" smtClean="0">
                <a:solidFill>
                  <a:srgbClr val="0000FF"/>
                </a:solidFill>
              </a:rPr>
              <a:t>Cleaner</a:t>
            </a:r>
            <a:endParaRPr lang="en-US" b="1" dirty="0">
              <a:solidFill>
                <a:srgbClr val="0000FF"/>
              </a:solidFill>
            </a:endParaRPr>
          </a:p>
        </p:txBody>
      </p:sp>
    </p:spTree>
    <p:extLst>
      <p:ext uri="{BB962C8B-B14F-4D97-AF65-F5344CB8AC3E}">
        <p14:creationId xmlns:p14="http://schemas.microsoft.com/office/powerpoint/2010/main" val="857009521"/>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800000"/>
                </a:solidFill>
              </a:rPr>
              <a:t>change</a:t>
            </a:r>
            <a:endParaRPr lang="en-US" dirty="0">
              <a:solidFill>
                <a:srgbClr val="800000"/>
              </a:solidFill>
            </a:endParaRPr>
          </a:p>
        </p:txBody>
      </p:sp>
      <p:sp>
        <p:nvSpPr>
          <p:cNvPr id="3" name="Text Placeholder 2"/>
          <p:cNvSpPr>
            <a:spLocks noGrp="1"/>
          </p:cNvSpPr>
          <p:nvPr>
            <p:ph type="body" idx="1"/>
          </p:nvPr>
        </p:nvSpPr>
        <p:spPr/>
        <p:txBody>
          <a:bodyPr/>
          <a:lstStyle/>
          <a:p>
            <a:r>
              <a:rPr lang="en-US" dirty="0" smtClean="0">
                <a:solidFill>
                  <a:srgbClr val="000090"/>
                </a:solidFill>
              </a:rPr>
              <a:t>We can all change, sometimes we can even make it stick</a:t>
            </a:r>
            <a:endParaRPr lang="en-US" dirty="0">
              <a:solidFill>
                <a:srgbClr val="000090"/>
              </a:solidFill>
            </a:endParaRPr>
          </a:p>
        </p:txBody>
      </p:sp>
    </p:spTree>
    <p:extLst>
      <p:ext uri="{BB962C8B-B14F-4D97-AF65-F5344CB8AC3E}">
        <p14:creationId xmlns:p14="http://schemas.microsoft.com/office/powerpoint/2010/main" val="1281716500"/>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Changing for Others</a:t>
            </a:r>
            <a:endParaRPr lang="en-US" dirty="0"/>
          </a:p>
        </p:txBody>
      </p:sp>
      <p:sp>
        <p:nvSpPr>
          <p:cNvPr id="3" name="Content Placeholder 2"/>
          <p:cNvSpPr>
            <a:spLocks noGrp="1"/>
          </p:cNvSpPr>
          <p:nvPr>
            <p:ph idx="1"/>
          </p:nvPr>
        </p:nvSpPr>
        <p:spPr/>
        <p:txBody>
          <a:bodyPr>
            <a:normAutofit fontScale="77500" lnSpcReduction="20000"/>
          </a:bodyPr>
          <a:lstStyle/>
          <a:p>
            <a:pPr marL="0" indent="0">
              <a:buNone/>
            </a:pPr>
            <a:r>
              <a:rPr lang="en-US" b="1" dirty="0" smtClean="0"/>
              <a:t>Do we change ourselves for others?</a:t>
            </a:r>
          </a:p>
          <a:p>
            <a:pPr marL="0" indent="0">
              <a:buNone/>
            </a:pPr>
            <a:r>
              <a:rPr lang="en-US" b="1" dirty="0" smtClean="0"/>
              <a:t>In this room</a:t>
            </a:r>
          </a:p>
          <a:p>
            <a:r>
              <a:rPr lang="en-US" dirty="0" smtClean="0"/>
              <a:t>As we learn more about ourselves it is quite possible some of us will feel we have changed. Perhaps we will treat others better, perhaps we will be nicer to ourselves. But will it last?</a:t>
            </a:r>
          </a:p>
          <a:p>
            <a:r>
              <a:rPr lang="en-US" dirty="0" smtClean="0"/>
              <a:t>Looking back at the </a:t>
            </a:r>
            <a:r>
              <a:rPr lang="en-US" dirty="0" smtClean="0">
                <a:solidFill>
                  <a:srgbClr val="0000FF"/>
                </a:solidFill>
              </a:rPr>
              <a:t>qualities</a:t>
            </a:r>
            <a:r>
              <a:rPr lang="en-US" dirty="0" smtClean="0"/>
              <a:t> we mentioned earlier would you still choose the same?</a:t>
            </a:r>
          </a:p>
          <a:p>
            <a:r>
              <a:rPr lang="en-US" dirty="0" smtClean="0"/>
              <a:t>Would you have more of one of them if someone else wanted you to? Would you feel like a better person?</a:t>
            </a:r>
            <a:endParaRPr lang="en-US" dirty="0"/>
          </a:p>
        </p:txBody>
      </p:sp>
      <p:sp>
        <p:nvSpPr>
          <p:cNvPr id="4" name="Text Placeholder 3"/>
          <p:cNvSpPr>
            <a:spLocks noGrp="1"/>
          </p:cNvSpPr>
          <p:nvPr>
            <p:ph type="body" sz="half" idx="2"/>
          </p:nvPr>
        </p:nvSpPr>
        <p:spPr/>
        <p:txBody>
          <a:bodyPr/>
          <a:lstStyle/>
          <a:p>
            <a:r>
              <a:rPr lang="en-US" dirty="0" smtClean="0">
                <a:solidFill>
                  <a:srgbClr val="800000"/>
                </a:solidFill>
              </a:rPr>
              <a:t>When people tell me I have to be someone I am not it makes me wonder why they don’t value me.</a:t>
            </a:r>
          </a:p>
          <a:p>
            <a:endParaRPr lang="en-US" dirty="0">
              <a:solidFill>
                <a:srgbClr val="800000"/>
              </a:solidFill>
            </a:endParaRPr>
          </a:p>
          <a:p>
            <a:pPr algn="ctr"/>
            <a:r>
              <a:rPr lang="en-US" b="1" dirty="0" smtClean="0">
                <a:solidFill>
                  <a:srgbClr val="0000FF"/>
                </a:solidFill>
              </a:rPr>
              <a:t>Courage    Honesty</a:t>
            </a:r>
            <a:r>
              <a:rPr lang="en-US" b="1" dirty="0">
                <a:solidFill>
                  <a:srgbClr val="0000FF"/>
                </a:solidFill>
              </a:rPr>
              <a:t> </a:t>
            </a:r>
            <a:r>
              <a:rPr lang="en-US" b="1" dirty="0" smtClean="0">
                <a:solidFill>
                  <a:srgbClr val="0000FF"/>
                </a:solidFill>
              </a:rPr>
              <a:t>   Kindness</a:t>
            </a:r>
          </a:p>
          <a:p>
            <a:pPr algn="ctr"/>
            <a:r>
              <a:rPr lang="en-US" b="1" dirty="0" smtClean="0">
                <a:solidFill>
                  <a:srgbClr val="0000FF"/>
                </a:solidFill>
              </a:rPr>
              <a:t>Loyalty    Humorous</a:t>
            </a:r>
            <a:r>
              <a:rPr lang="en-US" b="1" dirty="0">
                <a:solidFill>
                  <a:srgbClr val="0000FF"/>
                </a:solidFill>
              </a:rPr>
              <a:t> </a:t>
            </a:r>
            <a:r>
              <a:rPr lang="en-US" b="1" dirty="0" smtClean="0">
                <a:solidFill>
                  <a:srgbClr val="0000FF"/>
                </a:solidFill>
              </a:rPr>
              <a:t>   Polite</a:t>
            </a:r>
          </a:p>
          <a:p>
            <a:pPr algn="ctr"/>
            <a:r>
              <a:rPr lang="en-US" b="1" dirty="0" smtClean="0">
                <a:solidFill>
                  <a:srgbClr val="0000FF"/>
                </a:solidFill>
              </a:rPr>
              <a:t>Hard-working    Loving</a:t>
            </a:r>
            <a:r>
              <a:rPr lang="en-US" b="1" dirty="0">
                <a:solidFill>
                  <a:srgbClr val="0000FF"/>
                </a:solidFill>
              </a:rPr>
              <a:t> </a:t>
            </a:r>
            <a:r>
              <a:rPr lang="en-US" b="1" dirty="0" smtClean="0">
                <a:solidFill>
                  <a:srgbClr val="0000FF"/>
                </a:solidFill>
              </a:rPr>
              <a:t>   Empathy</a:t>
            </a:r>
          </a:p>
          <a:p>
            <a:pPr algn="ctr"/>
            <a:r>
              <a:rPr lang="en-US" b="1" dirty="0" smtClean="0">
                <a:solidFill>
                  <a:srgbClr val="0000FF"/>
                </a:solidFill>
              </a:rPr>
              <a:t>Punctual    Generosity    Forgiveness</a:t>
            </a:r>
          </a:p>
          <a:p>
            <a:pPr algn="ctr"/>
            <a:r>
              <a:rPr lang="en-US" b="1" dirty="0" smtClean="0">
                <a:solidFill>
                  <a:srgbClr val="0000FF"/>
                </a:solidFill>
              </a:rPr>
              <a:t>Kindness    Open-mindedness</a:t>
            </a:r>
          </a:p>
          <a:p>
            <a:pPr algn="ctr"/>
            <a:r>
              <a:rPr lang="en-US" b="1" dirty="0" smtClean="0">
                <a:solidFill>
                  <a:srgbClr val="0000FF"/>
                </a:solidFill>
              </a:rPr>
              <a:t>Courtesy    Tolerance</a:t>
            </a:r>
            <a:r>
              <a:rPr lang="en-US" b="1" dirty="0">
                <a:solidFill>
                  <a:srgbClr val="0000FF"/>
                </a:solidFill>
              </a:rPr>
              <a:t> </a:t>
            </a:r>
            <a:r>
              <a:rPr lang="en-US" b="1" dirty="0" smtClean="0">
                <a:solidFill>
                  <a:srgbClr val="0000FF"/>
                </a:solidFill>
              </a:rPr>
              <a:t>   Good-</a:t>
            </a:r>
            <a:r>
              <a:rPr lang="en-US" b="1" dirty="0" err="1" smtClean="0">
                <a:solidFill>
                  <a:srgbClr val="0000FF"/>
                </a:solidFill>
              </a:rPr>
              <a:t>humour</a:t>
            </a:r>
            <a:endParaRPr lang="en-US" b="1" dirty="0" smtClean="0">
              <a:solidFill>
                <a:srgbClr val="0000FF"/>
              </a:solidFill>
            </a:endParaRPr>
          </a:p>
          <a:p>
            <a:pPr algn="ctr"/>
            <a:r>
              <a:rPr lang="en-US" b="1" dirty="0" smtClean="0">
                <a:solidFill>
                  <a:srgbClr val="0000FF"/>
                </a:solidFill>
              </a:rPr>
              <a:t>Respect     Bravery</a:t>
            </a:r>
            <a:r>
              <a:rPr lang="en-US" b="1" dirty="0">
                <a:solidFill>
                  <a:srgbClr val="0000FF"/>
                </a:solidFill>
              </a:rPr>
              <a:t> </a:t>
            </a:r>
            <a:r>
              <a:rPr lang="en-US" b="1" dirty="0" smtClean="0">
                <a:solidFill>
                  <a:srgbClr val="0000FF"/>
                </a:solidFill>
              </a:rPr>
              <a:t>   Confidence</a:t>
            </a:r>
          </a:p>
          <a:p>
            <a:pPr algn="ctr"/>
            <a:r>
              <a:rPr lang="en-US" b="1" dirty="0" smtClean="0">
                <a:solidFill>
                  <a:srgbClr val="0000FF"/>
                </a:solidFill>
              </a:rPr>
              <a:t>Happiness</a:t>
            </a:r>
          </a:p>
          <a:p>
            <a:endParaRPr lang="en-US" b="1" dirty="0" smtClean="0">
              <a:solidFill>
                <a:srgbClr val="0000FF"/>
              </a:solidFill>
            </a:endParaRPr>
          </a:p>
          <a:p>
            <a:endParaRPr lang="en-US" dirty="0">
              <a:solidFill>
                <a:srgbClr val="800000"/>
              </a:solidFill>
            </a:endParaRPr>
          </a:p>
        </p:txBody>
      </p:sp>
    </p:spTree>
    <p:extLst>
      <p:ext uri="{BB962C8B-B14F-4D97-AF65-F5344CB8AC3E}">
        <p14:creationId xmlns:p14="http://schemas.microsoft.com/office/powerpoint/2010/main" val="656539682"/>
      </p:ext>
    </p:extLst>
  </p:cSld>
  <p:clrMapOvr>
    <a:masterClrMapping/>
  </p:clrMapOvr>
  <p:timing>
    <p:tnLst>
      <p:par>
        <p:cTn xmlns:p14="http://schemas.microsoft.com/office/powerpoint/2010/mai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Changing for </a:t>
            </a:r>
            <a:r>
              <a:rPr lang="en-US" dirty="0" smtClean="0">
                <a:solidFill>
                  <a:srgbClr val="000090"/>
                </a:solidFill>
              </a:rPr>
              <a:t>Myself</a:t>
            </a:r>
            <a:endParaRPr lang="en-US" dirty="0">
              <a:solidFill>
                <a:srgbClr val="000090"/>
              </a:solidFill>
            </a:endParaRPr>
          </a:p>
        </p:txBody>
      </p:sp>
      <p:sp>
        <p:nvSpPr>
          <p:cNvPr id="3" name="Content Placeholder 2"/>
          <p:cNvSpPr>
            <a:spLocks noGrp="1"/>
          </p:cNvSpPr>
          <p:nvPr>
            <p:ph idx="1"/>
          </p:nvPr>
        </p:nvSpPr>
        <p:spPr/>
        <p:txBody>
          <a:bodyPr>
            <a:normAutofit fontScale="92500" lnSpcReduction="10000"/>
          </a:bodyPr>
          <a:lstStyle/>
          <a:p>
            <a:pPr marL="0" indent="0">
              <a:buNone/>
            </a:pPr>
            <a:r>
              <a:rPr lang="en-US" b="1" dirty="0" smtClean="0">
                <a:solidFill>
                  <a:srgbClr val="000090"/>
                </a:solidFill>
              </a:rPr>
              <a:t>How does common-sense play a part?</a:t>
            </a:r>
          </a:p>
          <a:p>
            <a:pPr marL="0" indent="0">
              <a:buNone/>
            </a:pPr>
            <a:r>
              <a:rPr lang="en-US" b="1" dirty="0" smtClean="0">
                <a:solidFill>
                  <a:srgbClr val="000090"/>
                </a:solidFill>
              </a:rPr>
              <a:t>In the next few weeks</a:t>
            </a:r>
          </a:p>
          <a:p>
            <a:r>
              <a:rPr lang="en-US" dirty="0" smtClean="0">
                <a:solidFill>
                  <a:srgbClr val="800000"/>
                </a:solidFill>
              </a:rPr>
              <a:t>If we wanted to we could work on one of the qualities or emotions shown in </a:t>
            </a:r>
            <a:r>
              <a:rPr lang="en-US" dirty="0" smtClean="0">
                <a:solidFill>
                  <a:srgbClr val="0000FF"/>
                </a:solidFill>
              </a:rPr>
              <a:t>blue</a:t>
            </a:r>
            <a:r>
              <a:rPr lang="en-US" dirty="0" smtClean="0"/>
              <a:t>. </a:t>
            </a:r>
            <a:r>
              <a:rPr lang="en-US" dirty="0" smtClean="0">
                <a:solidFill>
                  <a:srgbClr val="800000"/>
                </a:solidFill>
              </a:rPr>
              <a:t>They may make us better people. It is common-sense but hard to do.</a:t>
            </a:r>
          </a:p>
          <a:p>
            <a:r>
              <a:rPr lang="en-US" dirty="0" smtClean="0">
                <a:solidFill>
                  <a:srgbClr val="800000"/>
                </a:solidFill>
              </a:rPr>
              <a:t>Using an example from the </a:t>
            </a:r>
            <a:r>
              <a:rPr lang="en-US" dirty="0" smtClean="0">
                <a:solidFill>
                  <a:srgbClr val="0000FF"/>
                </a:solidFill>
              </a:rPr>
              <a:t>list</a:t>
            </a:r>
            <a:r>
              <a:rPr lang="en-US" dirty="0" smtClean="0"/>
              <a:t> </a:t>
            </a:r>
            <a:r>
              <a:rPr lang="en-US" dirty="0" smtClean="0">
                <a:solidFill>
                  <a:srgbClr val="800000"/>
                </a:solidFill>
              </a:rPr>
              <a:t>try to explain what we mean by common-sense and why it matters.</a:t>
            </a:r>
            <a:endParaRPr lang="en-US" dirty="0">
              <a:solidFill>
                <a:srgbClr val="800000"/>
              </a:solidFill>
            </a:endParaRPr>
          </a:p>
        </p:txBody>
      </p:sp>
      <p:sp>
        <p:nvSpPr>
          <p:cNvPr id="4" name="Text Placeholder 3"/>
          <p:cNvSpPr>
            <a:spLocks noGrp="1"/>
          </p:cNvSpPr>
          <p:nvPr>
            <p:ph type="body" sz="half" idx="2"/>
          </p:nvPr>
        </p:nvSpPr>
        <p:spPr/>
        <p:txBody>
          <a:bodyPr/>
          <a:lstStyle/>
          <a:p>
            <a:r>
              <a:rPr lang="en-US" dirty="0" smtClean="0">
                <a:solidFill>
                  <a:srgbClr val="800000"/>
                </a:solidFill>
              </a:rPr>
              <a:t>Really only I can change myself. It is possible, I just need good reasons. Sometimes people can forget I want to be a better person.</a:t>
            </a:r>
          </a:p>
          <a:p>
            <a:endParaRPr lang="en-US" dirty="0">
              <a:solidFill>
                <a:srgbClr val="800000"/>
              </a:solidFill>
            </a:endParaRPr>
          </a:p>
          <a:p>
            <a:pPr algn="ctr"/>
            <a:r>
              <a:rPr lang="en-US" b="1" dirty="0" smtClean="0">
                <a:solidFill>
                  <a:srgbClr val="0000FF"/>
                </a:solidFill>
              </a:rPr>
              <a:t>Courage    Honesty    Kindness</a:t>
            </a:r>
          </a:p>
          <a:p>
            <a:pPr algn="ctr"/>
            <a:r>
              <a:rPr lang="en-US" b="1" dirty="0" smtClean="0">
                <a:solidFill>
                  <a:srgbClr val="0000FF"/>
                </a:solidFill>
              </a:rPr>
              <a:t>Loyalty    Humorous    Polite</a:t>
            </a:r>
          </a:p>
          <a:p>
            <a:pPr algn="ctr"/>
            <a:r>
              <a:rPr lang="en-US" b="1" dirty="0" smtClean="0">
                <a:solidFill>
                  <a:srgbClr val="0000FF"/>
                </a:solidFill>
              </a:rPr>
              <a:t>Hard-working    Loving    Empathy</a:t>
            </a:r>
          </a:p>
          <a:p>
            <a:pPr algn="ctr"/>
            <a:r>
              <a:rPr lang="en-US" b="1" dirty="0" smtClean="0">
                <a:solidFill>
                  <a:srgbClr val="0000FF"/>
                </a:solidFill>
              </a:rPr>
              <a:t>Punctual    Generosity    Forgiveness</a:t>
            </a:r>
          </a:p>
          <a:p>
            <a:pPr algn="ctr"/>
            <a:r>
              <a:rPr lang="en-US" b="1" dirty="0" smtClean="0">
                <a:solidFill>
                  <a:srgbClr val="0000FF"/>
                </a:solidFill>
              </a:rPr>
              <a:t>Kindness    Open-mindedness</a:t>
            </a:r>
          </a:p>
          <a:p>
            <a:pPr algn="ctr"/>
            <a:r>
              <a:rPr lang="en-US" b="1" dirty="0" smtClean="0">
                <a:solidFill>
                  <a:srgbClr val="0000FF"/>
                </a:solidFill>
              </a:rPr>
              <a:t>Courtesy    Tolerance    Good-</a:t>
            </a:r>
            <a:r>
              <a:rPr lang="en-US" b="1" dirty="0" err="1" smtClean="0">
                <a:solidFill>
                  <a:srgbClr val="0000FF"/>
                </a:solidFill>
              </a:rPr>
              <a:t>humour</a:t>
            </a:r>
            <a:endParaRPr lang="en-US" b="1" dirty="0" smtClean="0">
              <a:solidFill>
                <a:srgbClr val="0000FF"/>
              </a:solidFill>
            </a:endParaRPr>
          </a:p>
          <a:p>
            <a:pPr algn="ctr"/>
            <a:r>
              <a:rPr lang="en-US" b="1" dirty="0" smtClean="0">
                <a:solidFill>
                  <a:srgbClr val="0000FF"/>
                </a:solidFill>
              </a:rPr>
              <a:t>Respect     Bravery    Confidence</a:t>
            </a:r>
          </a:p>
          <a:p>
            <a:pPr algn="ctr"/>
            <a:r>
              <a:rPr lang="en-US" b="1" dirty="0" smtClean="0">
                <a:solidFill>
                  <a:srgbClr val="0000FF"/>
                </a:solidFill>
              </a:rPr>
              <a:t>Happiness</a:t>
            </a:r>
          </a:p>
          <a:p>
            <a:endParaRPr lang="en-US" dirty="0">
              <a:solidFill>
                <a:srgbClr val="800000"/>
              </a:solidFill>
            </a:endParaRPr>
          </a:p>
        </p:txBody>
      </p:sp>
    </p:spTree>
    <p:extLst>
      <p:ext uri="{BB962C8B-B14F-4D97-AF65-F5344CB8AC3E}">
        <p14:creationId xmlns:p14="http://schemas.microsoft.com/office/powerpoint/2010/main" val="2877848043"/>
      </p:ext>
    </p:extLst>
  </p:cSld>
  <p:clrMapOvr>
    <a:masterClrMapping/>
  </p:clrMapOvr>
  <p:timing>
    <p:tnLst>
      <p:par>
        <p:cTn xmlns:p14="http://schemas.microsoft.com/office/powerpoint/2010/mai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Changing for Us</a:t>
            </a:r>
            <a:endParaRPr lang="en-US" dirty="0">
              <a:solidFill>
                <a:srgbClr val="000090"/>
              </a:solidFill>
            </a:endParaRPr>
          </a:p>
        </p:txBody>
      </p:sp>
      <p:sp>
        <p:nvSpPr>
          <p:cNvPr id="3" name="Content Placeholder 2"/>
          <p:cNvSpPr>
            <a:spLocks noGrp="1"/>
          </p:cNvSpPr>
          <p:nvPr>
            <p:ph idx="1"/>
          </p:nvPr>
        </p:nvSpPr>
        <p:spPr/>
        <p:txBody>
          <a:bodyPr>
            <a:normAutofit fontScale="85000" lnSpcReduction="10000"/>
          </a:bodyPr>
          <a:lstStyle/>
          <a:p>
            <a:pPr marL="0" indent="0">
              <a:buNone/>
            </a:pPr>
            <a:r>
              <a:rPr lang="en-US" b="1" dirty="0" smtClean="0">
                <a:solidFill>
                  <a:srgbClr val="000090"/>
                </a:solidFill>
              </a:rPr>
              <a:t>How can my changing help my community?</a:t>
            </a:r>
          </a:p>
          <a:p>
            <a:pPr marL="0" indent="0">
              <a:buNone/>
            </a:pPr>
            <a:r>
              <a:rPr lang="en-US" b="1" dirty="0" smtClean="0">
                <a:solidFill>
                  <a:srgbClr val="000090"/>
                </a:solidFill>
              </a:rPr>
              <a:t>In my life.</a:t>
            </a:r>
          </a:p>
          <a:p>
            <a:r>
              <a:rPr lang="en-US" dirty="0" smtClean="0">
                <a:solidFill>
                  <a:srgbClr val="800000"/>
                </a:solidFill>
              </a:rPr>
              <a:t>If we always use common sense we should be able to see when we are doing something foolish. </a:t>
            </a:r>
          </a:p>
          <a:p>
            <a:r>
              <a:rPr lang="en-US" dirty="0" smtClean="0">
                <a:solidFill>
                  <a:srgbClr val="800000"/>
                </a:solidFill>
              </a:rPr>
              <a:t>Common sense helps us see when we are using a quality or emotion just a little too much, or too little.</a:t>
            </a:r>
          </a:p>
          <a:p>
            <a:r>
              <a:rPr lang="en-US" dirty="0" smtClean="0">
                <a:solidFill>
                  <a:srgbClr val="800000"/>
                </a:solidFill>
              </a:rPr>
              <a:t>Looking at the </a:t>
            </a:r>
            <a:r>
              <a:rPr lang="en-US" dirty="0" smtClean="0">
                <a:solidFill>
                  <a:srgbClr val="0000FF"/>
                </a:solidFill>
              </a:rPr>
              <a:t>list</a:t>
            </a:r>
            <a:r>
              <a:rPr lang="en-US" dirty="0" smtClean="0"/>
              <a:t> </a:t>
            </a:r>
            <a:r>
              <a:rPr lang="en-US" dirty="0" smtClean="0">
                <a:solidFill>
                  <a:srgbClr val="800000"/>
                </a:solidFill>
              </a:rPr>
              <a:t>again can you say why using one too much or too little might cause a problem in school or in our community?</a:t>
            </a:r>
            <a:endParaRPr lang="en-US" dirty="0">
              <a:solidFill>
                <a:srgbClr val="800000"/>
              </a:solidFill>
            </a:endParaRPr>
          </a:p>
        </p:txBody>
      </p:sp>
      <p:sp>
        <p:nvSpPr>
          <p:cNvPr id="4" name="Text Placeholder 3"/>
          <p:cNvSpPr>
            <a:spLocks noGrp="1"/>
          </p:cNvSpPr>
          <p:nvPr>
            <p:ph type="body" sz="half" idx="2"/>
          </p:nvPr>
        </p:nvSpPr>
        <p:spPr/>
        <p:txBody>
          <a:bodyPr/>
          <a:lstStyle/>
          <a:p>
            <a:r>
              <a:rPr lang="en-US" dirty="0" smtClean="0">
                <a:solidFill>
                  <a:srgbClr val="800000"/>
                </a:solidFill>
              </a:rPr>
              <a:t>When I do something new I like to feel good about myself, it is an added bonus when others thank me too.</a:t>
            </a:r>
          </a:p>
          <a:p>
            <a:endParaRPr lang="en-US" dirty="0">
              <a:solidFill>
                <a:srgbClr val="800000"/>
              </a:solidFill>
            </a:endParaRPr>
          </a:p>
          <a:p>
            <a:pPr algn="ctr"/>
            <a:r>
              <a:rPr lang="en-US" b="1" dirty="0" smtClean="0">
                <a:solidFill>
                  <a:srgbClr val="0000FF"/>
                </a:solidFill>
              </a:rPr>
              <a:t>Courage    Honesty    Kindness</a:t>
            </a:r>
          </a:p>
          <a:p>
            <a:pPr algn="ctr"/>
            <a:r>
              <a:rPr lang="en-US" b="1" dirty="0" smtClean="0">
                <a:solidFill>
                  <a:srgbClr val="0000FF"/>
                </a:solidFill>
              </a:rPr>
              <a:t>Loyalty    Humorous    Polite</a:t>
            </a:r>
          </a:p>
          <a:p>
            <a:pPr algn="ctr"/>
            <a:r>
              <a:rPr lang="en-US" b="1" dirty="0" smtClean="0">
                <a:solidFill>
                  <a:srgbClr val="0000FF"/>
                </a:solidFill>
              </a:rPr>
              <a:t>Hard-working    Loving    Empathy</a:t>
            </a:r>
          </a:p>
          <a:p>
            <a:pPr algn="ctr"/>
            <a:r>
              <a:rPr lang="en-US" b="1" dirty="0" smtClean="0">
                <a:solidFill>
                  <a:srgbClr val="0000FF"/>
                </a:solidFill>
              </a:rPr>
              <a:t>Punctual    Generosity    Forgiveness</a:t>
            </a:r>
          </a:p>
          <a:p>
            <a:pPr algn="ctr"/>
            <a:r>
              <a:rPr lang="en-US" b="1" dirty="0" smtClean="0">
                <a:solidFill>
                  <a:srgbClr val="0000FF"/>
                </a:solidFill>
              </a:rPr>
              <a:t>Kindness    Open-mindedness</a:t>
            </a:r>
          </a:p>
          <a:p>
            <a:pPr algn="ctr"/>
            <a:r>
              <a:rPr lang="en-US" b="1" dirty="0" smtClean="0">
                <a:solidFill>
                  <a:srgbClr val="0000FF"/>
                </a:solidFill>
              </a:rPr>
              <a:t>Courtesy    Tolerance    Good-</a:t>
            </a:r>
            <a:r>
              <a:rPr lang="en-US" b="1" dirty="0" err="1" smtClean="0">
                <a:solidFill>
                  <a:srgbClr val="0000FF"/>
                </a:solidFill>
              </a:rPr>
              <a:t>humour</a:t>
            </a:r>
            <a:endParaRPr lang="en-US" b="1" dirty="0" smtClean="0">
              <a:solidFill>
                <a:srgbClr val="0000FF"/>
              </a:solidFill>
            </a:endParaRPr>
          </a:p>
          <a:p>
            <a:pPr algn="ctr"/>
            <a:r>
              <a:rPr lang="en-US" b="1" dirty="0" smtClean="0">
                <a:solidFill>
                  <a:srgbClr val="0000FF"/>
                </a:solidFill>
              </a:rPr>
              <a:t>Respect     Bravery    Confidence</a:t>
            </a:r>
          </a:p>
          <a:p>
            <a:pPr algn="ctr"/>
            <a:r>
              <a:rPr lang="en-US" b="1" dirty="0" smtClean="0">
                <a:solidFill>
                  <a:srgbClr val="0000FF"/>
                </a:solidFill>
              </a:rPr>
              <a:t>Happiness</a:t>
            </a:r>
          </a:p>
          <a:p>
            <a:endParaRPr lang="en-US" dirty="0">
              <a:solidFill>
                <a:srgbClr val="800000"/>
              </a:solidFill>
            </a:endParaRPr>
          </a:p>
        </p:txBody>
      </p:sp>
    </p:spTree>
    <p:extLst>
      <p:ext uri="{BB962C8B-B14F-4D97-AF65-F5344CB8AC3E}">
        <p14:creationId xmlns:p14="http://schemas.microsoft.com/office/powerpoint/2010/main" val="3070165506"/>
      </p:ext>
    </p:extLst>
  </p:cSld>
  <p:clrMapOvr>
    <a:masterClrMapping/>
  </p:clrMapOvr>
  <p:timing>
    <p:tnLst>
      <p:par>
        <p:cTn xmlns:p14="http://schemas.microsoft.com/office/powerpoint/2010/mai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accent4">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prevent</a:t>
            </a:r>
            <a:endParaRPr lang="en-US" dirty="0"/>
          </a:p>
        </p:txBody>
      </p:sp>
      <p:sp>
        <p:nvSpPr>
          <p:cNvPr id="3" name="Text Placeholder 2"/>
          <p:cNvSpPr>
            <a:spLocks noGrp="1"/>
          </p:cNvSpPr>
          <p:nvPr>
            <p:ph type="body" idx="1"/>
          </p:nvPr>
        </p:nvSpPr>
        <p:spPr/>
        <p:txBody>
          <a:bodyPr/>
          <a:lstStyle/>
          <a:p>
            <a:r>
              <a:rPr lang="en-US" dirty="0" smtClean="0"/>
              <a:t>When we know who we are we prevent ourselves being who we are not</a:t>
            </a:r>
            <a:endParaRPr lang="en-US" dirty="0"/>
          </a:p>
        </p:txBody>
      </p:sp>
    </p:spTree>
    <p:extLst>
      <p:ext uri="{BB962C8B-B14F-4D97-AF65-F5344CB8AC3E}">
        <p14:creationId xmlns:p14="http://schemas.microsoft.com/office/powerpoint/2010/main" val="578694855"/>
      </p:ext>
    </p:extLst>
  </p:cSld>
  <p:clrMapOvr>
    <a:masterClrMapping/>
  </p:clrMapOvr>
  <p:timing>
    <p:tnLst>
      <p:par>
        <p:cTn xmlns:p14="http://schemas.microsoft.com/office/powerpoint/2010/mai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accent4">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Extreme things are?</a:t>
            </a:r>
            <a:endParaRPr lang="en-US" dirty="0">
              <a:solidFill>
                <a:srgbClr val="000090"/>
              </a:solidFill>
            </a:endParaRPr>
          </a:p>
        </p:txBody>
      </p:sp>
      <p:sp>
        <p:nvSpPr>
          <p:cNvPr id="3" name="Content Placeholder 2"/>
          <p:cNvSpPr>
            <a:spLocks noGrp="1"/>
          </p:cNvSpPr>
          <p:nvPr>
            <p:ph idx="1"/>
          </p:nvPr>
        </p:nvSpPr>
        <p:spPr/>
        <p:txBody>
          <a:bodyPr/>
          <a:lstStyle/>
          <a:p>
            <a:r>
              <a:rPr lang="en-US" dirty="0" smtClean="0">
                <a:solidFill>
                  <a:srgbClr val="800000"/>
                </a:solidFill>
              </a:rPr>
              <a:t>This slide is a chance to talk a little more about areas of extreme </a:t>
            </a:r>
            <a:r>
              <a:rPr lang="en-US" dirty="0" err="1" smtClean="0">
                <a:solidFill>
                  <a:srgbClr val="800000"/>
                </a:solidFill>
              </a:rPr>
              <a:t>behaviour</a:t>
            </a:r>
            <a:r>
              <a:rPr lang="en-US" dirty="0" smtClean="0">
                <a:solidFill>
                  <a:srgbClr val="800000"/>
                </a:solidFill>
              </a:rPr>
              <a:t> appropriate to your school. </a:t>
            </a:r>
          </a:p>
          <a:p>
            <a:r>
              <a:rPr lang="en-US" dirty="0" smtClean="0">
                <a:solidFill>
                  <a:srgbClr val="800000"/>
                </a:solidFill>
              </a:rPr>
              <a:t>The move to religious, cultural, and political extremism can be discussed here.</a:t>
            </a:r>
          </a:p>
          <a:p>
            <a:r>
              <a:rPr lang="en-US" dirty="0" smtClean="0">
                <a:solidFill>
                  <a:srgbClr val="800000"/>
                </a:solidFill>
              </a:rPr>
              <a:t>The slides that follow help to deepen this discussion.</a:t>
            </a:r>
            <a:endParaRPr lang="en-US" dirty="0">
              <a:solidFill>
                <a:srgbClr val="800000"/>
              </a:solidFill>
            </a:endParaRPr>
          </a:p>
        </p:txBody>
      </p:sp>
      <p:sp>
        <p:nvSpPr>
          <p:cNvPr id="4" name="Text Placeholder 3"/>
          <p:cNvSpPr>
            <a:spLocks noGrp="1"/>
          </p:cNvSpPr>
          <p:nvPr>
            <p:ph type="body" sz="half" idx="2"/>
          </p:nvPr>
        </p:nvSpPr>
        <p:spPr/>
        <p:txBody>
          <a:bodyPr>
            <a:normAutofit fontScale="92500" lnSpcReduction="10000"/>
          </a:bodyPr>
          <a:lstStyle/>
          <a:p>
            <a:r>
              <a:rPr lang="en-US" dirty="0" smtClean="0">
                <a:solidFill>
                  <a:srgbClr val="800000"/>
                </a:solidFill>
              </a:rPr>
              <a:t>When I look back on some of the things I’ve done they can seem extreme to me, and to others. I just never thought about them that way. I wish I had.</a:t>
            </a:r>
          </a:p>
          <a:p>
            <a:endParaRPr lang="en-US" dirty="0">
              <a:solidFill>
                <a:srgbClr val="800000"/>
              </a:solidFill>
            </a:endParaRPr>
          </a:p>
          <a:p>
            <a:r>
              <a:rPr lang="en-US" dirty="0" smtClean="0">
                <a:solidFill>
                  <a:srgbClr val="800000"/>
                </a:solidFill>
              </a:rPr>
              <a:t>Religious extremism is often seen to be based around what the person sees as the main parts of their faith and how they are out of sequence with the community that he/she lives in.</a:t>
            </a:r>
          </a:p>
          <a:p>
            <a:r>
              <a:rPr lang="en-US" dirty="0" smtClean="0">
                <a:solidFill>
                  <a:srgbClr val="800000"/>
                </a:solidFill>
              </a:rPr>
              <a:t>Cultural is similar but may be more to do with the way the person has been brought up, or wishes they had been brought up, being different from the community.</a:t>
            </a:r>
          </a:p>
          <a:p>
            <a:r>
              <a:rPr lang="en-US" dirty="0" smtClean="0">
                <a:solidFill>
                  <a:srgbClr val="800000"/>
                </a:solidFill>
              </a:rPr>
              <a:t>Political extremism dwells on how the person sees a different way the community, and frequently the country, ought to be and does not feel they fit in.</a:t>
            </a:r>
          </a:p>
          <a:p>
            <a:endParaRPr lang="en-US" dirty="0">
              <a:solidFill>
                <a:srgbClr val="800000"/>
              </a:solidFill>
            </a:endParaRPr>
          </a:p>
          <a:p>
            <a:r>
              <a:rPr lang="en-US" dirty="0" smtClean="0">
                <a:solidFill>
                  <a:srgbClr val="800000"/>
                </a:solidFill>
              </a:rPr>
              <a:t>In each case the person may wish to leave or to stay and take steps to change things.</a:t>
            </a:r>
            <a:endParaRPr lang="en-US" dirty="0">
              <a:solidFill>
                <a:srgbClr val="800000"/>
              </a:solidFill>
            </a:endParaRPr>
          </a:p>
        </p:txBody>
      </p:sp>
    </p:spTree>
    <p:extLst>
      <p:ext uri="{BB962C8B-B14F-4D97-AF65-F5344CB8AC3E}">
        <p14:creationId xmlns:p14="http://schemas.microsoft.com/office/powerpoint/2010/main" val="26508007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accent2">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800000"/>
                </a:solidFill>
              </a:rPr>
              <a:t>stop</a:t>
            </a:r>
            <a:endParaRPr lang="en-US" dirty="0">
              <a:solidFill>
                <a:srgbClr val="800000"/>
              </a:solidFill>
            </a:endParaRPr>
          </a:p>
        </p:txBody>
      </p:sp>
      <p:sp>
        <p:nvSpPr>
          <p:cNvPr id="3" name="Text Placeholder 2"/>
          <p:cNvSpPr>
            <a:spLocks noGrp="1"/>
          </p:cNvSpPr>
          <p:nvPr>
            <p:ph type="body" idx="1"/>
          </p:nvPr>
        </p:nvSpPr>
        <p:spPr/>
        <p:txBody>
          <a:bodyPr/>
          <a:lstStyle/>
          <a:p>
            <a:r>
              <a:rPr lang="en-US" dirty="0" smtClean="0">
                <a:solidFill>
                  <a:srgbClr val="000090"/>
                </a:solidFill>
              </a:rPr>
              <a:t>Taking a moment to pause is important.</a:t>
            </a:r>
            <a:endParaRPr lang="en-US" dirty="0">
              <a:solidFill>
                <a:srgbClr val="000090"/>
              </a:solidFill>
            </a:endParaRPr>
          </a:p>
        </p:txBody>
      </p:sp>
    </p:spTree>
    <p:extLst>
      <p:ext uri="{BB962C8B-B14F-4D97-AF65-F5344CB8AC3E}">
        <p14:creationId xmlns:p14="http://schemas.microsoft.com/office/powerpoint/2010/main" val="2629372052"/>
      </p:ext>
    </p:extLst>
  </p:cSld>
  <p:clrMapOvr>
    <a:masterClrMapping/>
  </p:clrMapOvr>
  <p:timing>
    <p:tnLst>
      <p:par>
        <p:cTn xmlns:p14="http://schemas.microsoft.com/office/powerpoint/2010/mai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accent4">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Prevent and Be Strong</a:t>
            </a:r>
            <a:endParaRPr lang="en-US" dirty="0">
              <a:solidFill>
                <a:srgbClr val="000090"/>
              </a:solidFill>
            </a:endParaRPr>
          </a:p>
        </p:txBody>
      </p:sp>
      <p:sp>
        <p:nvSpPr>
          <p:cNvPr id="3" name="Content Placeholder 2"/>
          <p:cNvSpPr>
            <a:spLocks noGrp="1"/>
          </p:cNvSpPr>
          <p:nvPr>
            <p:ph idx="1"/>
          </p:nvPr>
        </p:nvSpPr>
        <p:spPr/>
        <p:txBody>
          <a:bodyPr>
            <a:normAutofit fontScale="85000" lnSpcReduction="10000"/>
          </a:bodyPr>
          <a:lstStyle/>
          <a:p>
            <a:pPr marL="0" indent="0">
              <a:buNone/>
            </a:pPr>
            <a:r>
              <a:rPr lang="en-US" b="1" dirty="0" smtClean="0">
                <a:solidFill>
                  <a:srgbClr val="000090"/>
                </a:solidFill>
              </a:rPr>
              <a:t>Using </a:t>
            </a:r>
            <a:r>
              <a:rPr lang="en-US" b="1" dirty="0">
                <a:solidFill>
                  <a:srgbClr val="000090"/>
                </a:solidFill>
              </a:rPr>
              <a:t>c</a:t>
            </a:r>
            <a:r>
              <a:rPr lang="en-US" b="1" dirty="0" smtClean="0">
                <a:solidFill>
                  <a:srgbClr val="000090"/>
                </a:solidFill>
              </a:rPr>
              <a:t>ommon </a:t>
            </a:r>
            <a:r>
              <a:rPr lang="en-US" b="1" dirty="0">
                <a:solidFill>
                  <a:srgbClr val="000090"/>
                </a:solidFill>
              </a:rPr>
              <a:t>s</a:t>
            </a:r>
            <a:r>
              <a:rPr lang="en-US" b="1" dirty="0" smtClean="0">
                <a:solidFill>
                  <a:srgbClr val="000090"/>
                </a:solidFill>
              </a:rPr>
              <a:t>ense when people go to extremes.</a:t>
            </a:r>
          </a:p>
          <a:p>
            <a:r>
              <a:rPr lang="en-US" dirty="0" smtClean="0">
                <a:solidFill>
                  <a:srgbClr val="800000"/>
                </a:solidFill>
              </a:rPr>
              <a:t>Often people go to extremes because they do not see another way, but there is always another way. Looking at the </a:t>
            </a:r>
            <a:r>
              <a:rPr lang="en-US" dirty="0" smtClean="0">
                <a:solidFill>
                  <a:srgbClr val="0000FF"/>
                </a:solidFill>
              </a:rPr>
              <a:t>list</a:t>
            </a:r>
            <a:r>
              <a:rPr lang="en-US" dirty="0" smtClean="0"/>
              <a:t> </a:t>
            </a:r>
            <a:r>
              <a:rPr lang="en-US" dirty="0" smtClean="0">
                <a:solidFill>
                  <a:srgbClr val="800000"/>
                </a:solidFill>
              </a:rPr>
              <a:t>again which qualities or emotions might help someone be less unkind to students in their class? Try to focus on how it is often extreme </a:t>
            </a:r>
            <a:r>
              <a:rPr lang="en-US" dirty="0" err="1" smtClean="0">
                <a:solidFill>
                  <a:srgbClr val="800000"/>
                </a:solidFill>
              </a:rPr>
              <a:t>behaviour</a:t>
            </a:r>
            <a:r>
              <a:rPr lang="en-US" dirty="0" smtClean="0">
                <a:solidFill>
                  <a:srgbClr val="800000"/>
                </a:solidFill>
              </a:rPr>
              <a:t> which upsets people in a class.</a:t>
            </a:r>
          </a:p>
          <a:p>
            <a:r>
              <a:rPr lang="en-US" dirty="0" smtClean="0">
                <a:solidFill>
                  <a:srgbClr val="800000"/>
                </a:solidFill>
              </a:rPr>
              <a:t>Which would help a person have more confidence if they have none.  </a:t>
            </a:r>
            <a:endParaRPr lang="en-US" dirty="0">
              <a:solidFill>
                <a:srgbClr val="800000"/>
              </a:solidFill>
            </a:endParaRPr>
          </a:p>
        </p:txBody>
      </p:sp>
      <p:sp>
        <p:nvSpPr>
          <p:cNvPr id="4" name="Text Placeholder 3"/>
          <p:cNvSpPr>
            <a:spLocks noGrp="1"/>
          </p:cNvSpPr>
          <p:nvPr>
            <p:ph type="body" sz="half" idx="2"/>
          </p:nvPr>
        </p:nvSpPr>
        <p:spPr/>
        <p:txBody>
          <a:bodyPr/>
          <a:lstStyle/>
          <a:p>
            <a:r>
              <a:rPr lang="en-US" dirty="0" smtClean="0">
                <a:solidFill>
                  <a:srgbClr val="800000"/>
                </a:solidFill>
              </a:rPr>
              <a:t>Many people think I haven’t got courage because I do not fight back, actually it takes more courage for me to sit still.</a:t>
            </a:r>
          </a:p>
          <a:p>
            <a:endParaRPr lang="en-US" dirty="0">
              <a:solidFill>
                <a:srgbClr val="800000"/>
              </a:solidFill>
            </a:endParaRPr>
          </a:p>
          <a:p>
            <a:pPr algn="ctr"/>
            <a:r>
              <a:rPr lang="en-US" b="1" dirty="0" smtClean="0">
                <a:solidFill>
                  <a:srgbClr val="0000FF"/>
                </a:solidFill>
              </a:rPr>
              <a:t>Courage    Honesty    Kindness</a:t>
            </a:r>
          </a:p>
          <a:p>
            <a:pPr algn="ctr"/>
            <a:r>
              <a:rPr lang="en-US" b="1" dirty="0" smtClean="0">
                <a:solidFill>
                  <a:srgbClr val="0000FF"/>
                </a:solidFill>
              </a:rPr>
              <a:t>Loyalty    Humorous    Polite</a:t>
            </a:r>
          </a:p>
          <a:p>
            <a:pPr algn="ctr"/>
            <a:r>
              <a:rPr lang="en-US" b="1" dirty="0" smtClean="0">
                <a:solidFill>
                  <a:srgbClr val="0000FF"/>
                </a:solidFill>
              </a:rPr>
              <a:t>Hard-working    Loving    Empathy</a:t>
            </a:r>
          </a:p>
          <a:p>
            <a:pPr algn="ctr"/>
            <a:r>
              <a:rPr lang="en-US" b="1" dirty="0" smtClean="0">
                <a:solidFill>
                  <a:srgbClr val="0000FF"/>
                </a:solidFill>
              </a:rPr>
              <a:t>Punctual    Generosity    Forgiveness</a:t>
            </a:r>
          </a:p>
          <a:p>
            <a:pPr algn="ctr"/>
            <a:r>
              <a:rPr lang="en-US" b="1" dirty="0" smtClean="0">
                <a:solidFill>
                  <a:srgbClr val="0000FF"/>
                </a:solidFill>
              </a:rPr>
              <a:t>Kindness    Open-mindedness</a:t>
            </a:r>
          </a:p>
          <a:p>
            <a:pPr algn="ctr"/>
            <a:r>
              <a:rPr lang="en-US" b="1" dirty="0" smtClean="0">
                <a:solidFill>
                  <a:srgbClr val="0000FF"/>
                </a:solidFill>
              </a:rPr>
              <a:t>Courtesy    Tolerance    Good-</a:t>
            </a:r>
            <a:r>
              <a:rPr lang="en-US" b="1" dirty="0" err="1" smtClean="0">
                <a:solidFill>
                  <a:srgbClr val="0000FF"/>
                </a:solidFill>
              </a:rPr>
              <a:t>humour</a:t>
            </a:r>
            <a:endParaRPr lang="en-US" b="1" dirty="0" smtClean="0">
              <a:solidFill>
                <a:srgbClr val="0000FF"/>
              </a:solidFill>
            </a:endParaRPr>
          </a:p>
          <a:p>
            <a:pPr algn="ctr"/>
            <a:r>
              <a:rPr lang="en-US" b="1" dirty="0" smtClean="0">
                <a:solidFill>
                  <a:srgbClr val="0000FF"/>
                </a:solidFill>
              </a:rPr>
              <a:t>Respect     Bravery    Confidence</a:t>
            </a:r>
          </a:p>
          <a:p>
            <a:pPr algn="ctr"/>
            <a:r>
              <a:rPr lang="en-US" b="1" dirty="0" smtClean="0">
                <a:solidFill>
                  <a:srgbClr val="0000FF"/>
                </a:solidFill>
              </a:rPr>
              <a:t>Happiness</a:t>
            </a:r>
          </a:p>
          <a:p>
            <a:endParaRPr lang="en-US" dirty="0">
              <a:solidFill>
                <a:srgbClr val="800000"/>
              </a:solidFill>
            </a:endParaRPr>
          </a:p>
        </p:txBody>
      </p:sp>
    </p:spTree>
    <p:extLst>
      <p:ext uri="{BB962C8B-B14F-4D97-AF65-F5344CB8AC3E}">
        <p14:creationId xmlns:p14="http://schemas.microsoft.com/office/powerpoint/2010/main" val="1979174853"/>
      </p:ext>
    </p:extLst>
  </p:cSld>
  <p:clrMapOvr>
    <a:masterClrMapping/>
  </p:clrMapOvr>
  <p:timing>
    <p:tnLst>
      <p:par>
        <p:cTn xmlns:p14="http://schemas.microsoft.com/office/powerpoint/2010/mai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accent4">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Prevent and Help Others</a:t>
            </a:r>
            <a:endParaRPr lang="en-US" dirty="0">
              <a:solidFill>
                <a:srgbClr val="000090"/>
              </a:solidFill>
            </a:endParaRPr>
          </a:p>
        </p:txBody>
      </p:sp>
      <p:sp>
        <p:nvSpPr>
          <p:cNvPr id="3" name="Content Placeholder 2"/>
          <p:cNvSpPr>
            <a:spLocks noGrp="1"/>
          </p:cNvSpPr>
          <p:nvPr>
            <p:ph idx="1"/>
          </p:nvPr>
        </p:nvSpPr>
        <p:spPr/>
        <p:txBody>
          <a:bodyPr/>
          <a:lstStyle/>
          <a:p>
            <a:pPr marL="0" indent="0">
              <a:buNone/>
            </a:pPr>
            <a:r>
              <a:rPr lang="en-US" b="1" dirty="0" smtClean="0">
                <a:solidFill>
                  <a:srgbClr val="000090"/>
                </a:solidFill>
              </a:rPr>
              <a:t>Looking at our community as a single person.</a:t>
            </a:r>
          </a:p>
          <a:p>
            <a:r>
              <a:rPr lang="en-US" dirty="0" smtClean="0">
                <a:solidFill>
                  <a:srgbClr val="800000"/>
                </a:solidFill>
              </a:rPr>
              <a:t>If we see our school and our community as a single person which of those </a:t>
            </a:r>
            <a:r>
              <a:rPr lang="en-US" dirty="0" smtClean="0">
                <a:solidFill>
                  <a:srgbClr val="0000FF"/>
                </a:solidFill>
              </a:rPr>
              <a:t>qualities</a:t>
            </a:r>
            <a:r>
              <a:rPr lang="en-US" dirty="0" smtClean="0"/>
              <a:t> </a:t>
            </a:r>
            <a:r>
              <a:rPr lang="en-US" dirty="0" smtClean="0">
                <a:solidFill>
                  <a:srgbClr val="800000"/>
                </a:solidFill>
              </a:rPr>
              <a:t>and</a:t>
            </a:r>
            <a:r>
              <a:rPr lang="en-US" dirty="0" smtClean="0"/>
              <a:t> </a:t>
            </a:r>
            <a:r>
              <a:rPr lang="en-US" dirty="0" smtClean="0">
                <a:solidFill>
                  <a:srgbClr val="0000FF"/>
                </a:solidFill>
              </a:rPr>
              <a:t>emotions</a:t>
            </a:r>
            <a:r>
              <a:rPr lang="en-US" dirty="0" smtClean="0"/>
              <a:t> </a:t>
            </a:r>
            <a:r>
              <a:rPr lang="en-US" dirty="0" smtClean="0">
                <a:solidFill>
                  <a:srgbClr val="800000"/>
                </a:solidFill>
              </a:rPr>
              <a:t>would we see?</a:t>
            </a:r>
          </a:p>
          <a:p>
            <a:r>
              <a:rPr lang="en-US" dirty="0" smtClean="0">
                <a:solidFill>
                  <a:srgbClr val="800000"/>
                </a:solidFill>
              </a:rPr>
              <a:t>How can we apply common sense to balance things out?</a:t>
            </a:r>
            <a:endParaRPr lang="en-US" dirty="0">
              <a:solidFill>
                <a:srgbClr val="800000"/>
              </a:solidFill>
            </a:endParaRPr>
          </a:p>
        </p:txBody>
      </p:sp>
      <p:sp>
        <p:nvSpPr>
          <p:cNvPr id="4" name="Text Placeholder 3"/>
          <p:cNvSpPr>
            <a:spLocks noGrp="1"/>
          </p:cNvSpPr>
          <p:nvPr>
            <p:ph type="body" sz="half" idx="2"/>
          </p:nvPr>
        </p:nvSpPr>
        <p:spPr/>
        <p:txBody>
          <a:bodyPr/>
          <a:lstStyle/>
          <a:p>
            <a:r>
              <a:rPr lang="en-US" dirty="0" smtClean="0">
                <a:solidFill>
                  <a:srgbClr val="800000"/>
                </a:solidFill>
              </a:rPr>
              <a:t>I find when I help others I am really helping myself. It is far too easy to become caught-up in my own problems. When I help others I sometimes see my problems aren’t problems at all.</a:t>
            </a:r>
          </a:p>
          <a:p>
            <a:endParaRPr lang="en-US" dirty="0">
              <a:solidFill>
                <a:srgbClr val="800000"/>
              </a:solidFill>
            </a:endParaRPr>
          </a:p>
          <a:p>
            <a:pPr algn="ctr"/>
            <a:r>
              <a:rPr lang="en-US" b="1" dirty="0" smtClean="0">
                <a:solidFill>
                  <a:srgbClr val="0000FF"/>
                </a:solidFill>
              </a:rPr>
              <a:t>Courage    Honesty    Kindness</a:t>
            </a:r>
          </a:p>
          <a:p>
            <a:pPr algn="ctr"/>
            <a:r>
              <a:rPr lang="en-US" b="1" dirty="0" smtClean="0">
                <a:solidFill>
                  <a:srgbClr val="0000FF"/>
                </a:solidFill>
              </a:rPr>
              <a:t>Loyalty    Humorous    Polite</a:t>
            </a:r>
          </a:p>
          <a:p>
            <a:pPr algn="ctr"/>
            <a:r>
              <a:rPr lang="en-US" b="1" dirty="0" smtClean="0">
                <a:solidFill>
                  <a:srgbClr val="0000FF"/>
                </a:solidFill>
              </a:rPr>
              <a:t>Hard-working    Loving    Empathy</a:t>
            </a:r>
          </a:p>
          <a:p>
            <a:pPr algn="ctr"/>
            <a:r>
              <a:rPr lang="en-US" b="1" dirty="0" smtClean="0">
                <a:solidFill>
                  <a:srgbClr val="0000FF"/>
                </a:solidFill>
              </a:rPr>
              <a:t>Punctual    Generosity    Forgiveness</a:t>
            </a:r>
          </a:p>
          <a:p>
            <a:pPr algn="ctr"/>
            <a:r>
              <a:rPr lang="en-US" b="1" dirty="0" smtClean="0">
                <a:solidFill>
                  <a:srgbClr val="0000FF"/>
                </a:solidFill>
              </a:rPr>
              <a:t>Kindness    Open-mindedness</a:t>
            </a:r>
          </a:p>
          <a:p>
            <a:pPr algn="ctr"/>
            <a:r>
              <a:rPr lang="en-US" b="1" dirty="0" smtClean="0">
                <a:solidFill>
                  <a:srgbClr val="0000FF"/>
                </a:solidFill>
              </a:rPr>
              <a:t>Courtesy    Tolerance    Good-</a:t>
            </a:r>
            <a:r>
              <a:rPr lang="en-US" b="1" dirty="0" err="1" smtClean="0">
                <a:solidFill>
                  <a:srgbClr val="0000FF"/>
                </a:solidFill>
              </a:rPr>
              <a:t>humour</a:t>
            </a:r>
            <a:endParaRPr lang="en-US" b="1" dirty="0" smtClean="0">
              <a:solidFill>
                <a:srgbClr val="0000FF"/>
              </a:solidFill>
            </a:endParaRPr>
          </a:p>
          <a:p>
            <a:pPr algn="ctr"/>
            <a:r>
              <a:rPr lang="en-US" b="1" dirty="0" smtClean="0">
                <a:solidFill>
                  <a:srgbClr val="0000FF"/>
                </a:solidFill>
              </a:rPr>
              <a:t>Respect     Bravery    Confidence</a:t>
            </a:r>
          </a:p>
          <a:p>
            <a:pPr algn="ctr"/>
            <a:r>
              <a:rPr lang="en-US" b="1" dirty="0" smtClean="0">
                <a:solidFill>
                  <a:srgbClr val="0000FF"/>
                </a:solidFill>
              </a:rPr>
              <a:t>Happiness</a:t>
            </a:r>
          </a:p>
          <a:p>
            <a:endParaRPr lang="en-US" dirty="0">
              <a:solidFill>
                <a:srgbClr val="800000"/>
              </a:solidFill>
            </a:endParaRPr>
          </a:p>
        </p:txBody>
      </p:sp>
    </p:spTree>
    <p:extLst>
      <p:ext uri="{BB962C8B-B14F-4D97-AF65-F5344CB8AC3E}">
        <p14:creationId xmlns:p14="http://schemas.microsoft.com/office/powerpoint/2010/main" val="739233806"/>
      </p:ext>
    </p:extLst>
  </p:cSld>
  <p:clrMapOvr>
    <a:masterClrMapping/>
  </p:clrMapOvr>
  <p:timing>
    <p:tnLst>
      <p:par>
        <p:cTn xmlns:p14="http://schemas.microsoft.com/office/powerpoint/2010/mai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accent4">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Prevent and Be More</a:t>
            </a:r>
            <a:endParaRPr lang="en-US" dirty="0">
              <a:solidFill>
                <a:srgbClr val="000090"/>
              </a:solidFill>
            </a:endParaRPr>
          </a:p>
        </p:txBody>
      </p:sp>
      <p:sp>
        <p:nvSpPr>
          <p:cNvPr id="3" name="Content Placeholder 2"/>
          <p:cNvSpPr>
            <a:spLocks noGrp="1"/>
          </p:cNvSpPr>
          <p:nvPr>
            <p:ph idx="1"/>
          </p:nvPr>
        </p:nvSpPr>
        <p:spPr/>
        <p:txBody>
          <a:bodyPr>
            <a:normAutofit fontScale="85000" lnSpcReduction="10000"/>
          </a:bodyPr>
          <a:lstStyle/>
          <a:p>
            <a:pPr marL="0" indent="0">
              <a:buNone/>
            </a:pPr>
            <a:r>
              <a:rPr lang="en-US" b="1" dirty="0" smtClean="0">
                <a:solidFill>
                  <a:srgbClr val="000090"/>
                </a:solidFill>
              </a:rPr>
              <a:t>Fixing Things</a:t>
            </a:r>
          </a:p>
          <a:p>
            <a:r>
              <a:rPr lang="en-US" dirty="0" smtClean="0">
                <a:solidFill>
                  <a:srgbClr val="800000"/>
                </a:solidFill>
              </a:rPr>
              <a:t>Sometimes we might feel there are problems in our communities which do not seem to be dealt with by those who should. This can lead to people doing extreme things.</a:t>
            </a:r>
          </a:p>
          <a:p>
            <a:r>
              <a:rPr lang="en-US" dirty="0" smtClean="0">
                <a:solidFill>
                  <a:srgbClr val="800000"/>
                </a:solidFill>
              </a:rPr>
              <a:t>Yet there are always alternatives. Using all our learning design a set of advice to help people see a common sense way of solving their problems. When you are doing this think about the words in </a:t>
            </a:r>
            <a:r>
              <a:rPr lang="en-US" dirty="0" smtClean="0">
                <a:solidFill>
                  <a:srgbClr val="0000FF"/>
                </a:solidFill>
              </a:rPr>
              <a:t>blue</a:t>
            </a:r>
            <a:r>
              <a:rPr lang="en-US" dirty="0" smtClean="0"/>
              <a:t>.</a:t>
            </a:r>
            <a:endParaRPr lang="en-US" dirty="0"/>
          </a:p>
        </p:txBody>
      </p:sp>
      <p:sp>
        <p:nvSpPr>
          <p:cNvPr id="4" name="Text Placeholder 3"/>
          <p:cNvSpPr>
            <a:spLocks noGrp="1"/>
          </p:cNvSpPr>
          <p:nvPr>
            <p:ph type="body" sz="half" idx="2"/>
          </p:nvPr>
        </p:nvSpPr>
        <p:spPr/>
        <p:txBody>
          <a:bodyPr/>
          <a:lstStyle/>
          <a:p>
            <a:r>
              <a:rPr lang="en-US" dirty="0" smtClean="0">
                <a:solidFill>
                  <a:srgbClr val="800000"/>
                </a:solidFill>
              </a:rPr>
              <a:t>Even when life seems really broken and everyone appears to be looking the wrong way there are still common sense things I can do to make a difference. I don’t have to go to extremes.</a:t>
            </a:r>
          </a:p>
          <a:p>
            <a:endParaRPr lang="en-US" dirty="0"/>
          </a:p>
          <a:p>
            <a:r>
              <a:rPr lang="en-US" b="1" dirty="0" smtClean="0">
                <a:solidFill>
                  <a:srgbClr val="0000FF"/>
                </a:solidFill>
              </a:rPr>
              <a:t>Qualities</a:t>
            </a:r>
          </a:p>
          <a:p>
            <a:r>
              <a:rPr lang="en-US" b="1" dirty="0" smtClean="0">
                <a:solidFill>
                  <a:srgbClr val="0000FF"/>
                </a:solidFill>
              </a:rPr>
              <a:t>Emotions</a:t>
            </a:r>
          </a:p>
          <a:p>
            <a:r>
              <a:rPr lang="en-US" b="1" dirty="0" smtClean="0">
                <a:solidFill>
                  <a:srgbClr val="0000FF"/>
                </a:solidFill>
              </a:rPr>
              <a:t>Friends</a:t>
            </a:r>
          </a:p>
          <a:p>
            <a:r>
              <a:rPr lang="en-US" b="1" dirty="0" smtClean="0">
                <a:solidFill>
                  <a:srgbClr val="0000FF"/>
                </a:solidFill>
              </a:rPr>
              <a:t>Family</a:t>
            </a:r>
          </a:p>
          <a:p>
            <a:r>
              <a:rPr lang="en-US" b="1" dirty="0" smtClean="0">
                <a:solidFill>
                  <a:srgbClr val="0000FF"/>
                </a:solidFill>
              </a:rPr>
              <a:t>Teachers</a:t>
            </a:r>
          </a:p>
          <a:p>
            <a:r>
              <a:rPr lang="en-US" b="1" dirty="0" err="1" smtClean="0">
                <a:solidFill>
                  <a:srgbClr val="0000FF"/>
                </a:solidFill>
              </a:rPr>
              <a:t>Neighbours</a:t>
            </a:r>
            <a:endParaRPr lang="en-US" b="1" dirty="0" smtClean="0">
              <a:solidFill>
                <a:srgbClr val="0000FF"/>
              </a:solidFill>
            </a:endParaRPr>
          </a:p>
          <a:p>
            <a:r>
              <a:rPr lang="en-US" b="1" dirty="0" smtClean="0">
                <a:solidFill>
                  <a:srgbClr val="0000FF"/>
                </a:solidFill>
              </a:rPr>
              <a:t>The Law</a:t>
            </a:r>
          </a:p>
          <a:p>
            <a:r>
              <a:rPr lang="en-US" b="1" dirty="0" smtClean="0">
                <a:solidFill>
                  <a:srgbClr val="0000FF"/>
                </a:solidFill>
              </a:rPr>
              <a:t>The Government</a:t>
            </a:r>
          </a:p>
          <a:p>
            <a:r>
              <a:rPr lang="en-US" b="1" dirty="0" smtClean="0">
                <a:solidFill>
                  <a:srgbClr val="0000FF"/>
                </a:solidFill>
              </a:rPr>
              <a:t>Common sense</a:t>
            </a:r>
            <a:endParaRPr lang="en-US" b="1" dirty="0">
              <a:solidFill>
                <a:srgbClr val="0000FF"/>
              </a:solidFill>
            </a:endParaRPr>
          </a:p>
        </p:txBody>
      </p:sp>
    </p:spTree>
    <p:extLst>
      <p:ext uri="{BB962C8B-B14F-4D97-AF65-F5344CB8AC3E}">
        <p14:creationId xmlns:p14="http://schemas.microsoft.com/office/powerpoint/2010/main" val="3996245393"/>
      </p:ext>
    </p:extLst>
  </p:cSld>
  <p:clrMapOvr>
    <a:masterClrMapping/>
  </p:clrMapOvr>
  <p:timing>
    <p:tnLst>
      <p:par>
        <p:cTn xmlns:p14="http://schemas.microsoft.com/office/powerpoint/2010/mai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800000"/>
                </a:solidFill>
              </a:rPr>
              <a:t>Change</a:t>
            </a:r>
            <a:endParaRPr lang="en-US" dirty="0">
              <a:solidFill>
                <a:srgbClr val="800000"/>
              </a:solidFill>
            </a:endParaRPr>
          </a:p>
        </p:txBody>
      </p:sp>
      <p:sp>
        <p:nvSpPr>
          <p:cNvPr id="3" name="Text Placeholder 2"/>
          <p:cNvSpPr>
            <a:spLocks noGrp="1"/>
          </p:cNvSpPr>
          <p:nvPr>
            <p:ph type="body" idx="1"/>
          </p:nvPr>
        </p:nvSpPr>
        <p:spPr/>
        <p:txBody>
          <a:bodyPr/>
          <a:lstStyle/>
          <a:p>
            <a:r>
              <a:rPr lang="en-US" dirty="0" smtClean="0"/>
              <a:t>H</a:t>
            </a:r>
            <a:r>
              <a:rPr lang="en-US" dirty="0" smtClean="0">
                <a:solidFill>
                  <a:srgbClr val="000090"/>
                </a:solidFill>
              </a:rPr>
              <a:t>ow will we make a difference?</a:t>
            </a:r>
            <a:endParaRPr lang="en-US" dirty="0">
              <a:solidFill>
                <a:srgbClr val="000090"/>
              </a:solidFill>
            </a:endParaRPr>
          </a:p>
        </p:txBody>
      </p:sp>
    </p:spTree>
    <p:extLst>
      <p:ext uri="{BB962C8B-B14F-4D97-AF65-F5344CB8AC3E}">
        <p14:creationId xmlns:p14="http://schemas.microsoft.com/office/powerpoint/2010/main" val="55287570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Move Forward</a:t>
            </a:r>
            <a:endParaRPr lang="en-US" dirty="0">
              <a:solidFill>
                <a:srgbClr val="000090"/>
              </a:solidFill>
            </a:endParaRPr>
          </a:p>
        </p:txBody>
      </p:sp>
      <p:sp>
        <p:nvSpPr>
          <p:cNvPr id="3" name="Content Placeholder 2"/>
          <p:cNvSpPr>
            <a:spLocks noGrp="1"/>
          </p:cNvSpPr>
          <p:nvPr>
            <p:ph idx="1"/>
          </p:nvPr>
        </p:nvSpPr>
        <p:spPr/>
        <p:txBody>
          <a:bodyPr/>
          <a:lstStyle/>
          <a:p>
            <a:pPr marL="0" indent="0">
              <a:buNone/>
            </a:pPr>
            <a:r>
              <a:rPr lang="en-US" b="1" dirty="0" smtClean="0">
                <a:solidFill>
                  <a:srgbClr val="800000"/>
                </a:solidFill>
              </a:rPr>
              <a:t>What can you actually do now?</a:t>
            </a:r>
          </a:p>
          <a:p>
            <a:pPr marL="0" indent="0">
              <a:buNone/>
            </a:pPr>
            <a:r>
              <a:rPr lang="en-US" dirty="0" smtClean="0">
                <a:solidFill>
                  <a:srgbClr val="800000"/>
                </a:solidFill>
              </a:rPr>
              <a:t>Change matters, looking at your advice what would you say was the main thing people need to remember?</a:t>
            </a:r>
          </a:p>
          <a:p>
            <a:pPr marL="0" indent="0">
              <a:buNone/>
            </a:pPr>
            <a:endParaRPr lang="en-US" dirty="0">
              <a:solidFill>
                <a:srgbClr val="800000"/>
              </a:solidFill>
            </a:endParaRPr>
          </a:p>
          <a:p>
            <a:pPr marL="0" indent="0">
              <a:buNone/>
            </a:pPr>
            <a:r>
              <a:rPr lang="en-US" dirty="0" smtClean="0">
                <a:solidFill>
                  <a:srgbClr val="800000"/>
                </a:solidFill>
              </a:rPr>
              <a:t>How will you remember it?</a:t>
            </a:r>
            <a:endParaRPr lang="en-US" dirty="0">
              <a:solidFill>
                <a:srgbClr val="800000"/>
              </a:solidFill>
            </a:endParaRPr>
          </a:p>
        </p:txBody>
      </p:sp>
      <p:sp>
        <p:nvSpPr>
          <p:cNvPr id="4" name="Text Placeholder 3"/>
          <p:cNvSpPr>
            <a:spLocks noGrp="1"/>
          </p:cNvSpPr>
          <p:nvPr>
            <p:ph type="body" sz="half" idx="2"/>
          </p:nvPr>
        </p:nvSpPr>
        <p:spPr/>
        <p:txBody>
          <a:bodyPr/>
          <a:lstStyle/>
          <a:p>
            <a:r>
              <a:rPr lang="en-US" dirty="0" smtClean="0">
                <a:solidFill>
                  <a:srgbClr val="800000"/>
                </a:solidFill>
              </a:rPr>
              <a:t>Looking back I remember the person I used to be. Looking forward I see the person I want to be. Actually they are both me, all I need to do is remember this and I can make a real difference.</a:t>
            </a:r>
          </a:p>
          <a:p>
            <a:endParaRPr lang="en-US" dirty="0">
              <a:solidFill>
                <a:srgbClr val="800000"/>
              </a:solidFill>
            </a:endParaRPr>
          </a:p>
          <a:p>
            <a:endParaRPr lang="en-US" dirty="0" smtClean="0">
              <a:solidFill>
                <a:srgbClr val="800000"/>
              </a:solidFill>
            </a:endParaRPr>
          </a:p>
          <a:p>
            <a:r>
              <a:rPr lang="en-US" dirty="0" smtClean="0">
                <a:solidFill>
                  <a:srgbClr val="000090"/>
                </a:solidFill>
              </a:rPr>
              <a:t>This bit really ought to tie everything together. It is often the case that we can be the change we want to see, sometimes it is easy and sometimes it is hard. Using the questions on the right start a discussion to consider how thy will remember common sense, the opportunities they will have, and the chances to change things. Any negatives can be positives, can we see how?</a:t>
            </a:r>
            <a:endParaRPr lang="en-US" dirty="0">
              <a:solidFill>
                <a:srgbClr val="000090"/>
              </a:solidFill>
            </a:endParaRPr>
          </a:p>
        </p:txBody>
      </p:sp>
    </p:spTree>
    <p:extLst>
      <p:ext uri="{BB962C8B-B14F-4D97-AF65-F5344CB8AC3E}">
        <p14:creationId xmlns:p14="http://schemas.microsoft.com/office/powerpoint/2010/main" val="228614490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accent2">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Stop Doing Without Thinking</a:t>
            </a:r>
            <a:endParaRPr lang="en-US" dirty="0">
              <a:solidFill>
                <a:srgbClr val="000090"/>
              </a:solidFill>
            </a:endParaRPr>
          </a:p>
        </p:txBody>
      </p:sp>
      <p:sp>
        <p:nvSpPr>
          <p:cNvPr id="3" name="Content Placeholder 2"/>
          <p:cNvSpPr>
            <a:spLocks noGrp="1"/>
          </p:cNvSpPr>
          <p:nvPr>
            <p:ph idx="1"/>
          </p:nvPr>
        </p:nvSpPr>
        <p:spPr/>
        <p:txBody>
          <a:bodyPr>
            <a:normAutofit fontScale="92500" lnSpcReduction="20000"/>
          </a:bodyPr>
          <a:lstStyle/>
          <a:p>
            <a:pPr marL="0" indent="0">
              <a:buNone/>
            </a:pPr>
            <a:r>
              <a:rPr lang="en-US" b="1" dirty="0" smtClean="0">
                <a:solidFill>
                  <a:srgbClr val="000090"/>
                </a:solidFill>
              </a:rPr>
              <a:t>A Glass of Smoothie Task</a:t>
            </a:r>
          </a:p>
          <a:p>
            <a:r>
              <a:rPr lang="en-US" dirty="0" smtClean="0">
                <a:solidFill>
                  <a:srgbClr val="800000"/>
                </a:solidFill>
              </a:rPr>
              <a:t>What is the right way to make a milkshake, include some of the </a:t>
            </a:r>
            <a:r>
              <a:rPr lang="en-US" b="1" dirty="0" smtClean="0">
                <a:solidFill>
                  <a:srgbClr val="0000FF"/>
                </a:solidFill>
              </a:rPr>
              <a:t>blue</a:t>
            </a:r>
            <a:r>
              <a:rPr lang="en-US" dirty="0" smtClean="0"/>
              <a:t> </a:t>
            </a:r>
            <a:r>
              <a:rPr lang="en-US" dirty="0" smtClean="0">
                <a:solidFill>
                  <a:srgbClr val="800000"/>
                </a:solidFill>
              </a:rPr>
              <a:t>words?</a:t>
            </a:r>
          </a:p>
          <a:p>
            <a:r>
              <a:rPr lang="en-US" dirty="0" smtClean="0">
                <a:solidFill>
                  <a:srgbClr val="800000"/>
                </a:solidFill>
              </a:rPr>
              <a:t>Why is this the right way?</a:t>
            </a:r>
          </a:p>
          <a:p>
            <a:r>
              <a:rPr lang="en-US" dirty="0" smtClean="0">
                <a:solidFill>
                  <a:srgbClr val="800000"/>
                </a:solidFill>
              </a:rPr>
              <a:t>How would you feel if someone told you your answer is wrong?</a:t>
            </a:r>
          </a:p>
          <a:p>
            <a:r>
              <a:rPr lang="en-US" dirty="0" smtClean="0">
                <a:solidFill>
                  <a:srgbClr val="800000"/>
                </a:solidFill>
              </a:rPr>
              <a:t>What if you actually are wrong?</a:t>
            </a:r>
          </a:p>
          <a:p>
            <a:r>
              <a:rPr lang="en-US" dirty="0" smtClean="0">
                <a:solidFill>
                  <a:srgbClr val="800000"/>
                </a:solidFill>
              </a:rPr>
              <a:t>Would it matter to you if others have a different milkshake?</a:t>
            </a:r>
            <a:endParaRPr lang="en-US" dirty="0">
              <a:solidFill>
                <a:srgbClr val="800000"/>
              </a:solidFill>
            </a:endParaRPr>
          </a:p>
        </p:txBody>
      </p:sp>
      <p:sp>
        <p:nvSpPr>
          <p:cNvPr id="4" name="Text Placeholder 3"/>
          <p:cNvSpPr>
            <a:spLocks noGrp="1"/>
          </p:cNvSpPr>
          <p:nvPr>
            <p:ph type="body" sz="half" idx="2"/>
          </p:nvPr>
        </p:nvSpPr>
        <p:spPr/>
        <p:txBody>
          <a:bodyPr>
            <a:normAutofit lnSpcReduction="10000"/>
          </a:bodyPr>
          <a:lstStyle/>
          <a:p>
            <a:r>
              <a:rPr lang="en-US" dirty="0" smtClean="0">
                <a:solidFill>
                  <a:srgbClr val="800000"/>
                </a:solidFill>
              </a:rPr>
              <a:t>It is so easy to do things I later regret, there are even times I do things and just skip out the bit about feeling bad. I’d like to trust my instincts but they’re not always right, sometimes they just get in the way.</a:t>
            </a:r>
          </a:p>
          <a:p>
            <a:r>
              <a:rPr lang="en-US" b="1" dirty="0">
                <a:solidFill>
                  <a:srgbClr val="0000FF"/>
                </a:solidFill>
              </a:rPr>
              <a:t>Mango</a:t>
            </a:r>
          </a:p>
          <a:p>
            <a:r>
              <a:rPr lang="en-US" b="1" dirty="0">
                <a:solidFill>
                  <a:srgbClr val="0000FF"/>
                </a:solidFill>
              </a:rPr>
              <a:t>Strawberry</a:t>
            </a:r>
          </a:p>
          <a:p>
            <a:r>
              <a:rPr lang="en-US" b="1" dirty="0">
                <a:solidFill>
                  <a:srgbClr val="0000FF"/>
                </a:solidFill>
              </a:rPr>
              <a:t>Pineapple</a:t>
            </a:r>
          </a:p>
          <a:p>
            <a:r>
              <a:rPr lang="en-US" b="1" dirty="0">
                <a:solidFill>
                  <a:srgbClr val="0000FF"/>
                </a:solidFill>
              </a:rPr>
              <a:t>Chocolate</a:t>
            </a:r>
          </a:p>
          <a:p>
            <a:r>
              <a:rPr lang="en-US" b="1" dirty="0">
                <a:solidFill>
                  <a:srgbClr val="0000FF"/>
                </a:solidFill>
              </a:rPr>
              <a:t>Banana</a:t>
            </a:r>
          </a:p>
          <a:p>
            <a:r>
              <a:rPr lang="en-US" b="1" dirty="0">
                <a:solidFill>
                  <a:srgbClr val="0000FF"/>
                </a:solidFill>
              </a:rPr>
              <a:t>Lemon</a:t>
            </a:r>
          </a:p>
          <a:p>
            <a:r>
              <a:rPr lang="en-US" b="1" dirty="0">
                <a:solidFill>
                  <a:srgbClr val="0000FF"/>
                </a:solidFill>
              </a:rPr>
              <a:t>Syrup</a:t>
            </a:r>
          </a:p>
          <a:p>
            <a:r>
              <a:rPr lang="en-US" b="1" dirty="0">
                <a:solidFill>
                  <a:srgbClr val="0000FF"/>
                </a:solidFill>
              </a:rPr>
              <a:t>Lime</a:t>
            </a:r>
          </a:p>
          <a:p>
            <a:r>
              <a:rPr lang="en-US" b="1" dirty="0">
                <a:solidFill>
                  <a:srgbClr val="0000FF"/>
                </a:solidFill>
              </a:rPr>
              <a:t>Ice</a:t>
            </a:r>
          </a:p>
          <a:p>
            <a:r>
              <a:rPr lang="en-US" b="1" dirty="0">
                <a:solidFill>
                  <a:srgbClr val="0000FF"/>
                </a:solidFill>
              </a:rPr>
              <a:t>Glass</a:t>
            </a:r>
          </a:p>
          <a:p>
            <a:r>
              <a:rPr lang="en-US" b="1" dirty="0">
                <a:solidFill>
                  <a:srgbClr val="0000FF"/>
                </a:solidFill>
              </a:rPr>
              <a:t>Straw</a:t>
            </a:r>
          </a:p>
          <a:p>
            <a:r>
              <a:rPr lang="en-US" b="1" dirty="0">
                <a:solidFill>
                  <a:srgbClr val="0000FF"/>
                </a:solidFill>
              </a:rPr>
              <a:t>Curly straw</a:t>
            </a:r>
          </a:p>
          <a:p>
            <a:r>
              <a:rPr lang="en-US" b="1" dirty="0" smtClean="0">
                <a:solidFill>
                  <a:srgbClr val="0000FF"/>
                </a:solidFill>
              </a:rPr>
              <a:t>Something else</a:t>
            </a:r>
            <a:endParaRPr lang="en-US" b="1" dirty="0">
              <a:solidFill>
                <a:srgbClr val="0000FF"/>
              </a:solidFill>
            </a:endParaRPr>
          </a:p>
          <a:p>
            <a:endParaRPr lang="en-US" b="1" dirty="0" smtClean="0">
              <a:solidFill>
                <a:srgbClr val="0000FF"/>
              </a:solidFill>
            </a:endParaRPr>
          </a:p>
        </p:txBody>
      </p:sp>
    </p:spTree>
    <p:extLst>
      <p:ext uri="{BB962C8B-B14F-4D97-AF65-F5344CB8AC3E}">
        <p14:creationId xmlns:p14="http://schemas.microsoft.com/office/powerpoint/2010/main" val="3244994921"/>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2">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Stop and Think – Who am I? </a:t>
            </a:r>
            <a:endParaRPr lang="en-US" dirty="0">
              <a:solidFill>
                <a:srgbClr val="000090"/>
              </a:solidFill>
            </a:endParaRPr>
          </a:p>
        </p:txBody>
      </p:sp>
      <p:sp>
        <p:nvSpPr>
          <p:cNvPr id="3" name="Content Placeholder 2"/>
          <p:cNvSpPr>
            <a:spLocks noGrp="1"/>
          </p:cNvSpPr>
          <p:nvPr>
            <p:ph idx="1"/>
          </p:nvPr>
        </p:nvSpPr>
        <p:spPr/>
        <p:txBody>
          <a:bodyPr>
            <a:normAutofit fontScale="92500"/>
          </a:bodyPr>
          <a:lstStyle/>
          <a:p>
            <a:pPr marL="0" indent="0">
              <a:buNone/>
            </a:pPr>
            <a:r>
              <a:rPr lang="en-US" b="1" dirty="0" smtClean="0">
                <a:solidFill>
                  <a:srgbClr val="000090"/>
                </a:solidFill>
              </a:rPr>
              <a:t>A Glass of Me Task</a:t>
            </a:r>
          </a:p>
          <a:p>
            <a:r>
              <a:rPr lang="en-US" dirty="0" smtClean="0">
                <a:solidFill>
                  <a:srgbClr val="800000"/>
                </a:solidFill>
              </a:rPr>
              <a:t>If you were to place some of the qualities and emotions shown in </a:t>
            </a:r>
            <a:r>
              <a:rPr lang="en-US" b="1" dirty="0" smtClean="0">
                <a:solidFill>
                  <a:srgbClr val="0000FF"/>
                </a:solidFill>
              </a:rPr>
              <a:t>blue</a:t>
            </a:r>
            <a:r>
              <a:rPr lang="en-US" dirty="0" smtClean="0"/>
              <a:t> </a:t>
            </a:r>
            <a:r>
              <a:rPr lang="en-US" dirty="0" smtClean="0">
                <a:solidFill>
                  <a:srgbClr val="800000"/>
                </a:solidFill>
              </a:rPr>
              <a:t>in your glass which would you pick?</a:t>
            </a:r>
          </a:p>
          <a:p>
            <a:r>
              <a:rPr lang="en-US" dirty="0" smtClean="0">
                <a:solidFill>
                  <a:srgbClr val="800000"/>
                </a:solidFill>
              </a:rPr>
              <a:t>Would you mind if someone picked different ones to represent themselves?</a:t>
            </a:r>
          </a:p>
          <a:p>
            <a:r>
              <a:rPr lang="en-US" dirty="0" smtClean="0">
                <a:solidFill>
                  <a:srgbClr val="800000"/>
                </a:solidFill>
              </a:rPr>
              <a:t>How would you feel if they said one of your choices was wrong?</a:t>
            </a:r>
            <a:endParaRPr lang="en-US" dirty="0">
              <a:solidFill>
                <a:srgbClr val="800000"/>
              </a:solidFill>
            </a:endParaRPr>
          </a:p>
        </p:txBody>
      </p:sp>
      <p:sp>
        <p:nvSpPr>
          <p:cNvPr id="4" name="Text Placeholder 3"/>
          <p:cNvSpPr>
            <a:spLocks noGrp="1"/>
          </p:cNvSpPr>
          <p:nvPr>
            <p:ph type="body" sz="half" idx="2"/>
          </p:nvPr>
        </p:nvSpPr>
        <p:spPr/>
        <p:txBody>
          <a:bodyPr/>
          <a:lstStyle/>
          <a:p>
            <a:r>
              <a:rPr lang="en-US" dirty="0" smtClean="0">
                <a:solidFill>
                  <a:srgbClr val="800000"/>
                </a:solidFill>
              </a:rPr>
              <a:t>Sometimes I am one person, sometimes I am another. At my best I am great, at my worst… well I could be better!</a:t>
            </a:r>
          </a:p>
          <a:p>
            <a:endParaRPr lang="en-US" dirty="0"/>
          </a:p>
          <a:p>
            <a:endParaRPr lang="en-US" dirty="0" smtClean="0"/>
          </a:p>
          <a:p>
            <a:r>
              <a:rPr lang="en-US" b="1" dirty="0" smtClean="0">
                <a:solidFill>
                  <a:srgbClr val="0000FF"/>
                </a:solidFill>
              </a:rPr>
              <a:t>Courage</a:t>
            </a:r>
          </a:p>
          <a:p>
            <a:r>
              <a:rPr lang="en-US" b="1" dirty="0" smtClean="0">
                <a:solidFill>
                  <a:srgbClr val="0000FF"/>
                </a:solidFill>
              </a:rPr>
              <a:t>Honesty</a:t>
            </a:r>
          </a:p>
          <a:p>
            <a:r>
              <a:rPr lang="en-US" b="1" dirty="0" smtClean="0">
                <a:solidFill>
                  <a:srgbClr val="0000FF"/>
                </a:solidFill>
              </a:rPr>
              <a:t>Kindness</a:t>
            </a:r>
          </a:p>
          <a:p>
            <a:r>
              <a:rPr lang="en-US" b="1" dirty="0" smtClean="0">
                <a:solidFill>
                  <a:srgbClr val="0000FF"/>
                </a:solidFill>
              </a:rPr>
              <a:t>Loyalty</a:t>
            </a:r>
          </a:p>
          <a:p>
            <a:r>
              <a:rPr lang="en-US" b="1" dirty="0" smtClean="0">
                <a:solidFill>
                  <a:srgbClr val="0000FF"/>
                </a:solidFill>
              </a:rPr>
              <a:t>Humorous</a:t>
            </a:r>
          </a:p>
          <a:p>
            <a:r>
              <a:rPr lang="en-US" b="1" dirty="0" smtClean="0">
                <a:solidFill>
                  <a:srgbClr val="0000FF"/>
                </a:solidFill>
              </a:rPr>
              <a:t>Polite</a:t>
            </a:r>
          </a:p>
          <a:p>
            <a:r>
              <a:rPr lang="en-US" b="1" dirty="0" smtClean="0">
                <a:solidFill>
                  <a:srgbClr val="0000FF"/>
                </a:solidFill>
              </a:rPr>
              <a:t>Hard-working</a:t>
            </a:r>
          </a:p>
          <a:p>
            <a:r>
              <a:rPr lang="en-US" b="1" dirty="0" smtClean="0">
                <a:solidFill>
                  <a:srgbClr val="0000FF"/>
                </a:solidFill>
              </a:rPr>
              <a:t>Loving</a:t>
            </a:r>
          </a:p>
          <a:p>
            <a:r>
              <a:rPr lang="en-US" b="1" dirty="0" smtClean="0">
                <a:solidFill>
                  <a:srgbClr val="0000FF"/>
                </a:solidFill>
              </a:rPr>
              <a:t>Empathy [knowing how others feel]</a:t>
            </a:r>
          </a:p>
          <a:p>
            <a:r>
              <a:rPr lang="en-US" b="1" dirty="0" smtClean="0">
                <a:solidFill>
                  <a:srgbClr val="0000FF"/>
                </a:solidFill>
              </a:rPr>
              <a:t>Punctual</a:t>
            </a:r>
          </a:p>
          <a:p>
            <a:r>
              <a:rPr lang="en-US" b="1" dirty="0" smtClean="0">
                <a:solidFill>
                  <a:srgbClr val="0000FF"/>
                </a:solidFill>
              </a:rPr>
              <a:t>Generosity </a:t>
            </a:r>
            <a:endParaRPr lang="en-US" b="1" dirty="0">
              <a:solidFill>
                <a:srgbClr val="0000FF"/>
              </a:solidFill>
            </a:endParaRPr>
          </a:p>
        </p:txBody>
      </p:sp>
    </p:spTree>
    <p:extLst>
      <p:ext uri="{BB962C8B-B14F-4D97-AF65-F5344CB8AC3E}">
        <p14:creationId xmlns:p14="http://schemas.microsoft.com/office/powerpoint/2010/main" val="1960150703"/>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accent2">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Stop and Think – Who Do I Want to Be?</a:t>
            </a:r>
            <a:endParaRPr lang="en-US" dirty="0">
              <a:solidFill>
                <a:srgbClr val="000090"/>
              </a:solidFill>
            </a:endParaRPr>
          </a:p>
        </p:txBody>
      </p:sp>
      <p:sp>
        <p:nvSpPr>
          <p:cNvPr id="3" name="Content Placeholder 2"/>
          <p:cNvSpPr>
            <a:spLocks noGrp="1"/>
          </p:cNvSpPr>
          <p:nvPr>
            <p:ph idx="1"/>
          </p:nvPr>
        </p:nvSpPr>
        <p:spPr/>
        <p:txBody>
          <a:bodyPr/>
          <a:lstStyle/>
          <a:p>
            <a:pPr marL="0" indent="0">
              <a:buNone/>
            </a:pPr>
            <a:r>
              <a:rPr lang="en-US" b="1" dirty="0" smtClean="0">
                <a:solidFill>
                  <a:srgbClr val="000090"/>
                </a:solidFill>
              </a:rPr>
              <a:t>Turning the Glass into Something Bigger.</a:t>
            </a:r>
          </a:p>
          <a:p>
            <a:r>
              <a:rPr lang="en-US" dirty="0" smtClean="0">
                <a:solidFill>
                  <a:srgbClr val="800000"/>
                </a:solidFill>
              </a:rPr>
              <a:t>Thinking about those qualities and emotions how will they help you to be all you want to be?</a:t>
            </a:r>
          </a:p>
          <a:p>
            <a:r>
              <a:rPr lang="en-US" dirty="0" smtClean="0">
                <a:solidFill>
                  <a:srgbClr val="800000"/>
                </a:solidFill>
              </a:rPr>
              <a:t>If you wanted to grow your best one how would it benefit others?</a:t>
            </a:r>
          </a:p>
          <a:p>
            <a:r>
              <a:rPr lang="en-US" dirty="0" smtClean="0">
                <a:solidFill>
                  <a:srgbClr val="800000"/>
                </a:solidFill>
              </a:rPr>
              <a:t>Who can help you to grow these things?</a:t>
            </a:r>
            <a:endParaRPr lang="en-US" dirty="0">
              <a:solidFill>
                <a:srgbClr val="800000"/>
              </a:solidFill>
            </a:endParaRPr>
          </a:p>
        </p:txBody>
      </p:sp>
      <p:sp>
        <p:nvSpPr>
          <p:cNvPr id="4" name="Text Placeholder 3"/>
          <p:cNvSpPr>
            <a:spLocks noGrp="1"/>
          </p:cNvSpPr>
          <p:nvPr>
            <p:ph type="body" sz="half" idx="2"/>
          </p:nvPr>
        </p:nvSpPr>
        <p:spPr/>
        <p:txBody>
          <a:bodyPr/>
          <a:lstStyle/>
          <a:p>
            <a:r>
              <a:rPr lang="en-US" dirty="0" smtClean="0">
                <a:solidFill>
                  <a:srgbClr val="800000"/>
                </a:solidFill>
              </a:rPr>
              <a:t>When I grow into adulthood I want to be me, just bigger, more me, less what others want me to be.</a:t>
            </a:r>
          </a:p>
          <a:p>
            <a:endParaRPr lang="en-US" b="1" dirty="0" smtClean="0">
              <a:solidFill>
                <a:srgbClr val="0000FF"/>
              </a:solidFill>
            </a:endParaRPr>
          </a:p>
          <a:p>
            <a:r>
              <a:rPr lang="en-US" b="1" dirty="0" smtClean="0">
                <a:solidFill>
                  <a:srgbClr val="0000FF"/>
                </a:solidFill>
              </a:rPr>
              <a:t>Family</a:t>
            </a:r>
          </a:p>
          <a:p>
            <a:r>
              <a:rPr lang="en-US" b="1" dirty="0" smtClean="0">
                <a:solidFill>
                  <a:srgbClr val="0000FF"/>
                </a:solidFill>
              </a:rPr>
              <a:t>Friends</a:t>
            </a:r>
          </a:p>
          <a:p>
            <a:r>
              <a:rPr lang="en-US" b="1" dirty="0" smtClean="0">
                <a:solidFill>
                  <a:srgbClr val="0000FF"/>
                </a:solidFill>
              </a:rPr>
              <a:t>Work </a:t>
            </a:r>
          </a:p>
          <a:p>
            <a:r>
              <a:rPr lang="en-US" b="1" dirty="0" smtClean="0">
                <a:solidFill>
                  <a:srgbClr val="0000FF"/>
                </a:solidFill>
              </a:rPr>
              <a:t>Sports</a:t>
            </a:r>
          </a:p>
          <a:p>
            <a:r>
              <a:rPr lang="en-US" b="1" dirty="0" smtClean="0">
                <a:solidFill>
                  <a:srgbClr val="0000FF"/>
                </a:solidFill>
              </a:rPr>
              <a:t>Hobbies</a:t>
            </a:r>
          </a:p>
          <a:p>
            <a:r>
              <a:rPr lang="en-US" b="1" dirty="0" err="1" smtClean="0">
                <a:solidFill>
                  <a:srgbClr val="0000FF"/>
                </a:solidFill>
              </a:rPr>
              <a:t>Neighbours</a:t>
            </a:r>
            <a:endParaRPr lang="en-US" b="1" dirty="0" smtClean="0">
              <a:solidFill>
                <a:srgbClr val="0000FF"/>
              </a:solidFill>
            </a:endParaRPr>
          </a:p>
          <a:p>
            <a:r>
              <a:rPr lang="en-US" b="1" dirty="0" smtClean="0">
                <a:solidFill>
                  <a:srgbClr val="0000FF"/>
                </a:solidFill>
              </a:rPr>
              <a:t>Teachers</a:t>
            </a:r>
          </a:p>
          <a:p>
            <a:r>
              <a:rPr lang="en-US" b="1" dirty="0" smtClean="0">
                <a:solidFill>
                  <a:srgbClr val="0000FF"/>
                </a:solidFill>
              </a:rPr>
              <a:t>Celebrities</a:t>
            </a:r>
          </a:p>
          <a:p>
            <a:r>
              <a:rPr lang="en-US" b="1" dirty="0" smtClean="0">
                <a:solidFill>
                  <a:srgbClr val="0000FF"/>
                </a:solidFill>
              </a:rPr>
              <a:t>People on social media</a:t>
            </a:r>
            <a:endParaRPr lang="en-US" b="1" dirty="0">
              <a:solidFill>
                <a:srgbClr val="0000FF"/>
              </a:solidFill>
            </a:endParaRPr>
          </a:p>
        </p:txBody>
      </p:sp>
    </p:spTree>
    <p:extLst>
      <p:ext uri="{BB962C8B-B14F-4D97-AF65-F5344CB8AC3E}">
        <p14:creationId xmlns:p14="http://schemas.microsoft.com/office/powerpoint/2010/main" val="3518712468"/>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accent6">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800000"/>
                </a:solidFill>
              </a:rPr>
              <a:t>look</a:t>
            </a:r>
            <a:endParaRPr lang="en-US" dirty="0">
              <a:solidFill>
                <a:srgbClr val="800000"/>
              </a:solidFill>
            </a:endParaRPr>
          </a:p>
        </p:txBody>
      </p:sp>
      <p:sp>
        <p:nvSpPr>
          <p:cNvPr id="3" name="Text Placeholder 2"/>
          <p:cNvSpPr>
            <a:spLocks noGrp="1"/>
          </p:cNvSpPr>
          <p:nvPr>
            <p:ph type="body" idx="1"/>
          </p:nvPr>
        </p:nvSpPr>
        <p:spPr/>
        <p:txBody>
          <a:bodyPr/>
          <a:lstStyle/>
          <a:p>
            <a:r>
              <a:rPr lang="en-US" dirty="0" smtClean="0">
                <a:solidFill>
                  <a:srgbClr val="000090"/>
                </a:solidFill>
              </a:rPr>
              <a:t>Taking a moment to really see things matters</a:t>
            </a:r>
            <a:endParaRPr lang="en-US" dirty="0">
              <a:solidFill>
                <a:srgbClr val="000090"/>
              </a:solidFill>
            </a:endParaRPr>
          </a:p>
        </p:txBody>
      </p:sp>
    </p:spTree>
    <p:extLst>
      <p:ext uri="{BB962C8B-B14F-4D97-AF65-F5344CB8AC3E}">
        <p14:creationId xmlns:p14="http://schemas.microsoft.com/office/powerpoint/2010/main" val="1967507412"/>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accent6">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Looking Down</a:t>
            </a:r>
            <a:endParaRPr lang="en-US" dirty="0">
              <a:solidFill>
                <a:srgbClr val="000090"/>
              </a:solidFill>
            </a:endParaRPr>
          </a:p>
        </p:txBody>
      </p:sp>
      <p:sp>
        <p:nvSpPr>
          <p:cNvPr id="3" name="Content Placeholder 2"/>
          <p:cNvSpPr>
            <a:spLocks noGrp="1"/>
          </p:cNvSpPr>
          <p:nvPr>
            <p:ph idx="1"/>
          </p:nvPr>
        </p:nvSpPr>
        <p:spPr/>
        <p:txBody>
          <a:bodyPr>
            <a:normAutofit fontScale="92500"/>
          </a:bodyPr>
          <a:lstStyle/>
          <a:p>
            <a:pPr marL="0" indent="0">
              <a:buNone/>
            </a:pPr>
            <a:r>
              <a:rPr lang="en-US" b="1" dirty="0" smtClean="0">
                <a:solidFill>
                  <a:srgbClr val="000090"/>
                </a:solidFill>
              </a:rPr>
              <a:t>Imagine you could stand at the highest point in your school.</a:t>
            </a:r>
          </a:p>
          <a:p>
            <a:r>
              <a:rPr lang="en-US" dirty="0" smtClean="0">
                <a:solidFill>
                  <a:srgbClr val="800000"/>
                </a:solidFill>
              </a:rPr>
              <a:t>When you look down what would you see? Would this change at different times of day?</a:t>
            </a:r>
          </a:p>
          <a:p>
            <a:r>
              <a:rPr lang="en-US" dirty="0" smtClean="0">
                <a:solidFill>
                  <a:srgbClr val="800000"/>
                </a:solidFill>
              </a:rPr>
              <a:t>How would people be treating each other, and why?</a:t>
            </a:r>
          </a:p>
          <a:p>
            <a:r>
              <a:rPr lang="en-US" dirty="0" smtClean="0">
                <a:solidFill>
                  <a:srgbClr val="800000"/>
                </a:solidFill>
              </a:rPr>
              <a:t>If you were down there too what part would you be playing in the things you see?</a:t>
            </a:r>
          </a:p>
        </p:txBody>
      </p:sp>
      <p:sp>
        <p:nvSpPr>
          <p:cNvPr id="4" name="Text Placeholder 3"/>
          <p:cNvSpPr>
            <a:spLocks noGrp="1"/>
          </p:cNvSpPr>
          <p:nvPr>
            <p:ph type="body" sz="half" idx="2"/>
          </p:nvPr>
        </p:nvSpPr>
        <p:spPr/>
        <p:txBody>
          <a:bodyPr>
            <a:normAutofit lnSpcReduction="10000"/>
          </a:bodyPr>
          <a:lstStyle/>
          <a:p>
            <a:r>
              <a:rPr lang="en-US" dirty="0" smtClean="0">
                <a:solidFill>
                  <a:srgbClr val="800000"/>
                </a:solidFill>
              </a:rPr>
              <a:t>The only time you should look down on someone is when you are helping them up</a:t>
            </a:r>
          </a:p>
          <a:p>
            <a:r>
              <a:rPr lang="en-US" dirty="0" smtClean="0">
                <a:solidFill>
                  <a:srgbClr val="800000"/>
                </a:solidFill>
              </a:rPr>
              <a:t>Chloe </a:t>
            </a:r>
            <a:r>
              <a:rPr lang="en-US" dirty="0" err="1" smtClean="0">
                <a:solidFill>
                  <a:srgbClr val="800000"/>
                </a:solidFill>
              </a:rPr>
              <a:t>Barot</a:t>
            </a:r>
            <a:endParaRPr lang="en-US" dirty="0" smtClean="0">
              <a:solidFill>
                <a:srgbClr val="800000"/>
              </a:solidFill>
            </a:endParaRPr>
          </a:p>
          <a:p>
            <a:endParaRPr lang="en-US" dirty="0">
              <a:solidFill>
                <a:srgbClr val="800000"/>
              </a:solidFill>
            </a:endParaRPr>
          </a:p>
          <a:p>
            <a:endParaRPr lang="en-US" dirty="0" smtClean="0">
              <a:solidFill>
                <a:srgbClr val="800000"/>
              </a:solidFill>
            </a:endParaRPr>
          </a:p>
          <a:p>
            <a:r>
              <a:rPr lang="en-US" b="1" dirty="0" smtClean="0">
                <a:solidFill>
                  <a:srgbClr val="800000"/>
                </a:solidFill>
              </a:rPr>
              <a:t>When we look down we don’t always mean well. Do any of these words help to explain why some people look down on others?</a:t>
            </a:r>
          </a:p>
          <a:p>
            <a:r>
              <a:rPr lang="en-US" b="1" dirty="0" smtClean="0">
                <a:solidFill>
                  <a:srgbClr val="0000FF"/>
                </a:solidFill>
              </a:rPr>
              <a:t>Anger</a:t>
            </a:r>
          </a:p>
          <a:p>
            <a:r>
              <a:rPr lang="en-US" b="1" dirty="0" smtClean="0">
                <a:solidFill>
                  <a:srgbClr val="0000FF"/>
                </a:solidFill>
              </a:rPr>
              <a:t>Fear</a:t>
            </a:r>
          </a:p>
          <a:p>
            <a:r>
              <a:rPr lang="en-US" b="1" dirty="0" smtClean="0">
                <a:solidFill>
                  <a:srgbClr val="0000FF"/>
                </a:solidFill>
              </a:rPr>
              <a:t>Arrogance</a:t>
            </a:r>
          </a:p>
          <a:p>
            <a:r>
              <a:rPr lang="en-US" b="1" dirty="0" smtClean="0">
                <a:solidFill>
                  <a:srgbClr val="0000FF"/>
                </a:solidFill>
              </a:rPr>
              <a:t>Anxiety</a:t>
            </a:r>
          </a:p>
          <a:p>
            <a:r>
              <a:rPr lang="en-US" b="1" dirty="0" smtClean="0">
                <a:solidFill>
                  <a:srgbClr val="0000FF"/>
                </a:solidFill>
              </a:rPr>
              <a:t>Greed</a:t>
            </a:r>
          </a:p>
          <a:p>
            <a:r>
              <a:rPr lang="en-US" b="1" dirty="0" smtClean="0">
                <a:solidFill>
                  <a:srgbClr val="0000FF"/>
                </a:solidFill>
              </a:rPr>
              <a:t>Jealousy</a:t>
            </a:r>
          </a:p>
          <a:p>
            <a:r>
              <a:rPr lang="en-US" b="1" dirty="0" smtClean="0">
                <a:solidFill>
                  <a:srgbClr val="0000FF"/>
                </a:solidFill>
              </a:rPr>
              <a:t>Frustration</a:t>
            </a:r>
          </a:p>
          <a:p>
            <a:r>
              <a:rPr lang="en-US" b="1" dirty="0" smtClean="0">
                <a:solidFill>
                  <a:srgbClr val="0000FF"/>
                </a:solidFill>
              </a:rPr>
              <a:t>Unforgiving</a:t>
            </a:r>
          </a:p>
          <a:p>
            <a:r>
              <a:rPr lang="en-US" b="1" dirty="0" smtClean="0">
                <a:solidFill>
                  <a:srgbClr val="0000FF"/>
                </a:solidFill>
              </a:rPr>
              <a:t>Unwillingness</a:t>
            </a:r>
            <a:endParaRPr lang="en-US" b="1" dirty="0">
              <a:solidFill>
                <a:srgbClr val="800000"/>
              </a:solidFill>
            </a:endParaRPr>
          </a:p>
        </p:txBody>
      </p:sp>
    </p:spTree>
    <p:extLst>
      <p:ext uri="{BB962C8B-B14F-4D97-AF65-F5344CB8AC3E}">
        <p14:creationId xmlns:p14="http://schemas.microsoft.com/office/powerpoint/2010/main" val="208453838"/>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accent6">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Looking Up</a:t>
            </a:r>
            <a:endParaRPr lang="en-US" dirty="0">
              <a:solidFill>
                <a:srgbClr val="000090"/>
              </a:solidFill>
            </a:endParaRPr>
          </a:p>
        </p:txBody>
      </p:sp>
      <p:sp>
        <p:nvSpPr>
          <p:cNvPr id="3" name="Content Placeholder 2"/>
          <p:cNvSpPr>
            <a:spLocks noGrp="1"/>
          </p:cNvSpPr>
          <p:nvPr>
            <p:ph idx="1"/>
          </p:nvPr>
        </p:nvSpPr>
        <p:spPr/>
        <p:txBody>
          <a:bodyPr>
            <a:normAutofit lnSpcReduction="10000"/>
          </a:bodyPr>
          <a:lstStyle/>
          <a:p>
            <a:pPr marL="0" indent="0">
              <a:buNone/>
            </a:pPr>
            <a:r>
              <a:rPr lang="en-US" b="1" dirty="0" smtClean="0">
                <a:solidFill>
                  <a:srgbClr val="000090"/>
                </a:solidFill>
              </a:rPr>
              <a:t>Imagine you could stand at the highest point in your community.</a:t>
            </a:r>
          </a:p>
          <a:p>
            <a:r>
              <a:rPr lang="en-US" dirty="0" smtClean="0">
                <a:solidFill>
                  <a:srgbClr val="800000"/>
                </a:solidFill>
              </a:rPr>
              <a:t>What would change about your view?</a:t>
            </a:r>
          </a:p>
          <a:p>
            <a:r>
              <a:rPr lang="en-US" dirty="0" smtClean="0">
                <a:solidFill>
                  <a:srgbClr val="800000"/>
                </a:solidFill>
              </a:rPr>
              <a:t>Would all people be treated the same as each other?</a:t>
            </a:r>
          </a:p>
          <a:p>
            <a:r>
              <a:rPr lang="en-US" dirty="0" smtClean="0">
                <a:solidFill>
                  <a:srgbClr val="800000"/>
                </a:solidFill>
              </a:rPr>
              <a:t>If more people possess the qualities and emotions in blue would things be different?</a:t>
            </a:r>
            <a:endParaRPr lang="en-US" dirty="0">
              <a:solidFill>
                <a:srgbClr val="800000"/>
              </a:solidFill>
            </a:endParaRPr>
          </a:p>
        </p:txBody>
      </p:sp>
      <p:sp>
        <p:nvSpPr>
          <p:cNvPr id="4" name="Text Placeholder 3"/>
          <p:cNvSpPr>
            <a:spLocks noGrp="1"/>
          </p:cNvSpPr>
          <p:nvPr>
            <p:ph type="body" sz="half" idx="2"/>
          </p:nvPr>
        </p:nvSpPr>
        <p:spPr/>
        <p:txBody>
          <a:bodyPr/>
          <a:lstStyle/>
          <a:p>
            <a:r>
              <a:rPr lang="en-US" dirty="0" smtClean="0">
                <a:solidFill>
                  <a:srgbClr val="800000"/>
                </a:solidFill>
              </a:rPr>
              <a:t>I’d like to see positive people I can model myself on. Too often the people I see are not so great, not really worth my time.</a:t>
            </a:r>
          </a:p>
          <a:p>
            <a:endParaRPr lang="en-US" dirty="0" smtClean="0">
              <a:solidFill>
                <a:srgbClr val="800000"/>
              </a:solidFill>
            </a:endParaRPr>
          </a:p>
          <a:p>
            <a:r>
              <a:rPr lang="en-US" b="1" dirty="0" smtClean="0">
                <a:solidFill>
                  <a:srgbClr val="0000FF"/>
                </a:solidFill>
              </a:rPr>
              <a:t>Forgiveness</a:t>
            </a:r>
          </a:p>
          <a:p>
            <a:r>
              <a:rPr lang="en-US" b="1" dirty="0" smtClean="0">
                <a:solidFill>
                  <a:srgbClr val="0000FF"/>
                </a:solidFill>
              </a:rPr>
              <a:t>Kindness</a:t>
            </a:r>
          </a:p>
          <a:p>
            <a:r>
              <a:rPr lang="en-US" b="1" dirty="0" smtClean="0">
                <a:solidFill>
                  <a:srgbClr val="0000FF"/>
                </a:solidFill>
              </a:rPr>
              <a:t>Open-mindedness</a:t>
            </a:r>
          </a:p>
          <a:p>
            <a:r>
              <a:rPr lang="en-US" b="1" dirty="0" smtClean="0">
                <a:solidFill>
                  <a:srgbClr val="0000FF"/>
                </a:solidFill>
              </a:rPr>
              <a:t>Courtesy</a:t>
            </a:r>
          </a:p>
          <a:p>
            <a:r>
              <a:rPr lang="en-US" b="1" dirty="0" smtClean="0">
                <a:solidFill>
                  <a:srgbClr val="0000FF"/>
                </a:solidFill>
              </a:rPr>
              <a:t>Tolerance</a:t>
            </a:r>
          </a:p>
          <a:p>
            <a:r>
              <a:rPr lang="en-US" b="1" dirty="0" smtClean="0">
                <a:solidFill>
                  <a:srgbClr val="0000FF"/>
                </a:solidFill>
              </a:rPr>
              <a:t>Good-</a:t>
            </a:r>
            <a:r>
              <a:rPr lang="en-US" b="1" dirty="0" err="1" smtClean="0">
                <a:solidFill>
                  <a:srgbClr val="0000FF"/>
                </a:solidFill>
              </a:rPr>
              <a:t>humour</a:t>
            </a:r>
            <a:endParaRPr lang="en-US" b="1" dirty="0" smtClean="0">
              <a:solidFill>
                <a:srgbClr val="0000FF"/>
              </a:solidFill>
            </a:endParaRPr>
          </a:p>
          <a:p>
            <a:r>
              <a:rPr lang="en-US" b="1" dirty="0" smtClean="0">
                <a:solidFill>
                  <a:srgbClr val="0000FF"/>
                </a:solidFill>
              </a:rPr>
              <a:t>Respect</a:t>
            </a:r>
          </a:p>
          <a:p>
            <a:r>
              <a:rPr lang="en-US" b="1" dirty="0" smtClean="0">
                <a:solidFill>
                  <a:srgbClr val="0000FF"/>
                </a:solidFill>
              </a:rPr>
              <a:t>Bravery</a:t>
            </a:r>
          </a:p>
          <a:p>
            <a:r>
              <a:rPr lang="en-US" b="1" dirty="0" smtClean="0">
                <a:solidFill>
                  <a:srgbClr val="0000FF"/>
                </a:solidFill>
              </a:rPr>
              <a:t>Confidence</a:t>
            </a:r>
          </a:p>
          <a:p>
            <a:r>
              <a:rPr lang="en-US" b="1" dirty="0" smtClean="0">
                <a:solidFill>
                  <a:srgbClr val="0000FF"/>
                </a:solidFill>
              </a:rPr>
              <a:t>Happiness</a:t>
            </a:r>
          </a:p>
          <a:p>
            <a:endParaRPr lang="en-US" dirty="0" smtClean="0">
              <a:solidFill>
                <a:srgbClr val="800000"/>
              </a:solidFill>
            </a:endParaRPr>
          </a:p>
          <a:p>
            <a:endParaRPr lang="en-US" dirty="0">
              <a:solidFill>
                <a:srgbClr val="800000"/>
              </a:solidFill>
            </a:endParaRPr>
          </a:p>
          <a:p>
            <a:endParaRPr lang="en-US" b="1" dirty="0">
              <a:solidFill>
                <a:srgbClr val="0000FF"/>
              </a:solidFill>
            </a:endParaRPr>
          </a:p>
        </p:txBody>
      </p:sp>
    </p:spTree>
    <p:extLst>
      <p:ext uri="{BB962C8B-B14F-4D97-AF65-F5344CB8AC3E}">
        <p14:creationId xmlns:p14="http://schemas.microsoft.com/office/powerpoint/2010/main" val="2171900338"/>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accent6">
            <a:lumMod val="20000"/>
            <a:lumOff val="80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0090"/>
                </a:solidFill>
              </a:rPr>
              <a:t>Looking Around</a:t>
            </a:r>
            <a:endParaRPr lang="en-US" dirty="0">
              <a:solidFill>
                <a:srgbClr val="000090"/>
              </a:solidFill>
            </a:endParaRPr>
          </a:p>
        </p:txBody>
      </p:sp>
      <p:sp>
        <p:nvSpPr>
          <p:cNvPr id="3" name="Content Placeholder 2"/>
          <p:cNvSpPr>
            <a:spLocks noGrp="1"/>
          </p:cNvSpPr>
          <p:nvPr>
            <p:ph idx="1"/>
          </p:nvPr>
        </p:nvSpPr>
        <p:spPr/>
        <p:txBody>
          <a:bodyPr>
            <a:normAutofit lnSpcReduction="10000"/>
          </a:bodyPr>
          <a:lstStyle/>
          <a:p>
            <a:pPr marL="0" indent="0">
              <a:buNone/>
            </a:pPr>
            <a:r>
              <a:rPr lang="en-US" b="1" dirty="0" smtClean="0">
                <a:solidFill>
                  <a:srgbClr val="000090"/>
                </a:solidFill>
              </a:rPr>
              <a:t>Standing where you are now and looking around.</a:t>
            </a:r>
          </a:p>
          <a:p>
            <a:r>
              <a:rPr lang="en-US" dirty="0" smtClean="0">
                <a:solidFill>
                  <a:srgbClr val="800000"/>
                </a:solidFill>
              </a:rPr>
              <a:t>How do people see you now?</a:t>
            </a:r>
          </a:p>
          <a:p>
            <a:r>
              <a:rPr lang="en-US" dirty="0" smtClean="0">
                <a:solidFill>
                  <a:srgbClr val="800000"/>
                </a:solidFill>
              </a:rPr>
              <a:t>How do you want them to see you?</a:t>
            </a:r>
          </a:p>
          <a:p>
            <a:r>
              <a:rPr lang="en-US" dirty="0" smtClean="0">
                <a:solidFill>
                  <a:srgbClr val="800000"/>
                </a:solidFill>
              </a:rPr>
              <a:t>If you were to choose three </a:t>
            </a:r>
            <a:r>
              <a:rPr lang="en-US" dirty="0" smtClean="0">
                <a:solidFill>
                  <a:srgbClr val="0000FF"/>
                </a:solidFill>
              </a:rPr>
              <a:t>qualities</a:t>
            </a:r>
            <a:r>
              <a:rPr lang="en-US" dirty="0" smtClean="0"/>
              <a:t> </a:t>
            </a:r>
            <a:r>
              <a:rPr lang="en-US" dirty="0" smtClean="0">
                <a:solidFill>
                  <a:srgbClr val="800000"/>
                </a:solidFill>
              </a:rPr>
              <a:t>or</a:t>
            </a:r>
            <a:r>
              <a:rPr lang="en-US" dirty="0" smtClean="0"/>
              <a:t> </a:t>
            </a:r>
            <a:r>
              <a:rPr lang="en-US" dirty="0" smtClean="0">
                <a:solidFill>
                  <a:srgbClr val="0000FF"/>
                </a:solidFill>
              </a:rPr>
              <a:t>emotions</a:t>
            </a:r>
            <a:r>
              <a:rPr lang="en-US" dirty="0" smtClean="0"/>
              <a:t> </a:t>
            </a:r>
            <a:r>
              <a:rPr lang="en-US" dirty="0" smtClean="0">
                <a:solidFill>
                  <a:srgbClr val="800000"/>
                </a:solidFill>
              </a:rPr>
              <a:t>you most want others to see in you what would they be, and how would they make you treat people?</a:t>
            </a:r>
            <a:endParaRPr lang="en-US" dirty="0">
              <a:solidFill>
                <a:srgbClr val="800000"/>
              </a:solidFill>
            </a:endParaRPr>
          </a:p>
        </p:txBody>
      </p:sp>
      <p:sp>
        <p:nvSpPr>
          <p:cNvPr id="4" name="Text Placeholder 3"/>
          <p:cNvSpPr>
            <a:spLocks noGrp="1"/>
          </p:cNvSpPr>
          <p:nvPr>
            <p:ph type="body" sz="half" idx="2"/>
          </p:nvPr>
        </p:nvSpPr>
        <p:spPr/>
        <p:txBody>
          <a:bodyPr>
            <a:normAutofit/>
          </a:bodyPr>
          <a:lstStyle/>
          <a:p>
            <a:r>
              <a:rPr lang="en-US" dirty="0" smtClean="0">
                <a:solidFill>
                  <a:srgbClr val="800000"/>
                </a:solidFill>
              </a:rPr>
              <a:t>Taking the chance to look at how others treat people, and how they feel about it really makes a difference to how I treat people.</a:t>
            </a:r>
          </a:p>
          <a:p>
            <a:endParaRPr lang="en-US" dirty="0">
              <a:solidFill>
                <a:srgbClr val="800000"/>
              </a:solidFill>
            </a:endParaRPr>
          </a:p>
          <a:p>
            <a:r>
              <a:rPr lang="en-US" b="1" dirty="0" smtClean="0">
                <a:solidFill>
                  <a:srgbClr val="800000"/>
                </a:solidFill>
              </a:rPr>
              <a:t>These are the words from the last two slides, which would you choose to represent you in an ideal world?</a:t>
            </a:r>
          </a:p>
          <a:p>
            <a:endParaRPr lang="en-US" b="1" dirty="0" smtClean="0">
              <a:solidFill>
                <a:srgbClr val="800000"/>
              </a:solidFill>
            </a:endParaRPr>
          </a:p>
          <a:p>
            <a:pPr algn="ctr"/>
            <a:r>
              <a:rPr lang="en-US" b="1" dirty="0" smtClean="0">
                <a:solidFill>
                  <a:srgbClr val="0000FF"/>
                </a:solidFill>
              </a:rPr>
              <a:t>Anger     Fear</a:t>
            </a:r>
            <a:r>
              <a:rPr lang="en-US" b="1" dirty="0">
                <a:solidFill>
                  <a:srgbClr val="0000FF"/>
                </a:solidFill>
              </a:rPr>
              <a:t> </a:t>
            </a:r>
            <a:r>
              <a:rPr lang="en-US" b="1" dirty="0" smtClean="0">
                <a:solidFill>
                  <a:srgbClr val="0000FF"/>
                </a:solidFill>
              </a:rPr>
              <a:t>    Arrogance</a:t>
            </a:r>
          </a:p>
          <a:p>
            <a:pPr algn="ctr"/>
            <a:r>
              <a:rPr lang="en-US" b="1" dirty="0" smtClean="0">
                <a:solidFill>
                  <a:srgbClr val="0000FF"/>
                </a:solidFill>
              </a:rPr>
              <a:t>Anxiety     Greed     Jealousy</a:t>
            </a:r>
          </a:p>
          <a:p>
            <a:pPr algn="ctr"/>
            <a:r>
              <a:rPr lang="en-US" b="1" dirty="0" smtClean="0">
                <a:solidFill>
                  <a:srgbClr val="0000FF"/>
                </a:solidFill>
              </a:rPr>
              <a:t>Frustration     Unforgiving    Unwillingness      Forgiveness    Kindness</a:t>
            </a:r>
            <a:r>
              <a:rPr lang="en-US" b="1" dirty="0">
                <a:solidFill>
                  <a:srgbClr val="0000FF"/>
                </a:solidFill>
              </a:rPr>
              <a:t> </a:t>
            </a:r>
            <a:r>
              <a:rPr lang="en-US" b="1" dirty="0" smtClean="0">
                <a:solidFill>
                  <a:srgbClr val="0000FF"/>
                </a:solidFill>
              </a:rPr>
              <a:t>     Open-mindedness</a:t>
            </a:r>
          </a:p>
          <a:p>
            <a:pPr algn="ctr"/>
            <a:r>
              <a:rPr lang="en-US" b="1" dirty="0" smtClean="0">
                <a:solidFill>
                  <a:srgbClr val="0000FF"/>
                </a:solidFill>
              </a:rPr>
              <a:t>Courtesy     Tolerance</a:t>
            </a:r>
          </a:p>
          <a:p>
            <a:pPr algn="ctr"/>
            <a:r>
              <a:rPr lang="en-US" b="1" dirty="0" smtClean="0">
                <a:solidFill>
                  <a:srgbClr val="0000FF"/>
                </a:solidFill>
              </a:rPr>
              <a:t>Good-</a:t>
            </a:r>
            <a:r>
              <a:rPr lang="en-US" b="1" dirty="0" err="1" smtClean="0">
                <a:solidFill>
                  <a:srgbClr val="0000FF"/>
                </a:solidFill>
              </a:rPr>
              <a:t>humour</a:t>
            </a:r>
            <a:r>
              <a:rPr lang="en-US" b="1" dirty="0" smtClean="0">
                <a:solidFill>
                  <a:srgbClr val="0000FF"/>
                </a:solidFill>
              </a:rPr>
              <a:t>     Respect</a:t>
            </a:r>
          </a:p>
          <a:p>
            <a:pPr algn="ctr"/>
            <a:r>
              <a:rPr lang="en-US" b="1" dirty="0" smtClean="0">
                <a:solidFill>
                  <a:srgbClr val="0000FF"/>
                </a:solidFill>
              </a:rPr>
              <a:t>Bravery     Confidence</a:t>
            </a:r>
          </a:p>
          <a:p>
            <a:pPr algn="ctr"/>
            <a:r>
              <a:rPr lang="en-US" b="1" dirty="0" smtClean="0">
                <a:solidFill>
                  <a:srgbClr val="0000FF"/>
                </a:solidFill>
              </a:rPr>
              <a:t>Happiness</a:t>
            </a:r>
          </a:p>
          <a:p>
            <a:endParaRPr lang="en-US" b="1" dirty="0" smtClean="0">
              <a:solidFill>
                <a:srgbClr val="800000"/>
              </a:solidFill>
            </a:endParaRPr>
          </a:p>
          <a:p>
            <a:endParaRPr lang="en-US" b="1" dirty="0" smtClean="0">
              <a:solidFill>
                <a:srgbClr val="800000"/>
              </a:solidFill>
            </a:endParaRPr>
          </a:p>
        </p:txBody>
      </p:sp>
    </p:spTree>
    <p:extLst>
      <p:ext uri="{BB962C8B-B14F-4D97-AF65-F5344CB8AC3E}">
        <p14:creationId xmlns:p14="http://schemas.microsoft.com/office/powerpoint/2010/main" val="1068314506"/>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10717</TotalTime>
  <Words>2333</Words>
  <Application>Microsoft Macintosh PowerPoint</Application>
  <PresentationFormat>On-screen Show (4:3)</PresentationFormat>
  <Paragraphs>288</Paragraphs>
  <Slides>24</Slides>
  <Notes>0</Notes>
  <HiddenSlides>0</HiddenSlides>
  <MMClips>0</MMClips>
  <ScaleCrop>false</ScaleCrop>
  <HeadingPairs>
    <vt:vector size="4" baseType="variant">
      <vt:variant>
        <vt:lpstr>Theme</vt:lpstr>
      </vt:variant>
      <vt:variant>
        <vt:i4>1</vt:i4>
      </vt:variant>
      <vt:variant>
        <vt:lpstr>Slide Titles</vt:lpstr>
      </vt:variant>
      <vt:variant>
        <vt:i4>24</vt:i4>
      </vt:variant>
    </vt:vector>
  </HeadingPairs>
  <TitlesOfParts>
    <vt:vector size="25" baseType="lpstr">
      <vt:lpstr>Office Theme</vt:lpstr>
      <vt:lpstr>Common Sense</vt:lpstr>
      <vt:lpstr>stop</vt:lpstr>
      <vt:lpstr>Stop Doing Without Thinking</vt:lpstr>
      <vt:lpstr>Stop and Think – Who am I? </vt:lpstr>
      <vt:lpstr>Stop and Think – Who Do I Want to Be?</vt:lpstr>
      <vt:lpstr>look</vt:lpstr>
      <vt:lpstr>Looking Down</vt:lpstr>
      <vt:lpstr>Looking Up</vt:lpstr>
      <vt:lpstr>Looking Around</vt:lpstr>
      <vt:lpstr>listen</vt:lpstr>
      <vt:lpstr>Listening to the News</vt:lpstr>
      <vt:lpstr>Listening to People we Respect</vt:lpstr>
      <vt:lpstr>Listening to Ourselves</vt:lpstr>
      <vt:lpstr>change</vt:lpstr>
      <vt:lpstr>Changing for Others</vt:lpstr>
      <vt:lpstr>Changing for Myself</vt:lpstr>
      <vt:lpstr>Changing for Us</vt:lpstr>
      <vt:lpstr>prevent</vt:lpstr>
      <vt:lpstr>Extreme things are?</vt:lpstr>
      <vt:lpstr>Prevent and Be Strong</vt:lpstr>
      <vt:lpstr>Prevent and Help Others</vt:lpstr>
      <vt:lpstr>Prevent and Be More</vt:lpstr>
      <vt:lpstr>Change</vt:lpstr>
      <vt:lpstr>Move Forward</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Stop, Look, Listen</dc:title>
  <dc:creator>Matthew Bawden</dc:creator>
  <cp:lastModifiedBy>Matthew Bawden</cp:lastModifiedBy>
  <cp:revision>43</cp:revision>
  <dcterms:created xsi:type="dcterms:W3CDTF">2015-06-02T13:40:32Z</dcterms:created>
  <dcterms:modified xsi:type="dcterms:W3CDTF">2015-07-27T16:39:18Z</dcterms:modified>
</cp:coreProperties>
</file>

<file path=docProps/thumbnail.jpeg>
</file>