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9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0B47167-2803-4BF1-9D13-8D75B64CB1E1}"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B47167-2803-4BF1-9D13-8D75B64CB1E1}"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B47167-2803-4BF1-9D13-8D75B64CB1E1}"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0B47167-2803-4BF1-9D13-8D75B64CB1E1}"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47167-2803-4BF1-9D13-8D75B64CB1E1}"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0B47167-2803-4BF1-9D13-8D75B64CB1E1}"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0B47167-2803-4BF1-9D13-8D75B64CB1E1}" type="datetimeFigureOut">
              <a:rPr lang="en-GB" smtClean="0"/>
              <a:t>05/11/2015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0B47167-2803-4BF1-9D13-8D75B64CB1E1}" type="datetimeFigureOut">
              <a:rPr lang="en-GB" smtClean="0"/>
              <a:t>05/11/2015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47167-2803-4BF1-9D13-8D75B64CB1E1}" type="datetimeFigureOut">
              <a:rPr lang="en-GB" smtClean="0"/>
              <a:t>05/11/2015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47167-2803-4BF1-9D13-8D75B64CB1E1}"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47167-2803-4BF1-9D13-8D75B64CB1E1}"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569E2ED-5675-497C-90DA-844A25CAED87}"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B47167-2803-4BF1-9D13-8D75B64CB1E1}" type="datetimeFigureOut">
              <a:rPr lang="en-GB" smtClean="0"/>
              <a:t>05/11/2015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69E2ED-5675-497C-90DA-844A25CAED87}"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01263" y="431384"/>
            <a:ext cx="7772400" cy="1692771"/>
          </a:xfrm>
          <a:prstGeom prst="rect">
            <a:avLst/>
          </a:prstGeom>
          <a:solidFill>
            <a:schemeClr val="accent1">
              <a:lumMod val="20000"/>
              <a:lumOff val="80000"/>
            </a:schemeClr>
          </a:solidFill>
          <a:ln>
            <a:solidFill>
              <a:schemeClr val="tx1"/>
            </a:solidFill>
          </a:ln>
        </p:spPr>
        <p:txBody>
          <a:bodyPr wrap="square">
            <a:spAutoFit/>
          </a:bodyPr>
          <a:lstStyle/>
          <a:p>
            <a:r>
              <a:rPr lang="en-GB" sz="3600" dirty="0" smtClean="0">
                <a:solidFill>
                  <a:prstClr val="black"/>
                </a:solidFill>
              </a:rPr>
              <a:t/>
            </a:r>
            <a:br>
              <a:rPr lang="en-GB" sz="3600" dirty="0" smtClean="0">
                <a:solidFill>
                  <a:prstClr val="black"/>
                </a:solidFill>
              </a:rPr>
            </a:br>
            <a:r>
              <a:rPr lang="en-GB" sz="3200" dirty="0" smtClean="0">
                <a:solidFill>
                  <a:prstClr val="black"/>
                </a:solidFill>
              </a:rPr>
              <a:t>Session </a:t>
            </a:r>
            <a:r>
              <a:rPr lang="en-GB" sz="3200" dirty="0">
                <a:solidFill>
                  <a:prstClr val="black"/>
                </a:solidFill>
              </a:rPr>
              <a:t>3</a:t>
            </a:r>
            <a:r>
              <a:rPr lang="en-GB" sz="3200" dirty="0" smtClean="0">
                <a:solidFill>
                  <a:prstClr val="black"/>
                </a:solidFill>
              </a:rPr>
              <a:t>: ‘I never lose, I either win or I learn’  </a:t>
            </a:r>
            <a:r>
              <a:rPr lang="en-GB" sz="3600" dirty="0" smtClean="0">
                <a:solidFill>
                  <a:prstClr val="black"/>
                </a:solidFill>
              </a:rPr>
              <a:t/>
            </a:r>
            <a:br>
              <a:rPr lang="en-GB" sz="3600" dirty="0" smtClean="0">
                <a:solidFill>
                  <a:prstClr val="black"/>
                </a:solidFill>
              </a:rPr>
            </a:br>
            <a:r>
              <a:rPr lang="en-US" sz="1800" dirty="0">
                <a:solidFill>
                  <a:schemeClr val="tx1">
                    <a:lumMod val="65000"/>
                    <a:lumOff val="35000"/>
                  </a:schemeClr>
                </a:solidFill>
              </a:rPr>
              <a:t/>
            </a:r>
            <a:br>
              <a:rPr lang="en-US" sz="1800" dirty="0">
                <a:solidFill>
                  <a:schemeClr val="tx1">
                    <a:lumMod val="65000"/>
                    <a:lumOff val="35000"/>
                  </a:schemeClr>
                </a:solidFill>
              </a:rPr>
            </a:br>
            <a:endParaRPr lang="en-GB" sz="1800" dirty="0" smtClean="0">
              <a:solidFill>
                <a:prstClr val="black"/>
              </a:solidFill>
            </a:endParaRPr>
          </a:p>
        </p:txBody>
      </p:sp>
      <p:pic>
        <p:nvPicPr>
          <p:cNvPr id="3" name="Picture 2"/>
          <p:cNvPicPr>
            <a:picLocks noChangeAspect="1" noChangeArrowheads="1"/>
          </p:cNvPicPr>
          <p:nvPr/>
        </p:nvPicPr>
        <p:blipFill>
          <a:blip r:embed="rId2"/>
          <a:srcRect/>
          <a:stretch>
            <a:fillRect/>
          </a:stretch>
        </p:blipFill>
        <p:spPr bwMode="auto">
          <a:xfrm>
            <a:off x="2182991" y="6183831"/>
            <a:ext cx="964007" cy="644465"/>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3861254" y="5631352"/>
            <a:ext cx="1155583" cy="1196943"/>
          </a:xfrm>
          <a:prstGeom prst="rect">
            <a:avLst/>
          </a:prstGeom>
          <a:noFill/>
          <a:ln w="9525">
            <a:noFill/>
            <a:miter lim="800000"/>
            <a:headEnd/>
            <a:tailEnd/>
          </a:ln>
        </p:spPr>
      </p:pic>
      <p:pic>
        <p:nvPicPr>
          <p:cNvPr id="6" name="Picture 4"/>
          <p:cNvPicPr>
            <a:picLocks noChangeAspect="1" noChangeArrowheads="1"/>
          </p:cNvPicPr>
          <p:nvPr/>
        </p:nvPicPr>
        <p:blipFill>
          <a:blip r:embed="rId4"/>
          <a:srcRect/>
          <a:stretch>
            <a:fillRect/>
          </a:stretch>
        </p:blipFill>
        <p:spPr bwMode="auto">
          <a:xfrm>
            <a:off x="5734218" y="5156728"/>
            <a:ext cx="1218476" cy="1671567"/>
          </a:xfrm>
          <a:prstGeom prst="rect">
            <a:avLst/>
          </a:prstGeom>
          <a:noFill/>
          <a:ln w="9525">
            <a:noFill/>
            <a:miter lim="800000"/>
            <a:headEnd/>
            <a:tailEnd/>
          </a:ln>
        </p:spPr>
      </p:pic>
      <p:sp>
        <p:nvSpPr>
          <p:cNvPr id="7" name="Content Placeholder 2"/>
          <p:cNvSpPr txBox="1">
            <a:spLocks/>
          </p:cNvSpPr>
          <p:nvPr/>
        </p:nvSpPr>
        <p:spPr>
          <a:xfrm>
            <a:off x="686963" y="2460389"/>
            <a:ext cx="7886700" cy="4351338"/>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dirty="0" smtClean="0"/>
          </a:p>
          <a:p>
            <a:endParaRPr lang="en-US" dirty="0"/>
          </a:p>
        </p:txBody>
      </p:sp>
      <p:sp>
        <p:nvSpPr>
          <p:cNvPr id="2" name="Rectangle 1"/>
          <p:cNvSpPr/>
          <p:nvPr/>
        </p:nvSpPr>
        <p:spPr>
          <a:xfrm>
            <a:off x="141121" y="2621175"/>
            <a:ext cx="8813649" cy="1938992"/>
          </a:xfrm>
          <a:prstGeom prst="rect">
            <a:avLst/>
          </a:prstGeom>
        </p:spPr>
        <p:txBody>
          <a:bodyPr wrap="square">
            <a:spAutoFit/>
          </a:bodyPr>
          <a:lstStyle/>
          <a:p>
            <a:pPr algn="ctr"/>
            <a:endParaRPr lang="en-US" sz="2000" dirty="0"/>
          </a:p>
          <a:p>
            <a:pPr marL="285750" indent="-285750" algn="ctr">
              <a:buFont typeface="Arial"/>
              <a:buChar char="•"/>
            </a:pPr>
            <a:r>
              <a:rPr lang="en-US" sz="2000" b="1" dirty="0" smtClean="0"/>
              <a:t>Assess </a:t>
            </a:r>
            <a:r>
              <a:rPr lang="en-US" sz="2000" dirty="0" smtClean="0"/>
              <a:t>how failure can influence success</a:t>
            </a:r>
          </a:p>
          <a:p>
            <a:pPr algn="ctr"/>
            <a:endParaRPr lang="en-US" sz="2000" dirty="0"/>
          </a:p>
          <a:p>
            <a:pPr marL="342900" indent="-342900" algn="ctr">
              <a:buFont typeface="Arial"/>
              <a:buChar char="•"/>
            </a:pPr>
            <a:r>
              <a:rPr lang="en-US" sz="2000" dirty="0" smtClean="0"/>
              <a:t> </a:t>
            </a:r>
            <a:r>
              <a:rPr lang="en-US" sz="2000" b="1" dirty="0" smtClean="0"/>
              <a:t>Apply</a:t>
            </a:r>
            <a:r>
              <a:rPr lang="en-US" sz="2000" dirty="0" smtClean="0"/>
              <a:t> awareness of emotions  </a:t>
            </a:r>
          </a:p>
          <a:p>
            <a:pPr algn="ctr"/>
            <a:r>
              <a:rPr lang="en-US" sz="2000" dirty="0" smtClean="0"/>
              <a:t> </a:t>
            </a:r>
          </a:p>
          <a:p>
            <a:pPr marL="342900" indent="-342900" algn="ctr">
              <a:buFont typeface="Arial"/>
              <a:buChar char="•"/>
            </a:pPr>
            <a:r>
              <a:rPr lang="en-US" sz="2000" b="1" dirty="0" smtClean="0"/>
              <a:t>Evaluate </a:t>
            </a:r>
            <a:r>
              <a:rPr lang="en-US" sz="2000" dirty="0" smtClean="0"/>
              <a:t>how character traits influence success </a:t>
            </a:r>
            <a:endParaRPr lang="en-US" sz="2000" dirty="0"/>
          </a:p>
        </p:txBody>
      </p:sp>
    </p:spTree>
    <p:extLst>
      <p:ext uri="{BB962C8B-B14F-4D97-AF65-F5344CB8AC3E}">
        <p14:creationId xmlns:p14="http://schemas.microsoft.com/office/powerpoint/2010/main" xmlns="" val="1062337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59605"/>
            <a:ext cx="8229600" cy="1143000"/>
          </a:xfrm>
        </p:spPr>
        <p:txBody>
          <a:bodyPr>
            <a:normAutofit fontScale="90000"/>
          </a:bodyPr>
          <a:lstStyle/>
          <a:p>
            <a:r>
              <a:rPr lang="en-GB" b="1" dirty="0">
                <a:solidFill>
                  <a:prstClr val="black"/>
                </a:solidFill>
              </a:rPr>
              <a:t>‘I never lose, I either win or I learn</a:t>
            </a:r>
            <a:r>
              <a:rPr lang="en-GB" b="1" dirty="0" smtClean="0">
                <a:solidFill>
                  <a:prstClr val="black"/>
                </a:solidFill>
              </a:rPr>
              <a:t>’</a:t>
            </a:r>
            <a:br>
              <a:rPr lang="en-GB" b="1" dirty="0" smtClean="0">
                <a:solidFill>
                  <a:prstClr val="black"/>
                </a:solidFill>
              </a:rPr>
            </a:br>
            <a:r>
              <a:rPr lang="en-GB" b="1" dirty="0" smtClean="0">
                <a:solidFill>
                  <a:prstClr val="black"/>
                </a:solidFill>
              </a:rPr>
              <a:t/>
            </a:r>
            <a:br>
              <a:rPr lang="en-GB" b="1" dirty="0" smtClean="0">
                <a:solidFill>
                  <a:prstClr val="black"/>
                </a:solidFill>
              </a:rPr>
            </a:br>
            <a:r>
              <a:rPr lang="en-GB" sz="3600" b="1" i="1" dirty="0">
                <a:solidFill>
                  <a:prstClr val="black"/>
                </a:solidFill>
              </a:rPr>
              <a:t>-</a:t>
            </a:r>
            <a:r>
              <a:rPr lang="en-GB" sz="3600" b="1" i="1" dirty="0" smtClean="0">
                <a:solidFill>
                  <a:prstClr val="black"/>
                </a:solidFill>
              </a:rPr>
              <a:t>Unknown </a:t>
            </a:r>
            <a:endParaRPr lang="en-US" b="1" i="1" dirty="0"/>
          </a:p>
        </p:txBody>
      </p:sp>
    </p:spTree>
    <p:extLst>
      <p:ext uri="{BB962C8B-B14F-4D97-AF65-F5344CB8AC3E}">
        <p14:creationId xmlns:p14="http://schemas.microsoft.com/office/powerpoint/2010/main" xmlns="" val="2761149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70029" y="2227465"/>
            <a:ext cx="8229600" cy="2236567"/>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4100" b="1" dirty="0" smtClean="0">
                <a:solidFill>
                  <a:prstClr val="black"/>
                </a:solidFill>
              </a:rPr>
              <a:t>Have you ever failed at something before?</a:t>
            </a:r>
          </a:p>
          <a:p>
            <a:endParaRPr lang="en-GB" b="1" dirty="0">
              <a:solidFill>
                <a:prstClr val="black"/>
              </a:solidFill>
            </a:endParaRPr>
          </a:p>
        </p:txBody>
      </p:sp>
    </p:spTree>
    <p:extLst>
      <p:ext uri="{BB962C8B-B14F-4D97-AF65-F5344CB8AC3E}">
        <p14:creationId xmlns:p14="http://schemas.microsoft.com/office/powerpoint/2010/main" xmlns="" val="35117167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371" y="4989101"/>
            <a:ext cx="8229600" cy="1143000"/>
          </a:xfrm>
        </p:spPr>
        <p:txBody>
          <a:bodyPr>
            <a:noAutofit/>
          </a:bodyPr>
          <a:lstStyle/>
          <a:p>
            <a:r>
              <a:rPr lang="en-US" sz="2400" dirty="0"/>
              <a:t>https://</a:t>
            </a:r>
            <a:r>
              <a:rPr lang="en-US" sz="2400" dirty="0" err="1"/>
              <a:t>www.youtube.com</a:t>
            </a:r>
            <a:r>
              <a:rPr lang="en-US" sz="2400" dirty="0"/>
              <a:t>/</a:t>
            </a:r>
            <a:r>
              <a:rPr lang="en-US" sz="2400" dirty="0" err="1"/>
              <a:t>watch?v</a:t>
            </a:r>
            <a:r>
              <a:rPr lang="en-US" sz="2400" dirty="0"/>
              <a:t>=xOVig5H7UbM</a:t>
            </a:r>
          </a:p>
        </p:txBody>
      </p:sp>
      <p:pic>
        <p:nvPicPr>
          <p:cNvPr id="3" name="Picture 2"/>
          <p:cNvPicPr>
            <a:picLocks noChangeAspect="1"/>
          </p:cNvPicPr>
          <p:nvPr/>
        </p:nvPicPr>
        <p:blipFill>
          <a:blip r:embed="rId2"/>
          <a:stretch>
            <a:fillRect/>
          </a:stretch>
        </p:blipFill>
        <p:spPr>
          <a:xfrm>
            <a:off x="1196643" y="1116477"/>
            <a:ext cx="6731794" cy="3669763"/>
          </a:xfrm>
          <a:prstGeom prst="rect">
            <a:avLst/>
          </a:prstGeom>
        </p:spPr>
      </p:pic>
    </p:spTree>
    <p:extLst>
      <p:ext uri="{BB962C8B-B14F-4D97-AF65-F5344CB8AC3E}">
        <p14:creationId xmlns:p14="http://schemas.microsoft.com/office/powerpoint/2010/main" xmlns="" val="1174179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5446060" y="1923322"/>
            <a:ext cx="2391824" cy="2391824"/>
          </a:xfrm>
          <a:prstGeom prst="rect">
            <a:avLst/>
          </a:prstGeom>
          <a:ln>
            <a:solidFill>
              <a:schemeClr val="tx2"/>
            </a:solidFill>
          </a:ln>
        </p:spPr>
      </p:pic>
      <p:pic>
        <p:nvPicPr>
          <p:cNvPr id="5" name="Picture 4"/>
          <p:cNvPicPr>
            <a:picLocks noChangeAspect="1"/>
          </p:cNvPicPr>
          <p:nvPr/>
        </p:nvPicPr>
        <p:blipFill>
          <a:blip r:embed="rId3" cstate="print"/>
          <a:stretch>
            <a:fillRect/>
          </a:stretch>
        </p:blipFill>
        <p:spPr>
          <a:xfrm>
            <a:off x="1623852" y="1923322"/>
            <a:ext cx="2391824" cy="2391824"/>
          </a:xfrm>
          <a:prstGeom prst="rect">
            <a:avLst/>
          </a:prstGeom>
          <a:ln>
            <a:solidFill>
              <a:schemeClr val="tx2"/>
            </a:solidFill>
          </a:ln>
        </p:spPr>
      </p:pic>
      <p:sp>
        <p:nvSpPr>
          <p:cNvPr id="6" name="Title 1"/>
          <p:cNvSpPr>
            <a:spLocks noGrp="1"/>
          </p:cNvSpPr>
          <p:nvPr>
            <p:ph type="title"/>
          </p:nvPr>
        </p:nvSpPr>
        <p:spPr>
          <a:xfrm>
            <a:off x="616006" y="4922667"/>
            <a:ext cx="8229600" cy="1143000"/>
          </a:xfrm>
        </p:spPr>
        <p:txBody>
          <a:bodyPr>
            <a:normAutofit/>
          </a:bodyPr>
          <a:lstStyle/>
          <a:p>
            <a:r>
              <a:rPr lang="en-GB" sz="3600" b="1" dirty="0" smtClean="0">
                <a:solidFill>
                  <a:prstClr val="black"/>
                </a:solidFill>
              </a:rPr>
              <a:t>How can failure result in success?</a:t>
            </a:r>
            <a:endParaRPr lang="en-US" sz="3600" b="1" dirty="0"/>
          </a:p>
        </p:txBody>
      </p:sp>
      <p:sp>
        <p:nvSpPr>
          <p:cNvPr id="7" name="Title 1"/>
          <p:cNvSpPr txBox="1">
            <a:spLocks/>
          </p:cNvSpPr>
          <p:nvPr/>
        </p:nvSpPr>
        <p:spPr>
          <a:xfrm>
            <a:off x="616006" y="2403272"/>
            <a:ext cx="82296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9600" b="1" dirty="0" smtClean="0">
                <a:solidFill>
                  <a:prstClr val="black"/>
                </a:solidFill>
              </a:rPr>
              <a:t>=</a:t>
            </a:r>
            <a:endParaRPr lang="en-US" sz="9600" b="1" dirty="0"/>
          </a:p>
        </p:txBody>
      </p:sp>
    </p:spTree>
    <p:extLst>
      <p:ext uri="{BB962C8B-B14F-4D97-AF65-F5344CB8AC3E}">
        <p14:creationId xmlns:p14="http://schemas.microsoft.com/office/powerpoint/2010/main" xmlns="" val="2108866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61558"/>
          </a:xfrm>
          <a:ln>
            <a:solidFill>
              <a:schemeClr val="tx1"/>
            </a:solidFill>
          </a:ln>
        </p:spPr>
        <p:txBody>
          <a:bodyPr>
            <a:normAutofit fontScale="85000" lnSpcReduction="10000"/>
          </a:bodyPr>
          <a:lstStyle/>
          <a:p>
            <a:pPr marL="0" indent="0">
              <a:buNone/>
            </a:pPr>
            <a:r>
              <a:rPr lang="en-US" dirty="0" smtClean="0"/>
              <a:t>18 minutes </a:t>
            </a:r>
          </a:p>
          <a:p>
            <a:pPr marL="0" indent="0">
              <a:buNone/>
            </a:pPr>
            <a:r>
              <a:rPr lang="en-US" dirty="0" smtClean="0"/>
              <a:t>Teams of four</a:t>
            </a:r>
          </a:p>
          <a:p>
            <a:pPr marL="0" indent="0">
              <a:buNone/>
            </a:pPr>
            <a:r>
              <a:rPr lang="en-US" dirty="0" smtClean="0"/>
              <a:t>Tallest freestanding structure</a:t>
            </a:r>
          </a:p>
          <a:p>
            <a:pPr marL="0" indent="0">
              <a:buNone/>
            </a:pPr>
            <a:endParaRPr lang="en-US" sz="2600" dirty="0" smtClean="0"/>
          </a:p>
          <a:p>
            <a:pPr marL="0" indent="0">
              <a:buNone/>
            </a:pPr>
            <a:r>
              <a:rPr lang="en-US" sz="2600" b="1" dirty="0" smtClean="0"/>
              <a:t>The aim: </a:t>
            </a:r>
            <a:r>
              <a:rPr lang="en-US" sz="2600" dirty="0" smtClean="0"/>
              <a:t>Within 18 minutes, in teams of four you must build the tallest freestanding structure out of one metre of tape, one metre of string and one marshmallow. The marshmallow must be at the top.</a:t>
            </a:r>
          </a:p>
          <a:p>
            <a:pPr marL="0" indent="0">
              <a:buNone/>
            </a:pPr>
            <a:endParaRPr lang="en-US" dirty="0" smtClean="0"/>
          </a:p>
          <a:p>
            <a:pPr marL="0" indent="0">
              <a:buNone/>
            </a:pPr>
            <a:r>
              <a:rPr lang="en-US" sz="2000" dirty="0" smtClean="0"/>
              <a:t>         </a:t>
            </a: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 20 sticks of spaghetti             1 meter of tape            1 metre of string             1 marshmallow  </a:t>
            </a:r>
          </a:p>
          <a:p>
            <a:pPr marL="0" indent="0">
              <a:buNone/>
            </a:pPr>
            <a:endParaRPr lang="en-US" dirty="0"/>
          </a:p>
        </p:txBody>
      </p:sp>
      <p:sp>
        <p:nvSpPr>
          <p:cNvPr id="5" name="Title 1"/>
          <p:cNvSpPr>
            <a:spLocks noGrp="1"/>
          </p:cNvSpPr>
          <p:nvPr>
            <p:ph type="title"/>
          </p:nvPr>
        </p:nvSpPr>
        <p:spPr>
          <a:xfrm>
            <a:off x="1924432" y="274638"/>
            <a:ext cx="5399399" cy="1143000"/>
          </a:xfrm>
        </p:spPr>
        <p:txBody>
          <a:bodyPr>
            <a:normAutofit/>
          </a:bodyPr>
          <a:lstStyle/>
          <a:p>
            <a:r>
              <a:rPr lang="en-GB" b="1" dirty="0" smtClean="0">
                <a:solidFill>
                  <a:prstClr val="black"/>
                </a:solidFill>
              </a:rPr>
              <a:t>The Challenge</a:t>
            </a:r>
            <a:endParaRPr lang="en-US" b="1" dirty="0"/>
          </a:p>
        </p:txBody>
      </p:sp>
      <p:pic>
        <p:nvPicPr>
          <p:cNvPr id="6" name="Picture 5"/>
          <p:cNvPicPr>
            <a:picLocks noChangeAspect="1"/>
          </p:cNvPicPr>
          <p:nvPr/>
        </p:nvPicPr>
        <p:blipFill>
          <a:blip r:embed="rId2" cstate="print"/>
          <a:stretch>
            <a:fillRect/>
          </a:stretch>
        </p:blipFill>
        <p:spPr>
          <a:xfrm>
            <a:off x="492825" y="4780976"/>
            <a:ext cx="1742199" cy="1161466"/>
          </a:xfrm>
          <a:prstGeom prst="rect">
            <a:avLst/>
          </a:prstGeom>
        </p:spPr>
      </p:pic>
      <p:pic>
        <p:nvPicPr>
          <p:cNvPr id="7" name="Picture 6"/>
          <p:cNvPicPr>
            <a:picLocks noChangeAspect="1"/>
          </p:cNvPicPr>
          <p:nvPr/>
        </p:nvPicPr>
        <p:blipFill>
          <a:blip r:embed="rId3" cstate="print"/>
          <a:stretch>
            <a:fillRect/>
          </a:stretch>
        </p:blipFill>
        <p:spPr>
          <a:xfrm>
            <a:off x="3290844" y="4973296"/>
            <a:ext cx="765075" cy="776726"/>
          </a:xfrm>
          <a:prstGeom prst="rect">
            <a:avLst/>
          </a:prstGeom>
        </p:spPr>
      </p:pic>
      <p:pic>
        <p:nvPicPr>
          <p:cNvPr id="8" name="Picture 7"/>
          <p:cNvPicPr>
            <a:picLocks noChangeAspect="1"/>
          </p:cNvPicPr>
          <p:nvPr/>
        </p:nvPicPr>
        <p:blipFill>
          <a:blip r:embed="rId4"/>
          <a:stretch>
            <a:fillRect/>
          </a:stretch>
        </p:blipFill>
        <p:spPr>
          <a:xfrm>
            <a:off x="5015827" y="4922505"/>
            <a:ext cx="1221448" cy="891657"/>
          </a:xfrm>
          <a:prstGeom prst="rect">
            <a:avLst/>
          </a:prstGeom>
        </p:spPr>
      </p:pic>
      <p:pic>
        <p:nvPicPr>
          <p:cNvPr id="9" name="Picture 8"/>
          <p:cNvPicPr>
            <a:picLocks noChangeAspect="1"/>
          </p:cNvPicPr>
          <p:nvPr/>
        </p:nvPicPr>
        <p:blipFill>
          <a:blip r:embed="rId5"/>
          <a:stretch>
            <a:fillRect/>
          </a:stretch>
        </p:blipFill>
        <p:spPr>
          <a:xfrm>
            <a:off x="7480546" y="4931020"/>
            <a:ext cx="568649" cy="857486"/>
          </a:xfrm>
          <a:prstGeom prst="rect">
            <a:avLst/>
          </a:prstGeom>
        </p:spPr>
      </p:pic>
    </p:spTree>
    <p:extLst>
      <p:ext uri="{BB962C8B-B14F-4D97-AF65-F5344CB8AC3E}">
        <p14:creationId xmlns:p14="http://schemas.microsoft.com/office/powerpoint/2010/main" xmlns="" val="12962458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Reflect!</a:t>
            </a:r>
            <a:endParaRPr lang="en-US" dirty="0"/>
          </a:p>
        </p:txBody>
      </p:sp>
      <p:sp>
        <p:nvSpPr>
          <p:cNvPr id="3" name="Content Placeholder 2"/>
          <p:cNvSpPr>
            <a:spLocks noGrp="1"/>
          </p:cNvSpPr>
          <p:nvPr>
            <p:ph idx="1"/>
          </p:nvPr>
        </p:nvSpPr>
        <p:spPr>
          <a:xfrm>
            <a:off x="262953" y="2001837"/>
            <a:ext cx="4686589" cy="2256311"/>
          </a:xfrm>
        </p:spPr>
        <p:txBody>
          <a:bodyPr>
            <a:normAutofit fontScale="92500" lnSpcReduction="20000"/>
          </a:bodyPr>
          <a:lstStyle/>
          <a:p>
            <a:pPr marL="0" indent="0" algn="ctr">
              <a:buNone/>
            </a:pPr>
            <a:endParaRPr lang="en-US" sz="2400" dirty="0" smtClean="0"/>
          </a:p>
          <a:p>
            <a:pPr marL="0" indent="0"/>
            <a:endParaRPr lang="en-US" sz="2400" dirty="0"/>
          </a:p>
          <a:p>
            <a:pPr marL="0" indent="0"/>
            <a:r>
              <a:rPr lang="en-US" sz="2000" dirty="0" smtClean="0"/>
              <a:t>Do you think you were successful?</a:t>
            </a:r>
          </a:p>
          <a:p>
            <a:pPr marL="0" indent="0"/>
            <a:r>
              <a:rPr lang="en-US" sz="2000" dirty="0" smtClean="0"/>
              <a:t>How did this make you feel?</a:t>
            </a:r>
          </a:p>
          <a:p>
            <a:pPr marL="0" indent="0"/>
            <a:r>
              <a:rPr lang="en-US" sz="2000" dirty="0" smtClean="0"/>
              <a:t>Did you encounter any problems?</a:t>
            </a:r>
          </a:p>
          <a:p>
            <a:pPr marL="0" indent="0"/>
            <a:r>
              <a:rPr lang="en-US" sz="2000" dirty="0" smtClean="0"/>
              <a:t>How did you overcome them? </a:t>
            </a:r>
          </a:p>
          <a:p>
            <a:pPr marL="0" indent="0"/>
            <a:r>
              <a:rPr lang="en-US" sz="2000" dirty="0"/>
              <a:t>What characteristics did you need</a:t>
            </a:r>
            <a:r>
              <a:rPr lang="en-US" sz="2000" dirty="0" smtClean="0"/>
              <a:t>?</a:t>
            </a:r>
          </a:p>
          <a:p>
            <a:pPr marL="0" indent="0" algn="ctr">
              <a:buNone/>
            </a:pPr>
            <a:endParaRPr lang="en-US" sz="2400" dirty="0"/>
          </a:p>
          <a:p>
            <a:pPr marL="0" indent="0" algn="ctr">
              <a:buNone/>
            </a:pPr>
            <a:endParaRPr lang="en-US" sz="2400" dirty="0" smtClean="0"/>
          </a:p>
        </p:txBody>
      </p:sp>
      <p:grpSp>
        <p:nvGrpSpPr>
          <p:cNvPr id="4" name="Group 3"/>
          <p:cNvGrpSpPr/>
          <p:nvPr/>
        </p:nvGrpSpPr>
        <p:grpSpPr>
          <a:xfrm>
            <a:off x="4241531" y="1635188"/>
            <a:ext cx="5204778" cy="3808537"/>
            <a:chOff x="908720" y="3482224"/>
            <a:chExt cx="5498266" cy="3692571"/>
          </a:xfrm>
        </p:grpSpPr>
        <p:sp>
          <p:nvSpPr>
            <p:cNvPr id="5" name="TextBox 4"/>
            <p:cNvSpPr txBox="1"/>
            <p:nvPr/>
          </p:nvSpPr>
          <p:spPr>
            <a:xfrm>
              <a:off x="5110842" y="6825208"/>
              <a:ext cx="1296144" cy="338554"/>
            </a:xfrm>
            <a:prstGeom prst="rect">
              <a:avLst/>
            </a:prstGeom>
            <a:noFill/>
          </p:spPr>
          <p:txBody>
            <a:bodyPr wrap="square" rtlCol="0">
              <a:spAutoFit/>
            </a:bodyPr>
            <a:lstStyle/>
            <a:p>
              <a:r>
                <a:rPr lang="en-GB" sz="1600" b="1" dirty="0" smtClean="0">
                  <a:solidFill>
                    <a:schemeClr val="accent4">
                      <a:lumMod val="75000"/>
                    </a:schemeClr>
                  </a:solidFill>
                </a:rPr>
                <a:t>Drive</a:t>
              </a:r>
              <a:endParaRPr lang="en-GB" sz="1600" b="1" dirty="0">
                <a:solidFill>
                  <a:schemeClr val="accent4">
                    <a:lumMod val="75000"/>
                  </a:schemeClr>
                </a:solidFill>
              </a:endParaRPr>
            </a:p>
          </p:txBody>
        </p:sp>
        <p:grpSp>
          <p:nvGrpSpPr>
            <p:cNvPr id="6" name="Group 30"/>
            <p:cNvGrpSpPr/>
            <p:nvPr/>
          </p:nvGrpSpPr>
          <p:grpSpPr>
            <a:xfrm>
              <a:off x="908720" y="3482224"/>
              <a:ext cx="4104456" cy="3692571"/>
              <a:chOff x="908720" y="3482224"/>
              <a:chExt cx="4104456" cy="3692571"/>
            </a:xfrm>
          </p:grpSpPr>
          <p:sp>
            <p:nvSpPr>
              <p:cNvPr id="7" name="TextBox 6"/>
              <p:cNvSpPr txBox="1"/>
              <p:nvPr/>
            </p:nvSpPr>
            <p:spPr>
              <a:xfrm>
                <a:off x="2835141" y="3482224"/>
                <a:ext cx="1296144" cy="338554"/>
              </a:xfrm>
              <a:prstGeom prst="rect">
                <a:avLst/>
              </a:prstGeom>
              <a:noFill/>
            </p:spPr>
            <p:txBody>
              <a:bodyPr wrap="square" rtlCol="0">
                <a:spAutoFit/>
              </a:bodyPr>
              <a:lstStyle/>
              <a:p>
                <a:r>
                  <a:rPr lang="en-GB" sz="1600" b="1" dirty="0" smtClean="0">
                    <a:solidFill>
                      <a:schemeClr val="accent6"/>
                    </a:solidFill>
                  </a:rPr>
                  <a:t>Motivation</a:t>
                </a:r>
                <a:endParaRPr lang="en-GB" sz="1600" b="1" dirty="0">
                  <a:solidFill>
                    <a:schemeClr val="accent6"/>
                  </a:solidFill>
                </a:endParaRPr>
              </a:p>
            </p:txBody>
          </p:sp>
          <p:sp>
            <p:nvSpPr>
              <p:cNvPr id="8" name="TextBox 7"/>
              <p:cNvSpPr txBox="1"/>
              <p:nvPr/>
            </p:nvSpPr>
            <p:spPr>
              <a:xfrm>
                <a:off x="908720" y="6836241"/>
                <a:ext cx="1296144" cy="338554"/>
              </a:xfrm>
              <a:prstGeom prst="rect">
                <a:avLst/>
              </a:prstGeom>
              <a:noFill/>
            </p:spPr>
            <p:txBody>
              <a:bodyPr wrap="square" rtlCol="0">
                <a:spAutoFit/>
              </a:bodyPr>
              <a:lstStyle/>
              <a:p>
                <a:r>
                  <a:rPr lang="en-GB" sz="1600" b="1" dirty="0" smtClean="0">
                    <a:solidFill>
                      <a:schemeClr val="accent2"/>
                    </a:solidFill>
                  </a:rPr>
                  <a:t>Resilience</a:t>
                </a:r>
                <a:endParaRPr lang="en-GB" sz="1600" b="1" dirty="0">
                  <a:solidFill>
                    <a:schemeClr val="accent2"/>
                  </a:solidFill>
                </a:endParaRPr>
              </a:p>
            </p:txBody>
          </p:sp>
          <p:pic>
            <p:nvPicPr>
              <p:cNvPr id="9" name="Picture 2"/>
              <p:cNvPicPr>
                <a:picLocks noChangeAspect="1" noChangeArrowheads="1"/>
              </p:cNvPicPr>
              <p:nvPr/>
            </p:nvPicPr>
            <p:blipFill>
              <a:blip r:embed="rId2"/>
              <a:srcRect/>
              <a:stretch>
                <a:fillRect/>
              </a:stretch>
            </p:blipFill>
            <p:spPr bwMode="auto">
              <a:xfrm>
                <a:off x="1696177" y="3944888"/>
                <a:ext cx="3316999" cy="2880320"/>
              </a:xfrm>
              <a:prstGeom prst="rect">
                <a:avLst/>
              </a:prstGeom>
              <a:noFill/>
              <a:ln w="9525">
                <a:noFill/>
                <a:miter lim="800000"/>
                <a:headEnd/>
                <a:tailEnd/>
              </a:ln>
              <a:effectLst/>
            </p:spPr>
          </p:pic>
          <p:sp>
            <p:nvSpPr>
              <p:cNvPr id="10" name="TextBox 9"/>
              <p:cNvSpPr txBox="1"/>
              <p:nvPr/>
            </p:nvSpPr>
            <p:spPr>
              <a:xfrm>
                <a:off x="3356992" y="5313040"/>
                <a:ext cx="242374" cy="230832"/>
              </a:xfrm>
              <a:prstGeom prst="rect">
                <a:avLst/>
              </a:prstGeom>
              <a:noFill/>
            </p:spPr>
            <p:txBody>
              <a:bodyPr wrap="none" rtlCol="0">
                <a:spAutoFit/>
              </a:bodyPr>
              <a:lstStyle/>
              <a:p>
                <a:r>
                  <a:rPr lang="en-GB" sz="900" dirty="0" smtClean="0"/>
                  <a:t>1</a:t>
                </a:r>
                <a:endParaRPr lang="en-GB" sz="900" dirty="0"/>
              </a:p>
            </p:txBody>
          </p:sp>
          <p:sp>
            <p:nvSpPr>
              <p:cNvPr id="11" name="TextBox 10"/>
              <p:cNvSpPr txBox="1"/>
              <p:nvPr/>
            </p:nvSpPr>
            <p:spPr>
              <a:xfrm>
                <a:off x="3356992" y="4953000"/>
                <a:ext cx="242374" cy="230832"/>
              </a:xfrm>
              <a:prstGeom prst="rect">
                <a:avLst/>
              </a:prstGeom>
              <a:noFill/>
            </p:spPr>
            <p:txBody>
              <a:bodyPr wrap="none" rtlCol="0">
                <a:spAutoFit/>
              </a:bodyPr>
              <a:lstStyle/>
              <a:p>
                <a:r>
                  <a:rPr lang="en-GB" sz="900" dirty="0" smtClean="0"/>
                  <a:t>2</a:t>
                </a:r>
                <a:endParaRPr lang="en-GB" sz="900" dirty="0"/>
              </a:p>
            </p:txBody>
          </p:sp>
          <p:sp>
            <p:nvSpPr>
              <p:cNvPr id="12" name="TextBox 11"/>
              <p:cNvSpPr txBox="1"/>
              <p:nvPr/>
            </p:nvSpPr>
            <p:spPr>
              <a:xfrm>
                <a:off x="3356992" y="4592960"/>
                <a:ext cx="242374" cy="230832"/>
              </a:xfrm>
              <a:prstGeom prst="rect">
                <a:avLst/>
              </a:prstGeom>
              <a:noFill/>
            </p:spPr>
            <p:txBody>
              <a:bodyPr wrap="none" rtlCol="0">
                <a:spAutoFit/>
              </a:bodyPr>
              <a:lstStyle/>
              <a:p>
                <a:r>
                  <a:rPr lang="en-GB" sz="900" dirty="0" smtClean="0"/>
                  <a:t>3</a:t>
                </a:r>
                <a:endParaRPr lang="en-GB" sz="900" dirty="0"/>
              </a:p>
            </p:txBody>
          </p:sp>
          <p:sp>
            <p:nvSpPr>
              <p:cNvPr id="13" name="TextBox 12"/>
              <p:cNvSpPr txBox="1"/>
              <p:nvPr/>
            </p:nvSpPr>
            <p:spPr>
              <a:xfrm>
                <a:off x="3356992" y="4218112"/>
                <a:ext cx="242374" cy="230832"/>
              </a:xfrm>
              <a:prstGeom prst="rect">
                <a:avLst/>
              </a:prstGeom>
              <a:noFill/>
            </p:spPr>
            <p:txBody>
              <a:bodyPr wrap="none" rtlCol="0">
                <a:spAutoFit/>
              </a:bodyPr>
              <a:lstStyle/>
              <a:p>
                <a:r>
                  <a:rPr lang="en-GB" sz="900" dirty="0" smtClean="0"/>
                  <a:t>4</a:t>
                </a:r>
                <a:endParaRPr lang="en-GB" sz="900" dirty="0"/>
              </a:p>
            </p:txBody>
          </p:sp>
          <p:sp>
            <p:nvSpPr>
              <p:cNvPr id="14" name="TextBox 13"/>
              <p:cNvSpPr txBox="1"/>
              <p:nvPr/>
            </p:nvSpPr>
            <p:spPr>
              <a:xfrm>
                <a:off x="3356992" y="3800872"/>
                <a:ext cx="242374" cy="230832"/>
              </a:xfrm>
              <a:prstGeom prst="rect">
                <a:avLst/>
              </a:prstGeom>
              <a:noFill/>
            </p:spPr>
            <p:txBody>
              <a:bodyPr wrap="none" rtlCol="0">
                <a:spAutoFit/>
              </a:bodyPr>
              <a:lstStyle/>
              <a:p>
                <a:r>
                  <a:rPr lang="en-GB" sz="900" dirty="0" smtClean="0"/>
                  <a:t>5</a:t>
                </a:r>
                <a:endParaRPr lang="en-GB" sz="900" dirty="0"/>
              </a:p>
            </p:txBody>
          </p:sp>
          <p:sp>
            <p:nvSpPr>
              <p:cNvPr id="15" name="TextBox 14"/>
              <p:cNvSpPr txBox="1"/>
              <p:nvPr/>
            </p:nvSpPr>
            <p:spPr>
              <a:xfrm>
                <a:off x="3474658" y="6018312"/>
                <a:ext cx="242374" cy="230832"/>
              </a:xfrm>
              <a:prstGeom prst="rect">
                <a:avLst/>
              </a:prstGeom>
              <a:noFill/>
            </p:spPr>
            <p:txBody>
              <a:bodyPr wrap="none" rtlCol="0">
                <a:spAutoFit/>
              </a:bodyPr>
              <a:lstStyle/>
              <a:p>
                <a:r>
                  <a:rPr lang="en-GB" sz="900" dirty="0" smtClean="0"/>
                  <a:t>1</a:t>
                </a:r>
                <a:endParaRPr lang="en-GB" sz="900" dirty="0"/>
              </a:p>
            </p:txBody>
          </p:sp>
          <p:sp>
            <p:nvSpPr>
              <p:cNvPr id="16" name="TextBox 15"/>
              <p:cNvSpPr txBox="1"/>
              <p:nvPr/>
            </p:nvSpPr>
            <p:spPr>
              <a:xfrm>
                <a:off x="3789040" y="6162328"/>
                <a:ext cx="242374" cy="230832"/>
              </a:xfrm>
              <a:prstGeom prst="rect">
                <a:avLst/>
              </a:prstGeom>
              <a:noFill/>
            </p:spPr>
            <p:txBody>
              <a:bodyPr wrap="none" rtlCol="0">
                <a:spAutoFit/>
              </a:bodyPr>
              <a:lstStyle/>
              <a:p>
                <a:r>
                  <a:rPr lang="en-GB" sz="900" dirty="0" smtClean="0"/>
                  <a:t>2</a:t>
                </a:r>
                <a:endParaRPr lang="en-GB" sz="900" dirty="0"/>
              </a:p>
            </p:txBody>
          </p:sp>
          <p:sp>
            <p:nvSpPr>
              <p:cNvPr id="17" name="TextBox 16"/>
              <p:cNvSpPr txBox="1"/>
              <p:nvPr/>
            </p:nvSpPr>
            <p:spPr>
              <a:xfrm>
                <a:off x="4122730" y="6378352"/>
                <a:ext cx="242374" cy="230832"/>
              </a:xfrm>
              <a:prstGeom prst="rect">
                <a:avLst/>
              </a:prstGeom>
              <a:noFill/>
            </p:spPr>
            <p:txBody>
              <a:bodyPr wrap="none" rtlCol="0">
                <a:spAutoFit/>
              </a:bodyPr>
              <a:lstStyle/>
              <a:p>
                <a:r>
                  <a:rPr lang="en-GB" sz="900" dirty="0" smtClean="0"/>
                  <a:t>3</a:t>
                </a:r>
                <a:endParaRPr lang="en-GB" sz="900" dirty="0"/>
              </a:p>
            </p:txBody>
          </p:sp>
          <p:sp>
            <p:nvSpPr>
              <p:cNvPr id="18" name="TextBox 17"/>
              <p:cNvSpPr txBox="1"/>
              <p:nvPr/>
            </p:nvSpPr>
            <p:spPr>
              <a:xfrm>
                <a:off x="4437112" y="6537176"/>
                <a:ext cx="242374" cy="230832"/>
              </a:xfrm>
              <a:prstGeom prst="rect">
                <a:avLst/>
              </a:prstGeom>
              <a:noFill/>
            </p:spPr>
            <p:txBody>
              <a:bodyPr wrap="none" rtlCol="0">
                <a:spAutoFit/>
              </a:bodyPr>
              <a:lstStyle/>
              <a:p>
                <a:r>
                  <a:rPr lang="en-GB" sz="900" dirty="0" smtClean="0"/>
                  <a:t>4</a:t>
                </a:r>
                <a:endParaRPr lang="en-GB" sz="900" dirty="0"/>
              </a:p>
            </p:txBody>
          </p:sp>
          <p:sp>
            <p:nvSpPr>
              <p:cNvPr id="19" name="TextBox 18"/>
              <p:cNvSpPr txBox="1"/>
              <p:nvPr/>
            </p:nvSpPr>
            <p:spPr>
              <a:xfrm>
                <a:off x="4770802" y="6738392"/>
                <a:ext cx="242374" cy="230832"/>
              </a:xfrm>
              <a:prstGeom prst="rect">
                <a:avLst/>
              </a:prstGeom>
              <a:noFill/>
            </p:spPr>
            <p:txBody>
              <a:bodyPr wrap="none" rtlCol="0">
                <a:spAutoFit/>
              </a:bodyPr>
              <a:lstStyle/>
              <a:p>
                <a:r>
                  <a:rPr lang="en-GB" sz="900" dirty="0" smtClean="0"/>
                  <a:t>5</a:t>
                </a:r>
                <a:endParaRPr lang="en-GB" sz="900" dirty="0"/>
              </a:p>
            </p:txBody>
          </p:sp>
          <p:sp>
            <p:nvSpPr>
              <p:cNvPr id="20" name="TextBox 19"/>
              <p:cNvSpPr txBox="1"/>
              <p:nvPr/>
            </p:nvSpPr>
            <p:spPr>
              <a:xfrm>
                <a:off x="2826586" y="5817096"/>
                <a:ext cx="242374" cy="230832"/>
              </a:xfrm>
              <a:prstGeom prst="rect">
                <a:avLst/>
              </a:prstGeom>
              <a:noFill/>
            </p:spPr>
            <p:txBody>
              <a:bodyPr wrap="none" rtlCol="0">
                <a:spAutoFit/>
              </a:bodyPr>
              <a:lstStyle/>
              <a:p>
                <a:r>
                  <a:rPr lang="en-GB" sz="900" dirty="0" smtClean="0"/>
                  <a:t>1</a:t>
                </a:r>
                <a:endParaRPr lang="en-GB" sz="900" dirty="0"/>
              </a:p>
            </p:txBody>
          </p:sp>
          <p:sp>
            <p:nvSpPr>
              <p:cNvPr id="21" name="TextBox 20"/>
              <p:cNvSpPr txBox="1"/>
              <p:nvPr/>
            </p:nvSpPr>
            <p:spPr>
              <a:xfrm>
                <a:off x="2492896" y="6018312"/>
                <a:ext cx="242374" cy="230832"/>
              </a:xfrm>
              <a:prstGeom prst="rect">
                <a:avLst/>
              </a:prstGeom>
              <a:noFill/>
            </p:spPr>
            <p:txBody>
              <a:bodyPr wrap="none" rtlCol="0">
                <a:spAutoFit/>
              </a:bodyPr>
              <a:lstStyle/>
              <a:p>
                <a:r>
                  <a:rPr lang="en-GB" sz="900" dirty="0" smtClean="0"/>
                  <a:t>2</a:t>
                </a:r>
                <a:endParaRPr lang="en-GB" sz="900" dirty="0"/>
              </a:p>
            </p:txBody>
          </p:sp>
          <p:sp>
            <p:nvSpPr>
              <p:cNvPr id="22" name="TextBox 21"/>
              <p:cNvSpPr txBox="1"/>
              <p:nvPr/>
            </p:nvSpPr>
            <p:spPr>
              <a:xfrm>
                <a:off x="2178514" y="6177136"/>
                <a:ext cx="242374" cy="230832"/>
              </a:xfrm>
              <a:prstGeom prst="rect">
                <a:avLst/>
              </a:prstGeom>
              <a:noFill/>
            </p:spPr>
            <p:txBody>
              <a:bodyPr wrap="none" rtlCol="0">
                <a:spAutoFit/>
              </a:bodyPr>
              <a:lstStyle/>
              <a:p>
                <a:r>
                  <a:rPr lang="en-GB" sz="900" dirty="0" smtClean="0"/>
                  <a:t>3</a:t>
                </a:r>
                <a:endParaRPr lang="en-GB" sz="900" dirty="0"/>
              </a:p>
            </p:txBody>
          </p:sp>
          <p:sp>
            <p:nvSpPr>
              <p:cNvPr id="23" name="TextBox 22"/>
              <p:cNvSpPr txBox="1"/>
              <p:nvPr/>
            </p:nvSpPr>
            <p:spPr>
              <a:xfrm>
                <a:off x="1844824" y="6378352"/>
                <a:ext cx="242374" cy="230832"/>
              </a:xfrm>
              <a:prstGeom prst="rect">
                <a:avLst/>
              </a:prstGeom>
              <a:noFill/>
            </p:spPr>
            <p:txBody>
              <a:bodyPr wrap="none" rtlCol="0">
                <a:spAutoFit/>
              </a:bodyPr>
              <a:lstStyle/>
              <a:p>
                <a:r>
                  <a:rPr lang="en-GB" sz="900" dirty="0" smtClean="0"/>
                  <a:t>4</a:t>
                </a:r>
                <a:endParaRPr lang="en-GB" sz="900" dirty="0"/>
              </a:p>
            </p:txBody>
          </p:sp>
          <p:sp>
            <p:nvSpPr>
              <p:cNvPr id="24" name="TextBox 23"/>
              <p:cNvSpPr txBox="1"/>
              <p:nvPr/>
            </p:nvSpPr>
            <p:spPr>
              <a:xfrm>
                <a:off x="1530442" y="6537176"/>
                <a:ext cx="242374" cy="230832"/>
              </a:xfrm>
              <a:prstGeom prst="rect">
                <a:avLst/>
              </a:prstGeom>
              <a:noFill/>
            </p:spPr>
            <p:txBody>
              <a:bodyPr wrap="none" rtlCol="0">
                <a:spAutoFit/>
              </a:bodyPr>
              <a:lstStyle/>
              <a:p>
                <a:r>
                  <a:rPr lang="en-GB" sz="900" dirty="0" smtClean="0"/>
                  <a:t>5</a:t>
                </a:r>
                <a:endParaRPr lang="en-GB" sz="900" dirty="0"/>
              </a:p>
            </p:txBody>
          </p:sp>
        </p:grpSp>
      </p:grpSp>
    </p:spTree>
    <p:extLst>
      <p:ext uri="{BB962C8B-B14F-4D97-AF65-F5344CB8AC3E}">
        <p14:creationId xmlns:p14="http://schemas.microsoft.com/office/powerpoint/2010/main" xmlns="" val="32302466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59605"/>
            <a:ext cx="8229600" cy="1143000"/>
          </a:xfrm>
        </p:spPr>
        <p:txBody>
          <a:bodyPr>
            <a:normAutofit fontScale="90000"/>
          </a:bodyPr>
          <a:lstStyle/>
          <a:p>
            <a:r>
              <a:rPr lang="en-GB" b="1" dirty="0">
                <a:solidFill>
                  <a:prstClr val="black"/>
                </a:solidFill>
              </a:rPr>
              <a:t>‘I never lose, I either win or I learn</a:t>
            </a:r>
            <a:r>
              <a:rPr lang="en-GB" b="1" dirty="0" smtClean="0">
                <a:solidFill>
                  <a:prstClr val="black"/>
                </a:solidFill>
              </a:rPr>
              <a:t>’</a:t>
            </a:r>
            <a:br>
              <a:rPr lang="en-GB" b="1" dirty="0" smtClean="0">
                <a:solidFill>
                  <a:prstClr val="black"/>
                </a:solidFill>
              </a:rPr>
            </a:br>
            <a:r>
              <a:rPr lang="en-GB" b="1" dirty="0" smtClean="0">
                <a:solidFill>
                  <a:prstClr val="black"/>
                </a:solidFill>
              </a:rPr>
              <a:t/>
            </a:r>
            <a:br>
              <a:rPr lang="en-GB" b="1" dirty="0" smtClean="0">
                <a:solidFill>
                  <a:prstClr val="black"/>
                </a:solidFill>
              </a:rPr>
            </a:br>
            <a:r>
              <a:rPr lang="en-GB" sz="3600" b="1" i="1" dirty="0">
                <a:solidFill>
                  <a:prstClr val="black"/>
                </a:solidFill>
              </a:rPr>
              <a:t>-</a:t>
            </a:r>
            <a:r>
              <a:rPr lang="en-GB" sz="3600" b="1" i="1" dirty="0" smtClean="0">
                <a:solidFill>
                  <a:prstClr val="black"/>
                </a:solidFill>
              </a:rPr>
              <a:t>Unknown </a:t>
            </a:r>
            <a:endParaRPr lang="en-US" b="1" i="1" dirty="0"/>
          </a:p>
        </p:txBody>
      </p:sp>
    </p:spTree>
    <p:extLst>
      <p:ext uri="{BB962C8B-B14F-4D97-AF65-F5344CB8AC3E}">
        <p14:creationId xmlns:p14="http://schemas.microsoft.com/office/powerpoint/2010/main" xmlns="" val="5428942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181</Words>
  <Application>Microsoft Office PowerPoint</Application>
  <PresentationFormat>On-screen Show (4:3)</PresentationFormat>
  <Paragraphs>51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 Session 3: ‘I never lose, I either win or I learn’    </vt:lpstr>
      <vt:lpstr>‘I never lose, I either win or I learn’  -Unknown </vt:lpstr>
      <vt:lpstr>Slide 3</vt:lpstr>
      <vt:lpstr>https://www.youtube.com/watch?v=xOVig5H7UbM</vt:lpstr>
      <vt:lpstr>How can failure result in success?</vt:lpstr>
      <vt:lpstr>The Challenge</vt:lpstr>
      <vt:lpstr>Let’s Reflect!</vt:lpstr>
      <vt:lpstr>‘I never lose, I either win or I learn’  -Unknown </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Session 3: ‘I never lose, I either win or I learn’    </dc:title>
  <dc:creator>brooks.j</dc:creator>
  <cp:lastModifiedBy>brooks.j</cp:lastModifiedBy>
  <cp:revision>1</cp:revision>
  <dcterms:created xsi:type="dcterms:W3CDTF">2015-11-05T18:36:08Z</dcterms:created>
  <dcterms:modified xsi:type="dcterms:W3CDTF">2015-11-05T18:37:19Z</dcterms:modified>
</cp:coreProperties>
</file>