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51132-38C4-449C-B63A-D47C8154286F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A126F-B83E-49CD-9815-D1DB23BFBAF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01263" y="431384"/>
            <a:ext cx="7772400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GB" sz="3200" dirty="0" smtClean="0">
                <a:solidFill>
                  <a:prstClr val="black"/>
                </a:solidFill>
              </a:rPr>
              <a:t>Session 4: Developing Character    </a:t>
            </a:r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sz="1800" dirty="0" smtClean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991" y="6183831"/>
            <a:ext cx="964007" cy="64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1254" y="5631352"/>
            <a:ext cx="1155583" cy="119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4218" y="5156728"/>
            <a:ext cx="1218476" cy="167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86963" y="246038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1121" y="2480067"/>
            <a:ext cx="88136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Explain </a:t>
            </a:r>
            <a:r>
              <a:rPr lang="en-US" sz="2000" dirty="0" smtClean="0"/>
              <a:t>how the identified character traits can aid progression </a:t>
            </a:r>
          </a:p>
          <a:p>
            <a:pPr algn="ctr"/>
            <a:endParaRPr lang="en-US" sz="20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Recognise</a:t>
            </a:r>
            <a:r>
              <a:rPr lang="en-US" sz="2000" dirty="0" smtClean="0"/>
              <a:t> and award achievements of others conscientiously </a:t>
            </a:r>
          </a:p>
          <a:p>
            <a:pPr marL="285750" indent="-285750" algn="ctr">
              <a:buFont typeface="Arial"/>
              <a:buChar char="•"/>
            </a:pPr>
            <a:endParaRPr lang="en-US" sz="20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Reflect</a:t>
            </a:r>
            <a:r>
              <a:rPr lang="en-US" sz="2000" dirty="0" smtClean="0"/>
              <a:t> on personal success and achievement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93226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243" y="370472"/>
            <a:ext cx="2758274" cy="374568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“You have a lot of passion for what you are doing because it is so hard… if you don’t any rational person would give up.”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 - </a:t>
            </a:r>
            <a:r>
              <a:rPr lang="en-US" sz="1800" b="1" i="1" dirty="0" smtClean="0">
                <a:solidFill>
                  <a:schemeClr val="bg1"/>
                </a:solidFill>
              </a:rPr>
              <a:t>Steve Jobs</a:t>
            </a:r>
            <a:endParaRPr lang="en-US" sz="1800" b="1" i="1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176788" y="3335199"/>
            <a:ext cx="3765152" cy="3194092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</a:rPr>
              <a:t>“I’m convinced that about half of what separates the successful entrepreneurs from the non-successful ones is pure perseverance.”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 - </a:t>
            </a:r>
            <a:r>
              <a:rPr lang="en-US" sz="1800" b="1" i="1" dirty="0" smtClean="0">
                <a:solidFill>
                  <a:schemeClr val="bg1"/>
                </a:solidFill>
              </a:rPr>
              <a:t>Steve Jobs</a:t>
            </a:r>
            <a:endParaRPr lang="en-US" sz="1800" b="1" i="1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01959" y="370472"/>
            <a:ext cx="2611689" cy="2525522"/>
          </a:xfrm>
          <a:prstGeom prst="rect">
            <a:avLst/>
          </a:prstGeom>
          <a:solidFill>
            <a:srgbClr val="660066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</a:rPr>
              <a:t>“Success is 99% failure.”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 - </a:t>
            </a:r>
            <a:r>
              <a:rPr lang="en-US" sz="1800" b="1" i="1" dirty="0" err="1" smtClean="0">
                <a:solidFill>
                  <a:schemeClr val="bg1"/>
                </a:solidFill>
              </a:rPr>
              <a:t>Soichiro</a:t>
            </a:r>
            <a:r>
              <a:rPr lang="en-US" sz="1800" b="1" i="1" dirty="0" smtClean="0">
                <a:solidFill>
                  <a:schemeClr val="bg1"/>
                </a:solidFill>
              </a:rPr>
              <a:t> Honda</a:t>
            </a:r>
            <a:endParaRPr lang="en-US" sz="1800" b="1" i="1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82241" y="4348586"/>
            <a:ext cx="4695481" cy="2193532"/>
          </a:xfrm>
          <a:prstGeom prst="rect">
            <a:avLst/>
          </a:prstGeom>
          <a:solidFill>
            <a:srgbClr val="0000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</a:rPr>
              <a:t>“Never let your successes go to your heart or your success go to your head.”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 - </a:t>
            </a:r>
            <a:r>
              <a:rPr lang="en-US" sz="1800" b="1" i="1" dirty="0" err="1" smtClean="0">
                <a:solidFill>
                  <a:schemeClr val="bg1"/>
                </a:solidFill>
              </a:rPr>
              <a:t>Soichiro</a:t>
            </a:r>
            <a:r>
              <a:rPr lang="en-US" sz="1800" b="1" i="1" dirty="0" smtClean="0">
                <a:solidFill>
                  <a:schemeClr val="bg1"/>
                </a:solidFill>
              </a:rPr>
              <a:t> Honda</a:t>
            </a:r>
            <a:endParaRPr lang="en-US" sz="1800" b="1" i="1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97101" y="370471"/>
            <a:ext cx="2562631" cy="2807731"/>
          </a:xfrm>
          <a:prstGeom prst="rect">
            <a:avLst/>
          </a:prstGeom>
          <a:solidFill>
            <a:srgbClr val="00009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</a:rPr>
              <a:t>“I was always determined to achieve my goal of going to University to study Product Design.”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 - </a:t>
            </a:r>
            <a:r>
              <a:rPr lang="en-US" sz="1800" b="1" i="1" dirty="0" smtClean="0">
                <a:solidFill>
                  <a:schemeClr val="bg1"/>
                </a:solidFill>
              </a:rPr>
              <a:t>Charlotte Forbes</a:t>
            </a:r>
            <a:endParaRPr lang="en-US" sz="1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81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457200" y="50945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smtClean="0">
                <a:solidFill>
                  <a:prstClr val="black"/>
                </a:solidFill>
              </a:rPr>
              <a:t>How can you apply these to your own project?</a:t>
            </a:r>
            <a:endParaRPr lang="en-US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457200" y="1550010"/>
            <a:ext cx="3422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Motivation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474473" y="3103230"/>
            <a:ext cx="23018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Drive</a:t>
            </a:r>
            <a:r>
              <a:rPr lang="en-GB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4680" y="1267801"/>
            <a:ext cx="39912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Resilience</a:t>
            </a:r>
            <a:r>
              <a:rPr lang="en-GB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83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3337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prstClr val="black"/>
                </a:solidFill>
              </a:rPr>
              <a:t>What will you achieve today?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32326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9"/>
          <p:cNvGrpSpPr/>
          <p:nvPr/>
        </p:nvGrpSpPr>
        <p:grpSpPr>
          <a:xfrm>
            <a:off x="705605" y="1208667"/>
            <a:ext cx="2309250" cy="3446754"/>
            <a:chOff x="4139952" y="620688"/>
            <a:chExt cx="3024336" cy="460851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4283968" y="764704"/>
              <a:ext cx="2736304" cy="1892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 rot="5400000">
              <a:off x="3347864" y="1412776"/>
              <a:ext cx="4608512" cy="3024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83968" y="726219"/>
              <a:ext cx="2736305" cy="18518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GB" sz="1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haroni" pitchFamily="2" charset="-79"/>
                  <a:cs typeface="Aharoni" pitchFamily="2" charset="-79"/>
                </a:rPr>
                <a:t>Recognition</a:t>
              </a:r>
            </a:p>
            <a:p>
              <a:pPr algn="ctr"/>
              <a:r>
                <a:rPr lang="en-GB" sz="1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haroni" pitchFamily="2" charset="-79"/>
                  <a:cs typeface="Aharoni" pitchFamily="2" charset="-79"/>
                </a:rPr>
                <a:t>of</a:t>
              </a:r>
            </a:p>
            <a:p>
              <a:pPr algn="ctr"/>
              <a:endParaRPr lang="en-GB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endParaRPr lang="en-GB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GB" sz="2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haroni" pitchFamily="2" charset="-79"/>
                  <a:cs typeface="Aharoni" pitchFamily="2" charset="-79"/>
                </a:rPr>
                <a:t>Motivation</a:t>
              </a:r>
              <a:endParaRPr lang="en-GB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39952" y="2636912"/>
              <a:ext cx="3024336" cy="2067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Awarded to:</a:t>
              </a:r>
            </a:p>
            <a:p>
              <a:pPr algn="ctr"/>
              <a:r>
                <a:rPr lang="en-GB" sz="1200" dirty="0" smtClean="0"/>
                <a:t>_____________________</a:t>
              </a:r>
              <a:endParaRPr lang="en-GB" sz="1200" dirty="0"/>
            </a:p>
            <a:p>
              <a:pPr algn="ctr"/>
              <a:r>
                <a:rPr lang="en-GB" sz="1200" dirty="0" smtClean="0">
                  <a:solidFill>
                    <a:schemeClr val="bg1">
                      <a:lumMod val="65000"/>
                    </a:schemeClr>
                  </a:solidFill>
                </a:rPr>
                <a:t>__________________________________________________________________________________________________________________________________________________________________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39952" y="4817705"/>
              <a:ext cx="3024336" cy="3703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/>
                <a:t>Signed:</a:t>
              </a:r>
              <a:r>
                <a:rPr lang="en-GB" sz="1200" dirty="0"/>
                <a:t> </a:t>
              </a:r>
              <a:r>
                <a:rPr lang="en-GB" sz="1200" dirty="0" smtClean="0"/>
                <a:t>_______________</a:t>
              </a:r>
              <a:endParaRPr lang="en-GB" sz="1200" dirty="0"/>
            </a:p>
          </p:txBody>
        </p:sp>
      </p:grpSp>
      <p:grpSp>
        <p:nvGrpSpPr>
          <p:cNvPr id="4" name="Group 33"/>
          <p:cNvGrpSpPr/>
          <p:nvPr/>
        </p:nvGrpSpPr>
        <p:grpSpPr>
          <a:xfrm>
            <a:off x="3300375" y="1208667"/>
            <a:ext cx="2416595" cy="3446750"/>
            <a:chOff x="395536" y="1052736"/>
            <a:chExt cx="3024336" cy="4608512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3">
              <a:grayscl/>
            </a:blip>
            <a:srcRect/>
            <a:stretch>
              <a:fillRect/>
            </a:stretch>
          </p:blipFill>
          <p:spPr bwMode="auto">
            <a:xfrm>
              <a:off x="1297707" y="1196752"/>
              <a:ext cx="1762125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 rot="5400000">
              <a:off x="-396552" y="1844824"/>
              <a:ext cx="4608512" cy="3024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552" y="1196752"/>
              <a:ext cx="2736304" cy="189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Recognition</a:t>
              </a:r>
            </a:p>
            <a:p>
              <a:pPr algn="ctr"/>
              <a:r>
                <a:rPr lang="en-GB" sz="1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of</a:t>
              </a:r>
            </a:p>
            <a:p>
              <a:pPr algn="ctr"/>
              <a:endParaRPr lang="en-GB" sz="10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endParaRPr lang="en-GB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GB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Drive</a:t>
              </a:r>
              <a:endParaRPr lang="en-GB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5536" y="3068961"/>
              <a:ext cx="3024336" cy="2109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Awarded to:</a:t>
              </a:r>
            </a:p>
            <a:p>
              <a:pPr algn="ctr"/>
              <a:r>
                <a:rPr lang="en-GB" sz="1400" dirty="0" smtClean="0"/>
                <a:t>_____________________</a:t>
              </a:r>
              <a:endParaRPr lang="en-GB" sz="1400" dirty="0"/>
            </a:p>
            <a:p>
              <a:pPr algn="ctr"/>
              <a:r>
                <a:rPr lang="en-GB" sz="1200" dirty="0" smtClean="0">
                  <a:solidFill>
                    <a:schemeClr val="bg1">
                      <a:lumMod val="65000"/>
                    </a:schemeClr>
                  </a:solidFill>
                </a:rPr>
                <a:t>______________________________________________________________________________________________________________________________________________________________________________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536" y="5266905"/>
              <a:ext cx="3024336" cy="3703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/>
                <a:t>Signed:</a:t>
              </a:r>
              <a:r>
                <a:rPr lang="en-GB" sz="1200" dirty="0"/>
                <a:t> </a:t>
              </a:r>
              <a:r>
                <a:rPr lang="en-GB" sz="1200" dirty="0" smtClean="0"/>
                <a:t>_______________</a:t>
              </a:r>
              <a:endParaRPr lang="en-GB" sz="12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9552" y="1196752"/>
              <a:ext cx="2736304" cy="18722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30"/>
          <p:cNvGrpSpPr/>
          <p:nvPr/>
        </p:nvGrpSpPr>
        <p:grpSpPr>
          <a:xfrm rot="16200000">
            <a:off x="5458242" y="1745292"/>
            <a:ext cx="3446755" cy="2373501"/>
            <a:chOff x="4365268" y="3501008"/>
            <a:chExt cx="4608512" cy="3024338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948264" y="4509120"/>
              <a:ext cx="1914525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ectangle 23"/>
            <p:cNvSpPr/>
            <p:nvPr/>
          </p:nvSpPr>
          <p:spPr>
            <a:xfrm rot="10800000">
              <a:off x="4365268" y="3501008"/>
              <a:ext cx="4608512" cy="3024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6597214" y="4112895"/>
              <a:ext cx="2572132" cy="1892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haroni" pitchFamily="2" charset="-79"/>
                  <a:cs typeface="Aharoni" pitchFamily="2" charset="-79"/>
                </a:rPr>
                <a:t>      </a:t>
              </a:r>
              <a:r>
                <a:rPr lang="en-GB" sz="1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Recognition</a:t>
              </a:r>
            </a:p>
            <a:p>
              <a:r>
                <a:rPr lang="en-GB" sz="1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                 of</a:t>
              </a:r>
              <a:endParaRPr lang="en-GB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endParaRPr lang="en-GB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GB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Resilience</a:t>
              </a:r>
              <a:endParaRPr lang="en-GB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5400000">
              <a:off x="4396025" y="3963812"/>
              <a:ext cx="3024336" cy="2098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Awarded to:</a:t>
              </a:r>
            </a:p>
            <a:p>
              <a:pPr algn="ctr"/>
              <a:r>
                <a:rPr lang="en-GB" sz="1200" dirty="0" smtClean="0"/>
                <a:t>_____________________</a:t>
              </a:r>
              <a:endParaRPr lang="en-GB" sz="1200" dirty="0"/>
            </a:p>
            <a:p>
              <a:pPr algn="ctr"/>
              <a:r>
                <a:rPr lang="en-GB" sz="1200" dirty="0" smtClean="0">
                  <a:solidFill>
                    <a:schemeClr val="bg1">
                      <a:lumMod val="65000"/>
                    </a:schemeClr>
                  </a:solidFill>
                </a:rPr>
                <a:t>___________________________________________________________________________________________________________________________________________________________</a:t>
              </a:r>
              <a:endParaRPr lang="en-GB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3062262" y="4827996"/>
              <a:ext cx="3024336" cy="3703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/>
                <a:t>Signed:</a:t>
              </a:r>
              <a:r>
                <a:rPr lang="en-GB" sz="1200" dirty="0"/>
                <a:t> </a:t>
              </a:r>
              <a:r>
                <a:rPr lang="en-GB" sz="1200" dirty="0" smtClean="0"/>
                <a:t>_______________</a:t>
              </a:r>
              <a:endParaRPr lang="en-GB" sz="1200" dirty="0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6525508" y="4077072"/>
              <a:ext cx="2736304" cy="18722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>
          <a:xfrm>
            <a:off x="451744" y="-28028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prstClr val="black"/>
                </a:solidFill>
              </a:rPr>
              <a:t>Character Cards 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243754" y="448172"/>
            <a:ext cx="8775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During todays lesson award ‘character cards’ to your peers in recognition of their achievements in the three areas.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06048" y="4991899"/>
            <a:ext cx="79829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You have motivated others today by…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You have demonstrated motivation today by…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You have shown real drive today because you…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You have shown real resilience today because you…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 have witnessed your resilience today as you overcame…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919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33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>What does the word </a:t>
            </a:r>
            <a:r>
              <a:rPr lang="en-GB" sz="5300" b="1" dirty="0" smtClean="0">
                <a:solidFill>
                  <a:prstClr val="black"/>
                </a:solidFill>
              </a:rPr>
              <a:t>conscientious</a:t>
            </a:r>
            <a:r>
              <a:rPr lang="en-GB" sz="3600" b="1" dirty="0" smtClean="0">
                <a:solidFill>
                  <a:prstClr val="black"/>
                </a:solidFill>
              </a:rPr>
              <a:t> mean?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241590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005" y="2468171"/>
            <a:ext cx="8229600" cy="1636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/>
              <a:t>T</a:t>
            </a:r>
            <a:r>
              <a:rPr lang="en-US" sz="3600" dirty="0" smtClean="0"/>
              <a:t>o do something carefully. </a:t>
            </a:r>
            <a:br>
              <a:rPr lang="en-US" sz="3600" dirty="0" smtClean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3600" dirty="0" smtClean="0"/>
              <a:t>Conscientiousness implies to do a task well</a:t>
            </a:r>
            <a:r>
              <a:rPr lang="en-US" sz="4900" dirty="0"/>
              <a:t>.</a:t>
            </a:r>
            <a:r>
              <a:rPr lang="en-US" sz="5300" dirty="0"/>
              <a:t/>
            </a:r>
            <a:br>
              <a:rPr lang="en-US" sz="5300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81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175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/>
              <a:t>Let’s Reflect!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Did you achieve your targets?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76011" y="2409816"/>
            <a:ext cx="5498266" cy="3692571"/>
            <a:chOff x="908720" y="3482224"/>
            <a:chExt cx="5498266" cy="3692571"/>
          </a:xfrm>
        </p:grpSpPr>
        <p:sp>
          <p:nvSpPr>
            <p:cNvPr id="4" name="TextBox 3"/>
            <p:cNvSpPr txBox="1"/>
            <p:nvPr/>
          </p:nvSpPr>
          <p:spPr>
            <a:xfrm>
              <a:off x="5110842" y="6825208"/>
              <a:ext cx="129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accent4">
                      <a:lumMod val="75000"/>
                    </a:schemeClr>
                  </a:solidFill>
                </a:rPr>
                <a:t>Drive</a:t>
              </a:r>
              <a:endParaRPr lang="en-GB" sz="16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>
              <a:off x="908720" y="3482224"/>
              <a:ext cx="4104456" cy="3692571"/>
              <a:chOff x="908720" y="3482224"/>
              <a:chExt cx="4104456" cy="369257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835141" y="3482224"/>
                <a:ext cx="12961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6"/>
                    </a:solidFill>
                  </a:rPr>
                  <a:t>Motivation</a:t>
                </a:r>
                <a:endParaRPr lang="en-GB" sz="1600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908720" y="6836241"/>
                <a:ext cx="12961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2"/>
                    </a:solidFill>
                  </a:rPr>
                  <a:t>Resilience</a:t>
                </a:r>
                <a:endParaRPr lang="en-GB" sz="1600" b="1" dirty="0">
                  <a:solidFill>
                    <a:schemeClr val="accent2"/>
                  </a:solidFill>
                </a:endParaRPr>
              </a:p>
            </p:txBody>
          </p:sp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96177" y="3944888"/>
                <a:ext cx="3316999" cy="2880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356992" y="531304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356992" y="495300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356992" y="459296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356992" y="42181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356992" y="380087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4658" y="60183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89040" y="6162328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122730" y="637835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437112" y="653717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770802" y="673839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826586" y="581709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492896" y="60183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178514" y="617713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844824" y="637835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530442" y="653717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7256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457200" y="50945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prstClr val="black"/>
                </a:solidFill>
              </a:rPr>
              <a:t>See if you notice any of these character traits outside of the classroom.</a:t>
            </a:r>
            <a:endParaRPr lang="en-US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457200" y="1550010"/>
            <a:ext cx="3422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Motivation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474473" y="3103230"/>
            <a:ext cx="23018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Drive</a:t>
            </a:r>
            <a:r>
              <a:rPr lang="en-GB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4680" y="1267801"/>
            <a:ext cx="39912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Resilience</a:t>
            </a:r>
            <a:r>
              <a:rPr lang="en-GB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  <a:endParaRPr lang="en-GB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84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276</Words>
  <Application>Microsoft Office PowerPoint</Application>
  <PresentationFormat>On-screen Show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Session 4: Developing Character      </vt:lpstr>
      <vt:lpstr>“You have a lot of passion for what you are doing because it is so hard… if you don’t any rational person would give up.”   - Steve Jobs</vt:lpstr>
      <vt:lpstr>Slide 3</vt:lpstr>
      <vt:lpstr>What will you achieve today?</vt:lpstr>
      <vt:lpstr>Slide 5</vt:lpstr>
      <vt:lpstr>What does the word conscientious mean?</vt:lpstr>
      <vt:lpstr>  To do something carefully.   Conscientiousness implies to do a task well.  </vt:lpstr>
      <vt:lpstr>Let’s Reflect!   Did you achieve your targets?   </vt:lpstr>
      <vt:lpstr>Slide 9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Session 4: Developing Character      </dc:title>
  <dc:creator>brooks.j</dc:creator>
  <cp:lastModifiedBy>brooks.j</cp:lastModifiedBy>
  <cp:revision>1</cp:revision>
  <dcterms:created xsi:type="dcterms:W3CDTF">2015-11-05T18:37:27Z</dcterms:created>
  <dcterms:modified xsi:type="dcterms:W3CDTF">2015-11-05T18:38:45Z</dcterms:modified>
</cp:coreProperties>
</file>