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7" d="100"/>
          <a:sy n="147" d="100"/>
        </p:scale>
        <p:origin x="72" y="-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5386-B790-4B88-AEEF-794967595C96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F5F96-CD15-43EE-857A-E69A961E76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5386-B790-4B88-AEEF-794967595C96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F5F96-CD15-43EE-857A-E69A961E76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5386-B790-4B88-AEEF-794967595C96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F5F96-CD15-43EE-857A-E69A961E76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5386-B790-4B88-AEEF-794967595C96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F5F96-CD15-43EE-857A-E69A961E76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5386-B790-4B88-AEEF-794967595C96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F5F96-CD15-43EE-857A-E69A961E76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5386-B790-4B88-AEEF-794967595C96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F5F96-CD15-43EE-857A-E69A961E76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5386-B790-4B88-AEEF-794967595C96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F5F96-CD15-43EE-857A-E69A961E76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5386-B790-4B88-AEEF-794967595C96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F5F96-CD15-43EE-857A-E69A961E76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5386-B790-4B88-AEEF-794967595C96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F5F96-CD15-43EE-857A-E69A961E76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5386-B790-4B88-AEEF-794967595C96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F5F96-CD15-43EE-857A-E69A961E76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85386-B790-4B88-AEEF-794967595C96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F5F96-CD15-43EE-857A-E69A961E76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85386-B790-4B88-AEEF-794967595C96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F5F96-CD15-43EE-857A-E69A961E764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92560"/>
            <a:ext cx="685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latin typeface="+mj-lt"/>
              </a:rPr>
              <a:t>Teaching Character Through</a:t>
            </a:r>
          </a:p>
          <a:p>
            <a:pPr algn="ctr"/>
            <a:r>
              <a:rPr lang="en-GB" sz="4000" dirty="0" smtClean="0">
                <a:latin typeface="+mj-lt"/>
              </a:rPr>
              <a:t>Design &amp; Technology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2536666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solidFill>
                  <a:prstClr val="black"/>
                </a:solidFill>
                <a:latin typeface="Abadi MT Condensed Light"/>
                <a:cs typeface="Abadi MT Condensed Light"/>
              </a:rPr>
              <a:t>DRIVE – RESILIENCE - MOTIVATION</a:t>
            </a:r>
            <a:endParaRPr lang="en-GB" sz="1200" b="1" dirty="0">
              <a:latin typeface="Abadi MT Condensed Light"/>
              <a:cs typeface="Abadi MT Condensed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398" y="6753200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solidFill>
                  <a:prstClr val="black"/>
                </a:solidFill>
              </a:rPr>
              <a:t>Achieving Personal Success</a:t>
            </a:r>
            <a:endParaRPr lang="en-GB" sz="1600" b="1" dirty="0"/>
          </a:p>
        </p:txBody>
      </p:sp>
      <p:sp>
        <p:nvSpPr>
          <p:cNvPr id="8" name="Rectangle 7"/>
          <p:cNvSpPr/>
          <p:nvPr/>
        </p:nvSpPr>
        <p:spPr>
          <a:xfrm>
            <a:off x="1412776" y="8697416"/>
            <a:ext cx="40318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 smtClean="0">
                <a:solidFill>
                  <a:prstClr val="black"/>
                </a:solidFill>
              </a:rPr>
              <a:t>Name: </a:t>
            </a:r>
            <a:r>
              <a:rPr lang="en-GB" sz="1600" dirty="0" smtClean="0">
                <a:solidFill>
                  <a:prstClr val="black"/>
                </a:solidFill>
              </a:rPr>
              <a:t>_______________________________</a:t>
            </a:r>
          </a:p>
          <a:p>
            <a:endParaRPr lang="en-GB" sz="1600" dirty="0">
              <a:solidFill>
                <a:prstClr val="black"/>
              </a:solidFill>
            </a:endParaRPr>
          </a:p>
          <a:p>
            <a:r>
              <a:rPr lang="en-GB" sz="1600" b="1" dirty="0" smtClean="0">
                <a:solidFill>
                  <a:prstClr val="black"/>
                </a:solidFill>
              </a:rPr>
              <a:t>Teacher: </a:t>
            </a:r>
            <a:r>
              <a:rPr lang="en-GB" sz="1600" dirty="0" smtClean="0">
                <a:solidFill>
                  <a:prstClr val="black"/>
                </a:solidFill>
              </a:rPr>
              <a:t>______________________________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072" y="4160912"/>
            <a:ext cx="2625080" cy="24850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00472"/>
            <a:ext cx="685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prstClr val="black"/>
                </a:solidFill>
                <a:latin typeface="+mj-lt"/>
                <a:ea typeface="+mj-ea"/>
                <a:cs typeface="+mj-cs"/>
              </a:rPr>
              <a:t>Self Reflection – Three Targets</a:t>
            </a:r>
            <a:endParaRPr lang="en-GB" sz="1400" b="1" dirty="0">
              <a:latin typeface="+mj-lt"/>
            </a:endParaRPr>
          </a:p>
        </p:txBody>
      </p:sp>
      <p:sp>
        <p:nvSpPr>
          <p:cNvPr id="16" name="5-Point Star 15"/>
          <p:cNvSpPr/>
          <p:nvPr/>
        </p:nvSpPr>
        <p:spPr>
          <a:xfrm>
            <a:off x="476672" y="848544"/>
            <a:ext cx="576064" cy="576064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>
            <a:off x="476672" y="1640632"/>
            <a:ext cx="576064" cy="576064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476672" y="2432720"/>
            <a:ext cx="576064" cy="576064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88640" y="7929944"/>
          <a:ext cx="648072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3240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www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ebi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908720" y="3584848"/>
            <a:ext cx="5472608" cy="3528392"/>
            <a:chOff x="908720" y="3584848"/>
            <a:chExt cx="5472608" cy="3528392"/>
          </a:xfrm>
        </p:grpSpPr>
        <p:sp>
          <p:nvSpPr>
            <p:cNvPr id="20" name="TextBox 19"/>
            <p:cNvSpPr txBox="1"/>
            <p:nvPr/>
          </p:nvSpPr>
          <p:spPr>
            <a:xfrm>
              <a:off x="5085184" y="6825208"/>
              <a:ext cx="1296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Drive</a:t>
              </a:r>
              <a:endParaRPr lang="en-GB" sz="1200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908720" y="3584848"/>
              <a:ext cx="4104456" cy="3528392"/>
              <a:chOff x="908720" y="3584848"/>
              <a:chExt cx="4104456" cy="3528392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2924944" y="3584848"/>
                <a:ext cx="129614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Motivation</a:t>
                </a:r>
                <a:endParaRPr lang="en-GB" sz="12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908720" y="6836241"/>
                <a:ext cx="129614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Resilience</a:t>
                </a:r>
                <a:endParaRPr lang="en-GB" sz="1200" dirty="0"/>
              </a:p>
            </p:txBody>
          </p:sp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696177" y="3944888"/>
                <a:ext cx="3316999" cy="2880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3356992" y="5313040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1</a:t>
                </a:r>
                <a:endParaRPr lang="en-GB" sz="9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356992" y="4953000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2</a:t>
                </a:r>
                <a:endParaRPr lang="en-GB" sz="9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356992" y="4592960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3</a:t>
                </a:r>
                <a:endParaRPr lang="en-GB" sz="9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356992" y="421811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4</a:t>
                </a:r>
                <a:endParaRPr lang="en-GB" sz="9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356992" y="380087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5</a:t>
                </a:r>
                <a:endParaRPr lang="en-GB" sz="9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474658" y="601831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1</a:t>
                </a:r>
                <a:endParaRPr lang="en-GB" sz="9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789040" y="6162328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2</a:t>
                </a:r>
                <a:endParaRPr lang="en-GB" sz="900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122730" y="637835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3</a:t>
                </a:r>
                <a:endParaRPr lang="en-GB" sz="9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437112" y="6537176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4</a:t>
                </a:r>
                <a:endParaRPr lang="en-GB" sz="900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770802" y="673839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5</a:t>
                </a:r>
                <a:endParaRPr lang="en-GB" sz="9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826586" y="5817096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1</a:t>
                </a:r>
                <a:endParaRPr lang="en-GB" sz="9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492896" y="601831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2</a:t>
                </a:r>
                <a:endParaRPr lang="en-GB" sz="9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178514" y="6177136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3</a:t>
                </a:r>
                <a:endParaRPr lang="en-GB" sz="9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844824" y="637835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4</a:t>
                </a:r>
                <a:endParaRPr lang="en-GB" sz="9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530442" y="6537176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5</a:t>
                </a:r>
                <a:endParaRPr lang="en-GB" sz="9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>
          <a:xfrm>
            <a:off x="260648" y="200472"/>
            <a:ext cx="6408712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 smtClean="0">
                <a:solidFill>
                  <a:prstClr val="black"/>
                </a:solidFill>
              </a:rPr>
              <a:t>Session 5: Celebrating Character  </a:t>
            </a:r>
            <a:endParaRPr lang="en-GB" sz="1800" b="1" dirty="0" smtClean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8640" y="1568624"/>
            <a:ext cx="64807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 defTabSz="457200"/>
            <a:r>
              <a:rPr lang="en-US" sz="1400" b="1" dirty="0" smtClean="0">
                <a:solidFill>
                  <a:prstClr val="black"/>
                </a:solidFill>
              </a:rPr>
              <a:t>Use this page to display your character cards.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6672" y="704528"/>
            <a:ext cx="59766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Celebrate </a:t>
            </a:r>
            <a:r>
              <a:rPr lang="en-US" sz="1400" dirty="0" smtClean="0"/>
              <a:t>awareness of positive character </a:t>
            </a:r>
            <a:r>
              <a:rPr lang="en-US" sz="1400" dirty="0" smtClean="0"/>
              <a:t>traits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Self reflect </a:t>
            </a:r>
            <a:r>
              <a:rPr lang="en-US" sz="1400" dirty="0" smtClean="0"/>
              <a:t>on the impact of your actions and choices 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Self reflect </a:t>
            </a:r>
            <a:r>
              <a:rPr lang="en-US" sz="1400" dirty="0" smtClean="0"/>
              <a:t>on the person you would like to become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2656" y="776536"/>
            <a:ext cx="65253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buFont typeface="Arial" pitchFamily="34" charset="0"/>
              <a:buChar char="•"/>
            </a:pPr>
            <a:r>
              <a:rPr lang="en-US" sz="1400" b="1" dirty="0" smtClean="0">
                <a:solidFill>
                  <a:prstClr val="black"/>
                </a:solidFill>
                <a:latin typeface="+mj-lt"/>
              </a:rPr>
              <a:t>Describe</a:t>
            </a:r>
            <a:r>
              <a:rPr lang="en-US" sz="14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and </a:t>
            </a:r>
            <a:r>
              <a:rPr lang="en-US" sz="1400" b="1" dirty="0">
                <a:solidFill>
                  <a:prstClr val="black"/>
                </a:solidFill>
                <a:latin typeface="+mj-lt"/>
              </a:rPr>
              <a:t>discuss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 different character </a:t>
            </a:r>
            <a:r>
              <a:rPr lang="en-US" sz="1400" dirty="0" smtClean="0">
                <a:solidFill>
                  <a:prstClr val="black"/>
                </a:solidFill>
                <a:latin typeface="+mj-lt"/>
              </a:rPr>
              <a:t>traits</a:t>
            </a:r>
            <a:endParaRPr lang="en-US" sz="1400" dirty="0">
              <a:solidFill>
                <a:prstClr val="black"/>
              </a:solidFill>
              <a:latin typeface="+mj-lt"/>
            </a:endParaRPr>
          </a:p>
          <a:p>
            <a:pPr marL="285750" lvl="0" indent="-285750" defTabSz="457200">
              <a:buFont typeface="Arial"/>
              <a:buChar char="•"/>
            </a:pPr>
            <a:r>
              <a:rPr lang="en-US" sz="1400" b="1" dirty="0">
                <a:solidFill>
                  <a:prstClr val="black"/>
                </a:solidFill>
                <a:latin typeface="+mj-lt"/>
              </a:rPr>
              <a:t>Understand 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what traits can make a ‘good person’ </a:t>
            </a:r>
          </a:p>
          <a:p>
            <a:pPr marL="285750" lvl="0" indent="-285750" defTabSz="457200">
              <a:buFont typeface="Arial"/>
              <a:buChar char="•"/>
            </a:pPr>
            <a:r>
              <a:rPr lang="en-US" sz="1400" b="1" dirty="0">
                <a:solidFill>
                  <a:prstClr val="black"/>
                </a:solidFill>
                <a:latin typeface="+mj-lt"/>
              </a:rPr>
              <a:t>Self reflect </a:t>
            </a:r>
            <a:r>
              <a:rPr lang="en-US" sz="1400" dirty="0">
                <a:solidFill>
                  <a:prstClr val="black"/>
                </a:solidFill>
                <a:latin typeface="+mj-lt"/>
              </a:rPr>
              <a:t>on what character traits you possess to help you </a:t>
            </a:r>
            <a:r>
              <a:rPr lang="en-US" sz="1400" dirty="0" smtClean="0">
                <a:solidFill>
                  <a:prstClr val="black"/>
                </a:solidFill>
                <a:latin typeface="+mj-lt"/>
              </a:rPr>
              <a:t>succeed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0648" y="1744862"/>
            <a:ext cx="6525344" cy="6232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Curiosity</a:t>
            </a:r>
            <a:r>
              <a:rPr lang="en-GB" sz="1400" dirty="0" smtClean="0"/>
              <a:t> – being eager to learn more about something or someone</a:t>
            </a:r>
          </a:p>
          <a:p>
            <a:endParaRPr lang="en-GB" sz="1100" dirty="0"/>
          </a:p>
          <a:p>
            <a:r>
              <a:rPr lang="en-GB" sz="1400" b="1" dirty="0" smtClean="0"/>
              <a:t>Impatience</a:t>
            </a:r>
            <a:r>
              <a:rPr lang="en-GB" sz="1400" dirty="0" smtClean="0"/>
              <a:t> – to feel irritated by anything that causes a delay</a:t>
            </a:r>
          </a:p>
          <a:p>
            <a:endParaRPr lang="en-GB" sz="1100" dirty="0"/>
          </a:p>
          <a:p>
            <a:r>
              <a:rPr lang="en-GB" sz="1400" b="1" dirty="0" smtClean="0"/>
              <a:t>Disrespect</a:t>
            </a:r>
            <a:r>
              <a:rPr lang="en-GB" sz="1400" dirty="0" smtClean="0"/>
              <a:t> – being rude and lacking good manners</a:t>
            </a:r>
          </a:p>
          <a:p>
            <a:endParaRPr lang="en-GB" sz="1100" dirty="0"/>
          </a:p>
          <a:p>
            <a:r>
              <a:rPr lang="en-GB" sz="1400" b="1" smtClean="0"/>
              <a:t>Compassion</a:t>
            </a:r>
            <a:r>
              <a:rPr lang="en-GB" sz="1400" smtClean="0"/>
              <a:t> </a:t>
            </a:r>
            <a:r>
              <a:rPr lang="en-GB" sz="1400" dirty="0" smtClean="0"/>
              <a:t>– showing sympathy and feeling sorry towards someone or a situation</a:t>
            </a:r>
          </a:p>
          <a:p>
            <a:endParaRPr lang="en-GB" sz="1100" dirty="0"/>
          </a:p>
          <a:p>
            <a:r>
              <a:rPr lang="en-GB" sz="1400" b="1" dirty="0" smtClean="0"/>
              <a:t>Resilience</a:t>
            </a:r>
            <a:r>
              <a:rPr lang="en-GB" sz="1400" dirty="0" smtClean="0"/>
              <a:t> – to be able to recover quickly from a bad situation</a:t>
            </a:r>
          </a:p>
          <a:p>
            <a:endParaRPr lang="en-GB" sz="1100" dirty="0"/>
          </a:p>
          <a:p>
            <a:r>
              <a:rPr lang="en-GB" sz="1400" b="1" dirty="0" smtClean="0"/>
              <a:t>Loyalty</a:t>
            </a:r>
            <a:r>
              <a:rPr lang="en-GB" sz="1400" dirty="0" smtClean="0"/>
              <a:t> – having a strong feeling of support</a:t>
            </a:r>
          </a:p>
          <a:p>
            <a:endParaRPr lang="en-GB" sz="1100" dirty="0"/>
          </a:p>
          <a:p>
            <a:r>
              <a:rPr lang="en-GB" sz="1400" b="1" dirty="0" smtClean="0"/>
              <a:t>Unfriendliness</a:t>
            </a:r>
            <a:r>
              <a:rPr lang="en-GB" sz="1400" dirty="0" smtClean="0"/>
              <a:t> – being unkind</a:t>
            </a:r>
          </a:p>
          <a:p>
            <a:endParaRPr lang="en-GB" sz="1100" dirty="0">
              <a:solidFill>
                <a:srgbClr val="000000"/>
              </a:solidFill>
            </a:endParaRPr>
          </a:p>
          <a:p>
            <a:r>
              <a:rPr lang="en-GB" sz="1400" b="1" dirty="0" smtClean="0">
                <a:solidFill>
                  <a:srgbClr val="000000"/>
                </a:solidFill>
              </a:rPr>
              <a:t>Aggression</a:t>
            </a:r>
            <a:r>
              <a:rPr lang="en-GB" sz="1400" dirty="0" smtClean="0">
                <a:solidFill>
                  <a:srgbClr val="000000"/>
                </a:solidFill>
              </a:rPr>
              <a:t> – feeling angry and showing violent behaviour</a:t>
            </a:r>
          </a:p>
          <a:p>
            <a:endParaRPr lang="en-GB" sz="1100" dirty="0"/>
          </a:p>
          <a:p>
            <a:r>
              <a:rPr lang="en-GB" sz="1400" b="1" dirty="0" smtClean="0"/>
              <a:t>Drive</a:t>
            </a:r>
            <a:r>
              <a:rPr lang="en-GB" sz="1400" dirty="0" smtClean="0"/>
              <a:t> – hard working and determined to do well</a:t>
            </a:r>
          </a:p>
          <a:p>
            <a:endParaRPr lang="en-GB" sz="1100" dirty="0"/>
          </a:p>
          <a:p>
            <a:r>
              <a:rPr lang="en-GB" sz="1400" b="1" dirty="0" smtClean="0"/>
              <a:t>Selfishness</a:t>
            </a:r>
            <a:r>
              <a:rPr lang="en-GB" sz="1400" dirty="0" smtClean="0"/>
              <a:t> – not thinking about other people</a:t>
            </a:r>
          </a:p>
          <a:p>
            <a:endParaRPr lang="en-GB" sz="1100" dirty="0"/>
          </a:p>
          <a:p>
            <a:r>
              <a:rPr lang="en-GB" sz="1400" b="1" dirty="0" smtClean="0"/>
              <a:t>Kindness</a:t>
            </a:r>
            <a:r>
              <a:rPr lang="en-GB" sz="1400" dirty="0" smtClean="0"/>
              <a:t> – to be friendly and thoughtful</a:t>
            </a:r>
          </a:p>
          <a:p>
            <a:endParaRPr lang="en-GB" sz="1100" dirty="0"/>
          </a:p>
          <a:p>
            <a:r>
              <a:rPr lang="en-GB" sz="1400" b="1" dirty="0" smtClean="0"/>
              <a:t>Dishonesty</a:t>
            </a:r>
            <a:r>
              <a:rPr lang="en-GB" sz="1400" dirty="0" smtClean="0"/>
              <a:t> – being untruthful</a:t>
            </a:r>
          </a:p>
          <a:p>
            <a:endParaRPr lang="en-GB" sz="1100" dirty="0"/>
          </a:p>
          <a:p>
            <a:r>
              <a:rPr lang="en-GB" sz="1400" b="1" dirty="0" smtClean="0"/>
              <a:t>Brave</a:t>
            </a:r>
            <a:r>
              <a:rPr lang="en-GB" sz="1400" dirty="0" smtClean="0"/>
              <a:t> – ready to face something that scares you</a:t>
            </a:r>
          </a:p>
          <a:p>
            <a:endParaRPr lang="en-GB" sz="1100" dirty="0"/>
          </a:p>
          <a:p>
            <a:r>
              <a:rPr lang="en-GB" sz="1400" b="1" dirty="0" smtClean="0"/>
              <a:t>Humour</a:t>
            </a:r>
            <a:r>
              <a:rPr lang="en-GB" sz="1400" dirty="0" smtClean="0"/>
              <a:t> – to be funny and make people laugh</a:t>
            </a:r>
          </a:p>
          <a:p>
            <a:endParaRPr lang="en-GB" sz="1100" b="1" dirty="0"/>
          </a:p>
          <a:p>
            <a:r>
              <a:rPr lang="en-GB" sz="1400" b="1" dirty="0" smtClean="0"/>
              <a:t>Laziness </a:t>
            </a:r>
            <a:r>
              <a:rPr lang="en-GB" sz="1400" dirty="0" smtClean="0"/>
              <a:t>– Not wanting to do anything</a:t>
            </a:r>
          </a:p>
          <a:p>
            <a:endParaRPr lang="en-GB" sz="1100" dirty="0"/>
          </a:p>
          <a:p>
            <a:r>
              <a:rPr lang="en-GB" sz="1400" b="1" dirty="0" smtClean="0"/>
              <a:t>Motivation</a:t>
            </a:r>
            <a:r>
              <a:rPr lang="en-GB" sz="1400" dirty="0" smtClean="0"/>
              <a:t> – Having a reason to do something eagerly</a:t>
            </a:r>
            <a:endParaRPr lang="en-GB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476672" y="8049344"/>
            <a:ext cx="5976664" cy="14401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260648" y="200472"/>
            <a:ext cx="6408712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 smtClean="0">
                <a:solidFill>
                  <a:prstClr val="black"/>
                </a:solidFill>
              </a:rPr>
              <a:t>Session 1: Understanding a Good Character </a:t>
            </a:r>
            <a:endParaRPr lang="en-GB" sz="1800" b="1" dirty="0" smtClean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6672" y="8049344"/>
            <a:ext cx="5904655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 defTabSz="457200"/>
            <a:r>
              <a:rPr lang="en-US" sz="1400" dirty="0" smtClean="0">
                <a:solidFill>
                  <a:prstClr val="black"/>
                </a:solidFill>
              </a:rPr>
              <a:t>Pick </a:t>
            </a:r>
            <a:r>
              <a:rPr lang="en-US" sz="1400" b="1" dirty="0" smtClean="0">
                <a:solidFill>
                  <a:prstClr val="black"/>
                </a:solidFill>
              </a:rPr>
              <a:t>three</a:t>
            </a:r>
            <a:r>
              <a:rPr lang="en-US" sz="1400" dirty="0" smtClean="0">
                <a:solidFill>
                  <a:prstClr val="black"/>
                </a:solidFill>
              </a:rPr>
              <a:t> characteristics that you possess that could steer you towards success.</a:t>
            </a:r>
          </a:p>
          <a:p>
            <a:pPr marL="342900" lvl="0" indent="-342900" algn="ctr" defTabSz="457200">
              <a:buAutoNum type="arabicPeriod"/>
            </a:pPr>
            <a:r>
              <a:rPr lang="en-US" sz="1600" dirty="0" smtClean="0">
                <a:solidFill>
                  <a:prstClr val="black"/>
                </a:solidFill>
              </a:rPr>
              <a:t>____________________________________________________</a:t>
            </a:r>
          </a:p>
          <a:p>
            <a:pPr marL="342900" lvl="0" indent="-342900" algn="ctr" defTabSz="457200">
              <a:buAutoNum type="arabicPeriod"/>
            </a:pPr>
            <a:r>
              <a:rPr lang="en-US" sz="1600" dirty="0" smtClean="0">
                <a:solidFill>
                  <a:prstClr val="black"/>
                </a:solidFill>
              </a:rPr>
              <a:t>____________________________________________________</a:t>
            </a:r>
          </a:p>
          <a:p>
            <a:pPr marL="342900" lvl="0" indent="-342900" algn="ctr" defTabSz="457200">
              <a:buAutoNum type="arabicPeriod"/>
            </a:pPr>
            <a:r>
              <a:rPr lang="en-US" sz="1600" dirty="0" smtClean="0">
                <a:solidFill>
                  <a:prstClr val="black"/>
                </a:solidFill>
              </a:rPr>
              <a:t>____________________________________________________</a:t>
            </a:r>
            <a:endParaRPr lang="en-US" sz="1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48681" y="992560"/>
            <a:ext cx="59046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 defTabSz="457200"/>
            <a:r>
              <a:rPr lang="en-US" sz="1400" b="1" dirty="0" smtClean="0">
                <a:solidFill>
                  <a:prstClr val="black"/>
                </a:solidFill>
              </a:rPr>
              <a:t>Give an example of when you have had to use one of these virtues.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04664" y="560512"/>
            <a:ext cx="6264696" cy="473697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76672" y="1424608"/>
            <a:ext cx="59766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76672" y="6126614"/>
            <a:ext cx="59046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 defTabSz="457200"/>
            <a:r>
              <a:rPr lang="en-US" sz="1400" b="1" dirty="0" smtClean="0">
                <a:solidFill>
                  <a:prstClr val="black"/>
                </a:solidFill>
              </a:rPr>
              <a:t>What is a virtue?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32656" y="5889104"/>
            <a:ext cx="6264696" cy="288032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76672" y="6393160"/>
            <a:ext cx="597666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2656" y="776536"/>
            <a:ext cx="61653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/>
            <a:r>
              <a:rPr lang="en-US" sz="1600" b="1" dirty="0" smtClean="0">
                <a:solidFill>
                  <a:prstClr val="black"/>
                </a:solidFill>
                <a:latin typeface="+mj-lt"/>
              </a:rPr>
              <a:t> 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8681" y="1950150"/>
            <a:ext cx="59046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 defTabSz="457200"/>
            <a:r>
              <a:rPr lang="en-US" sz="1400" b="1" dirty="0" smtClean="0">
                <a:solidFill>
                  <a:prstClr val="black"/>
                </a:solidFill>
              </a:rPr>
              <a:t>In your own words describe what the following words mean: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32656" y="1712640"/>
            <a:ext cx="6264696" cy="36724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76672" y="2432720"/>
            <a:ext cx="59766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Motivation:</a:t>
            </a:r>
            <a:r>
              <a:rPr lang="en-GB" sz="1600" dirty="0" smtClean="0"/>
              <a:t>_________________________________________________________________________________________________________________________________________________________________</a:t>
            </a:r>
          </a:p>
          <a:p>
            <a:pPr algn="ctr"/>
            <a:endParaRPr lang="en-GB" sz="1200" dirty="0" smtClean="0"/>
          </a:p>
          <a:p>
            <a:pPr algn="ctr"/>
            <a:r>
              <a:rPr lang="en-GB" sz="1400" dirty="0" smtClean="0"/>
              <a:t>Drive:</a:t>
            </a:r>
            <a:r>
              <a:rPr lang="en-GB" sz="1600" dirty="0" smtClean="0"/>
              <a:t>______________________________________________________________________________________________________________________________________________________________________</a:t>
            </a:r>
          </a:p>
          <a:p>
            <a:pPr algn="ctr"/>
            <a:endParaRPr lang="en-GB" sz="1200" dirty="0"/>
          </a:p>
          <a:p>
            <a:pPr algn="ctr"/>
            <a:r>
              <a:rPr lang="en-GB" sz="1400" dirty="0" smtClean="0"/>
              <a:t>Resilience:</a:t>
            </a:r>
            <a:r>
              <a:rPr lang="en-GB" sz="1600" dirty="0" smtClean="0"/>
              <a:t>__________________________________________________________________________________________________________________________________________________________________</a:t>
            </a:r>
            <a:endParaRPr lang="en-GB" sz="1600" dirty="0"/>
          </a:p>
        </p:txBody>
      </p:sp>
      <p:sp>
        <p:nvSpPr>
          <p:cNvPr id="32" name="Rectangle 31"/>
          <p:cNvSpPr/>
          <p:nvPr/>
        </p:nvSpPr>
        <p:spPr>
          <a:xfrm>
            <a:off x="188640" y="5673080"/>
            <a:ext cx="648071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 defTabSz="457200"/>
            <a:r>
              <a:rPr lang="en-US" sz="1400" b="1" dirty="0" smtClean="0">
                <a:solidFill>
                  <a:prstClr val="black"/>
                </a:solidFill>
              </a:rPr>
              <a:t>How would you measure your progress in your current D &amp; T Project?</a:t>
            </a:r>
          </a:p>
          <a:p>
            <a:pPr marL="285750" lvl="0" indent="-285750" algn="ctr" defTabSz="457200"/>
            <a:r>
              <a:rPr lang="en-US" sz="1100" i="1" dirty="0" smtClean="0">
                <a:solidFill>
                  <a:prstClr val="black"/>
                </a:solidFill>
              </a:rPr>
              <a:t>(1 being poor and 5 being outstanding)</a:t>
            </a:r>
            <a:endParaRPr lang="en-US" sz="1100" i="1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68960" y="6321152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Motivation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5229200" y="9561512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Drive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1052736" y="9572545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Resilience</a:t>
            </a:r>
            <a:endParaRPr lang="en-GB" sz="1200" dirty="0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260648" y="200472"/>
            <a:ext cx="6408712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 smtClean="0">
                <a:solidFill>
                  <a:prstClr val="black"/>
                </a:solidFill>
              </a:rPr>
              <a:t>Session 2: Building Character </a:t>
            </a:r>
            <a:endParaRPr lang="en-GB" sz="1800" b="1" dirty="0" smtClean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2656" y="848544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200" b="1" dirty="0"/>
              <a:t>Understand </a:t>
            </a:r>
            <a:r>
              <a:rPr lang="en-US" sz="1200" dirty="0"/>
              <a:t>what the words motivation, drive and resilience </a:t>
            </a:r>
            <a:r>
              <a:rPr lang="en-US" sz="1200" dirty="0" smtClean="0"/>
              <a:t>mean</a:t>
            </a:r>
            <a:endParaRPr lang="en-US" sz="1200" dirty="0"/>
          </a:p>
          <a:p>
            <a:pPr marL="285750" indent="-285750">
              <a:buFont typeface="Arial"/>
              <a:buChar char="•"/>
            </a:pPr>
            <a:r>
              <a:rPr lang="en-US" sz="1200" b="1" dirty="0"/>
              <a:t>Measure</a:t>
            </a:r>
            <a:r>
              <a:rPr lang="en-US" sz="1200" dirty="0"/>
              <a:t> current personal </a:t>
            </a:r>
            <a:r>
              <a:rPr lang="en-US" sz="1200" dirty="0" smtClean="0"/>
              <a:t>progress</a:t>
            </a:r>
            <a:endParaRPr lang="en-US" sz="1200" dirty="0"/>
          </a:p>
          <a:p>
            <a:pPr marL="285750" indent="-285750">
              <a:buFont typeface="Arial"/>
              <a:buChar char="•"/>
            </a:pPr>
            <a:r>
              <a:rPr lang="en-US" sz="1200" b="1" dirty="0"/>
              <a:t>Recognise </a:t>
            </a:r>
            <a:r>
              <a:rPr lang="en-US" sz="1200" dirty="0"/>
              <a:t>that possessing certain character traits could influence </a:t>
            </a:r>
            <a:r>
              <a:rPr lang="en-US" sz="1200" dirty="0" smtClean="0"/>
              <a:t>success</a:t>
            </a:r>
            <a:endParaRPr lang="en-US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0193" y="6681192"/>
            <a:ext cx="3316999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501008" y="804934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1</a:t>
            </a:r>
            <a:endParaRPr lang="en-GB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3501008" y="768930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2</a:t>
            </a:r>
            <a:endParaRPr lang="en-GB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3501008" y="732926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3</a:t>
            </a:r>
            <a:endParaRPr lang="en-GB" sz="900" dirty="0"/>
          </a:p>
        </p:txBody>
      </p:sp>
      <p:sp>
        <p:nvSpPr>
          <p:cNvPr id="18" name="TextBox 17"/>
          <p:cNvSpPr txBox="1"/>
          <p:nvPr/>
        </p:nvSpPr>
        <p:spPr>
          <a:xfrm>
            <a:off x="3501008" y="695441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4</a:t>
            </a:r>
            <a:endParaRPr lang="en-GB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3501008" y="653717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5</a:t>
            </a:r>
            <a:endParaRPr lang="en-GB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3618674" y="875461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1</a:t>
            </a:r>
            <a:endParaRPr lang="en-GB" sz="900" dirty="0"/>
          </a:p>
        </p:txBody>
      </p:sp>
      <p:sp>
        <p:nvSpPr>
          <p:cNvPr id="21" name="TextBox 20"/>
          <p:cNvSpPr txBox="1"/>
          <p:nvPr/>
        </p:nvSpPr>
        <p:spPr>
          <a:xfrm>
            <a:off x="3933056" y="88986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2</a:t>
            </a:r>
            <a:endParaRPr lang="en-GB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4266746" y="911465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3</a:t>
            </a:r>
            <a:endParaRPr lang="en-GB" sz="900" dirty="0"/>
          </a:p>
        </p:txBody>
      </p:sp>
      <p:sp>
        <p:nvSpPr>
          <p:cNvPr id="23" name="TextBox 22"/>
          <p:cNvSpPr txBox="1"/>
          <p:nvPr/>
        </p:nvSpPr>
        <p:spPr>
          <a:xfrm>
            <a:off x="4581128" y="927348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4</a:t>
            </a:r>
            <a:endParaRPr lang="en-GB" sz="900" dirty="0"/>
          </a:p>
        </p:txBody>
      </p:sp>
      <p:sp>
        <p:nvSpPr>
          <p:cNvPr id="24" name="TextBox 23"/>
          <p:cNvSpPr txBox="1"/>
          <p:nvPr/>
        </p:nvSpPr>
        <p:spPr>
          <a:xfrm>
            <a:off x="4914818" y="947469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5</a:t>
            </a:r>
            <a:endParaRPr lang="en-GB" sz="900" dirty="0"/>
          </a:p>
        </p:txBody>
      </p:sp>
      <p:sp>
        <p:nvSpPr>
          <p:cNvPr id="25" name="TextBox 24"/>
          <p:cNvSpPr txBox="1"/>
          <p:nvPr/>
        </p:nvSpPr>
        <p:spPr>
          <a:xfrm>
            <a:off x="2970602" y="855340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1</a:t>
            </a:r>
            <a:endParaRPr lang="en-GB" sz="900" dirty="0"/>
          </a:p>
        </p:txBody>
      </p:sp>
      <p:sp>
        <p:nvSpPr>
          <p:cNvPr id="26" name="TextBox 25"/>
          <p:cNvSpPr txBox="1"/>
          <p:nvPr/>
        </p:nvSpPr>
        <p:spPr>
          <a:xfrm>
            <a:off x="2636912" y="875461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2</a:t>
            </a:r>
            <a:endParaRPr lang="en-GB" sz="900" dirty="0"/>
          </a:p>
        </p:txBody>
      </p:sp>
      <p:sp>
        <p:nvSpPr>
          <p:cNvPr id="27" name="TextBox 26"/>
          <p:cNvSpPr txBox="1"/>
          <p:nvPr/>
        </p:nvSpPr>
        <p:spPr>
          <a:xfrm>
            <a:off x="2322530" y="891344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3</a:t>
            </a:r>
            <a:endParaRPr lang="en-GB" sz="900" dirty="0"/>
          </a:p>
        </p:txBody>
      </p:sp>
      <p:sp>
        <p:nvSpPr>
          <p:cNvPr id="28" name="TextBox 27"/>
          <p:cNvSpPr txBox="1"/>
          <p:nvPr/>
        </p:nvSpPr>
        <p:spPr>
          <a:xfrm>
            <a:off x="1988840" y="911465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4</a:t>
            </a:r>
            <a:endParaRPr lang="en-GB" sz="900" dirty="0"/>
          </a:p>
        </p:txBody>
      </p:sp>
      <p:sp>
        <p:nvSpPr>
          <p:cNvPr id="29" name="TextBox 28"/>
          <p:cNvSpPr txBox="1"/>
          <p:nvPr/>
        </p:nvSpPr>
        <p:spPr>
          <a:xfrm>
            <a:off x="1674458" y="927348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5</a:t>
            </a:r>
            <a:endParaRPr lang="en-GB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88640" y="623809"/>
            <a:ext cx="64807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 defTabSz="457200"/>
            <a:r>
              <a:rPr lang="en-US" sz="1400" b="1" dirty="0" smtClean="0">
                <a:solidFill>
                  <a:prstClr val="black"/>
                </a:solidFill>
              </a:rPr>
              <a:t>Use symbols, words and drawings record down your future goals and aspirations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88640" y="272480"/>
            <a:ext cx="6480720" cy="943304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88640" y="1424608"/>
            <a:ext cx="64807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 defTabSz="457200"/>
            <a:r>
              <a:rPr lang="en-US" sz="1400" b="1" dirty="0" smtClean="0">
                <a:solidFill>
                  <a:prstClr val="black"/>
                </a:solidFill>
              </a:rPr>
              <a:t>My Aspiration!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88640" y="4520953"/>
            <a:ext cx="6480720" cy="34563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loud Callout 4"/>
          <p:cNvSpPr/>
          <p:nvPr/>
        </p:nvSpPr>
        <p:spPr>
          <a:xfrm>
            <a:off x="692696" y="1064568"/>
            <a:ext cx="5400600" cy="2592288"/>
          </a:xfrm>
          <a:prstGeom prst="cloudCallout">
            <a:avLst>
              <a:gd name="adj1" fmla="val -107529"/>
              <a:gd name="adj2" fmla="val 2691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88640" y="4592960"/>
            <a:ext cx="64807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 defTabSz="457200"/>
            <a:r>
              <a:rPr lang="en-US" sz="1400" b="1" dirty="0" smtClean="0">
                <a:solidFill>
                  <a:prstClr val="black"/>
                </a:solidFill>
              </a:rPr>
              <a:t>What can you do to achieve this goal?  What characterists might </a:t>
            </a:r>
          </a:p>
          <a:p>
            <a:pPr marL="285750" lvl="0" indent="-285750" algn="ctr" defTabSz="457200"/>
            <a:r>
              <a:rPr lang="en-US" sz="1400" b="1" dirty="0" smtClean="0">
                <a:solidFill>
                  <a:prstClr val="black"/>
                </a:solidFill>
              </a:rPr>
              <a:t>you need to develop?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0688" y="5313040"/>
            <a:ext cx="44595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000" dirty="0" smtClean="0"/>
              <a:t> </a:t>
            </a:r>
          </a:p>
          <a:p>
            <a:pPr>
              <a:buFont typeface="Wingdings" pitchFamily="2" charset="2"/>
              <a:buChar char="Ø"/>
            </a:pPr>
            <a:endParaRPr lang="en-GB" sz="2000" dirty="0"/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 </a:t>
            </a:r>
          </a:p>
          <a:p>
            <a:pPr>
              <a:buFont typeface="Wingdings" pitchFamily="2" charset="2"/>
              <a:buChar char="Ø"/>
            </a:pPr>
            <a:endParaRPr lang="en-GB" sz="2000" dirty="0"/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 </a:t>
            </a:r>
          </a:p>
          <a:p>
            <a:pPr>
              <a:buFont typeface="Wingdings" pitchFamily="2" charset="2"/>
              <a:buChar char="Ø"/>
            </a:pPr>
            <a:endParaRPr lang="en-GB" sz="2000" dirty="0"/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11" name="Rectangle 10"/>
          <p:cNvSpPr/>
          <p:nvPr/>
        </p:nvSpPr>
        <p:spPr>
          <a:xfrm>
            <a:off x="72008" y="8337376"/>
            <a:ext cx="6669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 defTabSz="457200"/>
            <a:r>
              <a:rPr lang="en-US" i="1" dirty="0" smtClean="0">
                <a:solidFill>
                  <a:prstClr val="black"/>
                </a:solidFill>
              </a:rPr>
              <a:t>“if you really look closely, most overnight successes took a long time.”</a:t>
            </a:r>
          </a:p>
          <a:p>
            <a:pPr marL="285750" lvl="0" indent="-285750" algn="ctr" defTabSz="457200"/>
            <a:endParaRPr lang="en-US" dirty="0">
              <a:solidFill>
                <a:prstClr val="black"/>
              </a:solidFill>
            </a:endParaRPr>
          </a:p>
          <a:p>
            <a:pPr marL="285750" lvl="0" indent="-285750" algn="r" defTabSz="457200"/>
            <a:r>
              <a:rPr lang="en-US" dirty="0" smtClean="0">
                <a:solidFill>
                  <a:prstClr val="black"/>
                </a:solidFill>
              </a:rPr>
              <a:t>- Steve Jobs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594786" y="10076601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6</a:t>
            </a:r>
            <a:endParaRPr lang="en-GB" sz="1200" dirty="0"/>
          </a:p>
        </p:txBody>
      </p:sp>
      <p:sp>
        <p:nvSpPr>
          <p:cNvPr id="7" name="Rectangle 6"/>
          <p:cNvSpPr/>
          <p:nvPr/>
        </p:nvSpPr>
        <p:spPr>
          <a:xfrm>
            <a:off x="260648" y="848544"/>
            <a:ext cx="61653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buFont typeface="Arial" pitchFamily="34" charset="0"/>
              <a:buChar char="•"/>
            </a:pPr>
            <a:r>
              <a:rPr lang="en-GB" sz="1400" b="1" dirty="0">
                <a:solidFill>
                  <a:prstClr val="black"/>
                </a:solidFill>
                <a:latin typeface="+mj-lt"/>
              </a:rPr>
              <a:t>Assess </a:t>
            </a:r>
            <a:r>
              <a:rPr lang="en-GB" sz="1400" dirty="0">
                <a:solidFill>
                  <a:prstClr val="black"/>
                </a:solidFill>
                <a:latin typeface="+mj-lt"/>
              </a:rPr>
              <a:t>how failure can influence </a:t>
            </a:r>
            <a:r>
              <a:rPr lang="en-GB" sz="1400" dirty="0" smtClean="0">
                <a:solidFill>
                  <a:prstClr val="black"/>
                </a:solidFill>
                <a:latin typeface="+mj-lt"/>
              </a:rPr>
              <a:t>success</a:t>
            </a:r>
            <a:endParaRPr lang="en-GB" sz="1400" dirty="0">
              <a:solidFill>
                <a:prstClr val="black"/>
              </a:solidFill>
              <a:latin typeface="+mj-lt"/>
            </a:endParaRPr>
          </a:p>
          <a:p>
            <a:pPr marL="285750" lvl="0" indent="-285750" defTabSz="457200">
              <a:buFont typeface="Arial" pitchFamily="34" charset="0"/>
              <a:buChar char="•"/>
            </a:pPr>
            <a:r>
              <a:rPr lang="en-GB" sz="1400" b="1" dirty="0" smtClean="0">
                <a:solidFill>
                  <a:prstClr val="black"/>
                </a:solidFill>
                <a:latin typeface="+mj-lt"/>
              </a:rPr>
              <a:t>Apply </a:t>
            </a:r>
            <a:r>
              <a:rPr lang="en-GB" sz="1400" dirty="0" smtClean="0">
                <a:solidFill>
                  <a:prstClr val="black"/>
                </a:solidFill>
                <a:latin typeface="+mj-lt"/>
              </a:rPr>
              <a:t>awareness of emotions</a:t>
            </a:r>
            <a:endParaRPr lang="en-GB" sz="1400" dirty="0">
              <a:solidFill>
                <a:prstClr val="black"/>
              </a:solidFill>
              <a:latin typeface="+mj-lt"/>
            </a:endParaRPr>
          </a:p>
          <a:p>
            <a:pPr marL="285750" lvl="0" indent="-285750" defTabSz="457200">
              <a:buFont typeface="Arial" pitchFamily="34" charset="0"/>
              <a:buChar char="•"/>
            </a:pPr>
            <a:r>
              <a:rPr lang="en-GB" sz="1400" b="1" dirty="0" smtClean="0">
                <a:solidFill>
                  <a:prstClr val="black"/>
                </a:solidFill>
                <a:latin typeface="+mj-lt"/>
              </a:rPr>
              <a:t>Evaluate </a:t>
            </a:r>
            <a:r>
              <a:rPr lang="en-GB" sz="1400" dirty="0" smtClean="0">
                <a:solidFill>
                  <a:prstClr val="black"/>
                </a:solidFill>
                <a:latin typeface="+mj-lt"/>
              </a:rPr>
              <a:t>how character traits influence success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0648" y="6301407"/>
            <a:ext cx="59046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/>
            <a:r>
              <a:rPr lang="en-US" sz="1400" b="1" dirty="0" smtClean="0">
                <a:solidFill>
                  <a:prstClr val="black"/>
                </a:solidFill>
              </a:rPr>
              <a:t>How can failure result in success?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7072" y="4376936"/>
            <a:ext cx="1301486" cy="1301486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28800" y="4376936"/>
            <a:ext cx="1301486" cy="1301486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3284984" y="4592960"/>
            <a:ext cx="9188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>
                <a:solidFill>
                  <a:prstClr val="black"/>
                </a:solidFill>
              </a:rPr>
              <a:t>=</a:t>
            </a:r>
            <a:endParaRPr lang="en-GB" sz="4000" dirty="0"/>
          </a:p>
        </p:txBody>
      </p:sp>
      <p:sp>
        <p:nvSpPr>
          <p:cNvPr id="21" name="Rectangle 20"/>
          <p:cNvSpPr/>
          <p:nvPr/>
        </p:nvSpPr>
        <p:spPr>
          <a:xfrm>
            <a:off x="260648" y="6609184"/>
            <a:ext cx="63367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GB" dirty="0"/>
          </a:p>
        </p:txBody>
      </p:sp>
      <p:sp>
        <p:nvSpPr>
          <p:cNvPr id="23" name="Title 3"/>
          <p:cNvSpPr txBox="1">
            <a:spLocks/>
          </p:cNvSpPr>
          <p:nvPr/>
        </p:nvSpPr>
        <p:spPr>
          <a:xfrm>
            <a:off x="260648" y="200472"/>
            <a:ext cx="6408712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 smtClean="0">
                <a:solidFill>
                  <a:prstClr val="black"/>
                </a:solidFill>
              </a:rPr>
              <a:t>Session 3: ‘I never lose, I either win or I learn’ </a:t>
            </a:r>
            <a:endParaRPr lang="en-GB" sz="1800" b="1" dirty="0" smtClean="0">
              <a:solidFill>
                <a:prstClr val="black"/>
              </a:solidFill>
            </a:endParaRPr>
          </a:p>
        </p:txBody>
      </p:sp>
      <p:sp>
        <p:nvSpPr>
          <p:cNvPr id="2" name="Rectangular Callout 1"/>
          <p:cNvSpPr/>
          <p:nvPr/>
        </p:nvSpPr>
        <p:spPr>
          <a:xfrm>
            <a:off x="260648" y="1784648"/>
            <a:ext cx="6480720" cy="1440160"/>
          </a:xfrm>
          <a:prstGeom prst="wedgeRect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2656" y="1928664"/>
            <a:ext cx="64087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</a:rPr>
              <a:t>I think this quote means: </a:t>
            </a:r>
          </a:p>
          <a:p>
            <a:endParaRPr lang="en-GB" sz="1400" dirty="0">
              <a:solidFill>
                <a:prstClr val="black"/>
              </a:solidFill>
            </a:endParaRPr>
          </a:p>
          <a:p>
            <a:r>
              <a:rPr lang="en-GB" sz="1400" dirty="0" smtClean="0">
                <a:solidFill>
                  <a:prstClr val="black"/>
                </a:solidFill>
              </a:rPr>
              <a:t>Because: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24944" y="1352600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Motivation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805264" y="6044153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Drive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16632" y="6044153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Resilience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1484783" y="128464"/>
            <a:ext cx="38164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 defTabSz="457200"/>
            <a:r>
              <a:rPr lang="en-US" sz="1600" b="1" dirty="0" smtClean="0">
                <a:solidFill>
                  <a:prstClr val="black"/>
                </a:solidFill>
              </a:rPr>
              <a:t>Evaluation</a:t>
            </a:r>
          </a:p>
          <a:p>
            <a:pPr marL="285750" lvl="0" indent="-285750" algn="ctr" defTabSz="457200"/>
            <a:endParaRPr lang="en-US" sz="1400" b="1" dirty="0" smtClean="0">
              <a:solidFill>
                <a:prstClr val="black"/>
              </a:solidFill>
            </a:endParaRPr>
          </a:p>
          <a:p>
            <a:pPr marL="285750" lvl="0" indent="-285750" algn="ctr" defTabSz="457200"/>
            <a:r>
              <a:rPr lang="en-US" sz="1400" b="1" dirty="0" smtClean="0">
                <a:solidFill>
                  <a:prstClr val="black"/>
                </a:solidFill>
              </a:rPr>
              <a:t>How much progress you are making?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7790061"/>
              </p:ext>
            </p:extLst>
          </p:nvPr>
        </p:nvGraphicFramePr>
        <p:xfrm>
          <a:off x="188640" y="7689304"/>
          <a:ext cx="648072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3240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www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ebi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8720" y="1781201"/>
            <a:ext cx="4896544" cy="425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402650" y="387288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1</a:t>
            </a:r>
            <a:endParaRPr lang="en-GB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3402650" y="329681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2</a:t>
            </a:r>
            <a:endParaRPr lang="en-GB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3402650" y="272075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3</a:t>
            </a:r>
            <a:endParaRPr lang="en-GB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3402650" y="220188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4</a:t>
            </a:r>
            <a:endParaRPr lang="en-GB" sz="900" dirty="0"/>
          </a:p>
        </p:txBody>
      </p:sp>
      <p:sp>
        <p:nvSpPr>
          <p:cNvPr id="15" name="TextBox 14"/>
          <p:cNvSpPr txBox="1"/>
          <p:nvPr/>
        </p:nvSpPr>
        <p:spPr>
          <a:xfrm>
            <a:off x="3402650" y="16406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5</a:t>
            </a:r>
            <a:endParaRPr lang="en-GB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3573016" y="48089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1</a:t>
            </a:r>
            <a:endParaRPr lang="en-GB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4077072" y="509701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2</a:t>
            </a:r>
            <a:endParaRPr lang="en-GB" sz="900" dirty="0"/>
          </a:p>
        </p:txBody>
      </p:sp>
      <p:sp>
        <p:nvSpPr>
          <p:cNvPr id="18" name="TextBox 17"/>
          <p:cNvSpPr txBox="1"/>
          <p:nvPr/>
        </p:nvSpPr>
        <p:spPr>
          <a:xfrm>
            <a:off x="4554778" y="537024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3</a:t>
            </a:r>
            <a:endParaRPr lang="en-GB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5013176" y="565827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4</a:t>
            </a:r>
            <a:endParaRPr lang="en-GB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5517232" y="594630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5</a:t>
            </a:r>
            <a:endParaRPr lang="en-GB" sz="900" dirty="0"/>
          </a:p>
        </p:txBody>
      </p:sp>
      <p:sp>
        <p:nvSpPr>
          <p:cNvPr id="21" name="TextBox 20"/>
          <p:cNvSpPr txBox="1"/>
          <p:nvPr/>
        </p:nvSpPr>
        <p:spPr>
          <a:xfrm>
            <a:off x="2682570" y="457815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1</a:t>
            </a:r>
            <a:endParaRPr lang="en-GB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2204864" y="48661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2</a:t>
            </a:r>
            <a:endParaRPr lang="en-GB" sz="900" dirty="0"/>
          </a:p>
        </p:txBody>
      </p:sp>
      <p:sp>
        <p:nvSpPr>
          <p:cNvPr id="23" name="TextBox 22"/>
          <p:cNvSpPr txBox="1"/>
          <p:nvPr/>
        </p:nvSpPr>
        <p:spPr>
          <a:xfrm>
            <a:off x="1700808" y="515421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3</a:t>
            </a:r>
            <a:endParaRPr lang="en-GB" sz="900" dirty="0"/>
          </a:p>
        </p:txBody>
      </p:sp>
      <p:sp>
        <p:nvSpPr>
          <p:cNvPr id="24" name="TextBox 23"/>
          <p:cNvSpPr txBox="1"/>
          <p:nvPr/>
        </p:nvSpPr>
        <p:spPr>
          <a:xfrm>
            <a:off x="1242410" y="538504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4</a:t>
            </a:r>
            <a:endParaRPr lang="en-GB" sz="900" dirty="0"/>
          </a:p>
        </p:txBody>
      </p:sp>
      <p:sp>
        <p:nvSpPr>
          <p:cNvPr id="25" name="TextBox 24"/>
          <p:cNvSpPr txBox="1"/>
          <p:nvPr/>
        </p:nvSpPr>
        <p:spPr>
          <a:xfrm>
            <a:off x="764704" y="567308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5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xmlns="" val="301879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32657" y="6681192"/>
            <a:ext cx="612067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/>
            <a:r>
              <a:rPr lang="en-US" sz="1400" dirty="0" smtClean="0">
                <a:solidFill>
                  <a:prstClr val="black"/>
                </a:solidFill>
              </a:rPr>
              <a:t>My favorite quote is:</a:t>
            </a:r>
          </a:p>
          <a:p>
            <a:pPr marL="285750" lvl="0" indent="-285750" defTabSz="457200"/>
            <a:endParaRPr lang="en-US" sz="1400" dirty="0">
              <a:solidFill>
                <a:prstClr val="black"/>
              </a:solidFill>
            </a:endParaRPr>
          </a:p>
          <a:p>
            <a:pPr marL="285750" lvl="0" indent="-285750" defTabSz="457200"/>
            <a:endParaRPr lang="en-US" sz="1400" dirty="0" smtClean="0">
              <a:solidFill>
                <a:prstClr val="black"/>
              </a:solidFill>
            </a:endParaRPr>
          </a:p>
          <a:p>
            <a:pPr marL="285750" lvl="0" indent="-285750" defTabSz="457200"/>
            <a:endParaRPr lang="en-US" sz="1400" dirty="0" smtClean="0">
              <a:solidFill>
                <a:prstClr val="black"/>
              </a:solidFill>
            </a:endParaRPr>
          </a:p>
          <a:p>
            <a:pPr marL="285750" lvl="0" indent="-285750" defTabSz="457200"/>
            <a:endParaRPr lang="en-US" sz="1400" dirty="0" smtClean="0">
              <a:solidFill>
                <a:prstClr val="black"/>
              </a:solidFill>
            </a:endParaRPr>
          </a:p>
          <a:p>
            <a:pPr marL="285750" lvl="0" indent="-285750" defTabSz="457200"/>
            <a:endParaRPr lang="en-US" sz="1400" dirty="0">
              <a:solidFill>
                <a:prstClr val="black"/>
              </a:solidFill>
            </a:endParaRPr>
          </a:p>
          <a:p>
            <a:pPr marL="285750" lvl="0" indent="-285750" defTabSz="457200"/>
            <a:r>
              <a:rPr lang="en-US" sz="1400" dirty="0" smtClean="0">
                <a:solidFill>
                  <a:prstClr val="black"/>
                </a:solidFill>
              </a:rPr>
              <a:t>Because: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88640" y="6465168"/>
            <a:ext cx="6480720" cy="2664296"/>
          </a:xfrm>
          <a:prstGeom prst="roundRect">
            <a:avLst>
              <a:gd name="adj" fmla="val 1171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32656" y="829960"/>
            <a:ext cx="61653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buFont typeface="Arial" pitchFamily="34" charset="0"/>
              <a:buChar char="•"/>
            </a:pPr>
            <a:r>
              <a:rPr lang="en-GB" sz="1400" b="1" dirty="0" smtClean="0">
                <a:solidFill>
                  <a:prstClr val="black"/>
                </a:solidFill>
                <a:latin typeface="+mj-lt"/>
              </a:rPr>
              <a:t>Explain </a:t>
            </a:r>
            <a:r>
              <a:rPr lang="en-GB" sz="1400" dirty="0">
                <a:solidFill>
                  <a:prstClr val="black"/>
                </a:solidFill>
                <a:latin typeface="+mj-lt"/>
              </a:rPr>
              <a:t>how the identified character traits can aid progression </a:t>
            </a:r>
          </a:p>
          <a:p>
            <a:pPr marL="285750" lvl="0" indent="-285750" defTabSz="457200">
              <a:buFont typeface="Arial" pitchFamily="34" charset="0"/>
              <a:buChar char="•"/>
            </a:pPr>
            <a:r>
              <a:rPr lang="en-GB" sz="1400" b="1" dirty="0">
                <a:solidFill>
                  <a:prstClr val="black"/>
                </a:solidFill>
                <a:latin typeface="+mj-lt"/>
              </a:rPr>
              <a:t>Recognise </a:t>
            </a:r>
            <a:r>
              <a:rPr lang="en-GB" sz="1400" dirty="0">
                <a:solidFill>
                  <a:prstClr val="black"/>
                </a:solidFill>
                <a:latin typeface="+mj-lt"/>
              </a:rPr>
              <a:t>and award achievements of </a:t>
            </a:r>
            <a:r>
              <a:rPr lang="en-GB" sz="1400" dirty="0" smtClean="0">
                <a:solidFill>
                  <a:prstClr val="black"/>
                </a:solidFill>
                <a:latin typeface="+mj-lt"/>
              </a:rPr>
              <a:t>others</a:t>
            </a:r>
            <a:endParaRPr lang="en-GB" sz="1400" dirty="0">
              <a:solidFill>
                <a:prstClr val="black"/>
              </a:solidFill>
              <a:latin typeface="+mj-lt"/>
            </a:endParaRPr>
          </a:p>
          <a:p>
            <a:pPr marL="285750" lvl="0" indent="-285750" defTabSz="457200">
              <a:buFont typeface="Arial" pitchFamily="34" charset="0"/>
              <a:buChar char="•"/>
            </a:pPr>
            <a:r>
              <a:rPr lang="en-GB" sz="1400" b="1" dirty="0">
                <a:solidFill>
                  <a:prstClr val="black"/>
                </a:solidFill>
                <a:latin typeface="+mj-lt"/>
              </a:rPr>
              <a:t>Reflect </a:t>
            </a:r>
            <a:r>
              <a:rPr lang="en-GB" sz="1400" dirty="0">
                <a:solidFill>
                  <a:prstClr val="black"/>
                </a:solidFill>
                <a:latin typeface="+mj-lt"/>
              </a:rPr>
              <a:t>on personal success </a:t>
            </a:r>
            <a:r>
              <a:rPr lang="en-GB" sz="1400" dirty="0" smtClean="0">
                <a:solidFill>
                  <a:prstClr val="black"/>
                </a:solidFill>
                <a:latin typeface="+mj-lt"/>
              </a:rPr>
              <a:t>and </a:t>
            </a:r>
            <a:r>
              <a:rPr lang="en-GB" sz="1400" dirty="0">
                <a:solidFill>
                  <a:prstClr val="black"/>
                </a:solidFill>
                <a:latin typeface="+mj-lt"/>
              </a:rPr>
              <a:t>achievement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2656" y="2000672"/>
            <a:ext cx="6165304" cy="4001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‘You have a lot of passion for what you are doing because it is so hard… if you don’t any rational person would give up.”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i="1" dirty="0" smtClean="0"/>
              <a:t>Steve Jobs</a:t>
            </a:r>
          </a:p>
          <a:p>
            <a:endParaRPr lang="en-US" i="1" dirty="0"/>
          </a:p>
          <a:p>
            <a:r>
              <a:rPr lang="en-US" sz="1400" dirty="0" smtClean="0"/>
              <a:t>“I was always determined to achieve my goal of going to University to study Product Design.”</a:t>
            </a:r>
            <a:br>
              <a:rPr lang="en-US" sz="1400" dirty="0" smtClean="0"/>
            </a:br>
            <a:r>
              <a:rPr lang="en-US" sz="1400" dirty="0" smtClean="0"/>
              <a:t> - </a:t>
            </a:r>
            <a:r>
              <a:rPr lang="en-US" sz="1400" i="1" dirty="0" smtClean="0"/>
              <a:t>Charlotte Forbes</a:t>
            </a:r>
          </a:p>
          <a:p>
            <a:endParaRPr lang="en-US" dirty="0" smtClean="0"/>
          </a:p>
          <a:p>
            <a:r>
              <a:rPr lang="en-US" sz="1400" dirty="0" smtClean="0"/>
              <a:t>“Success is 99% failure.”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i="1" dirty="0" err="1" smtClean="0"/>
              <a:t>Soichiro</a:t>
            </a:r>
            <a:r>
              <a:rPr lang="en-US" sz="1400" i="1" dirty="0" smtClean="0"/>
              <a:t> Honda</a:t>
            </a:r>
          </a:p>
          <a:p>
            <a:endParaRPr lang="en-US" dirty="0" smtClean="0"/>
          </a:p>
          <a:p>
            <a:r>
              <a:rPr lang="en-US" sz="1400" dirty="0" smtClean="0"/>
              <a:t>“I’m convinced that about half of what separates the successful entrepreneurs from the non-successful ones is pure perseverance.”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i="1" dirty="0" smtClean="0"/>
              <a:t>Steve Jobs</a:t>
            </a:r>
          </a:p>
          <a:p>
            <a:endParaRPr lang="en-US" dirty="0" smtClean="0"/>
          </a:p>
          <a:p>
            <a:r>
              <a:rPr lang="en-US" sz="1400" dirty="0" smtClean="0"/>
              <a:t>“Never let your successes go to your heart or your success go to your head.”</a:t>
            </a:r>
            <a:br>
              <a:rPr lang="en-US" sz="1400" dirty="0" smtClean="0"/>
            </a:br>
            <a:r>
              <a:rPr lang="en-US" sz="1400" dirty="0" smtClean="0"/>
              <a:t>- </a:t>
            </a:r>
            <a:r>
              <a:rPr lang="en-US" sz="1400" i="1" dirty="0" err="1" smtClean="0"/>
              <a:t>Soichiro</a:t>
            </a:r>
            <a:r>
              <a:rPr lang="en-US" sz="1400" i="1" dirty="0" smtClean="0"/>
              <a:t> Honda</a:t>
            </a:r>
          </a:p>
        </p:txBody>
      </p:sp>
      <p:sp>
        <p:nvSpPr>
          <p:cNvPr id="12" name="Title 3"/>
          <p:cNvSpPr txBox="1">
            <a:spLocks/>
          </p:cNvSpPr>
          <p:nvPr/>
        </p:nvSpPr>
        <p:spPr>
          <a:xfrm>
            <a:off x="260648" y="200472"/>
            <a:ext cx="6408712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 smtClean="0">
                <a:solidFill>
                  <a:prstClr val="black"/>
                </a:solidFill>
              </a:rPr>
              <a:t>Session 4: Building Character </a:t>
            </a:r>
            <a:endParaRPr lang="en-GB" sz="1800" b="1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574</Words>
  <Application>Microsoft Office PowerPoint</Application>
  <PresentationFormat>A4 Paper (210x297 mm)</PresentationFormat>
  <Paragraphs>180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cookzz.j</dc:creator>
  <cp:lastModifiedBy>brooks.j</cp:lastModifiedBy>
  <cp:revision>35</cp:revision>
  <dcterms:created xsi:type="dcterms:W3CDTF">2015-10-21T09:39:13Z</dcterms:created>
  <dcterms:modified xsi:type="dcterms:W3CDTF">2015-11-03T10:12:18Z</dcterms:modified>
</cp:coreProperties>
</file>