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72" r:id="rId2"/>
    <p:sldId id="273" r:id="rId3"/>
    <p:sldId id="274" r:id="rId4"/>
    <p:sldId id="260" r:id="rId5"/>
    <p:sldId id="275" r:id="rId6"/>
    <p:sldId id="276" r:id="rId7"/>
    <p:sldId id="278" r:id="rId8"/>
    <p:sldId id="279" r:id="rId9"/>
    <p:sldId id="277" r:id="rId10"/>
    <p:sldId id="287" r:id="rId11"/>
    <p:sldId id="288" r:id="rId12"/>
    <p:sldId id="289" r:id="rId13"/>
    <p:sldId id="281" r:id="rId14"/>
    <p:sldId id="282" r:id="rId15"/>
    <p:sldId id="283" r:id="rId16"/>
    <p:sldId id="285" r:id="rId17"/>
    <p:sldId id="284" r:id="rId18"/>
    <p:sldId id="280" r:id="rId19"/>
    <p:sldId id="286"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FF6600"/>
    <a:srgbClr val="00FF00"/>
    <a:srgbClr val="FFFF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BADEEC-1519-4086-A0DA-4E9263A21138}" type="datetimeFigureOut">
              <a:rPr lang="en-US" smtClean="0"/>
              <a:pPr/>
              <a:t>1/7/2016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A4E004-CBEA-4B5A-A2C5-C7BDED63552D}" type="slidenum">
              <a:rPr lang="en-GB" smtClean="0"/>
              <a:pPr/>
              <a:t>‹#›</a:t>
            </a:fld>
            <a:endParaRPr lang="en-GB"/>
          </a:p>
        </p:txBody>
      </p:sp>
    </p:spTree>
    <p:extLst>
      <p:ext uri="{BB962C8B-B14F-4D97-AF65-F5344CB8AC3E}">
        <p14:creationId xmlns:p14="http://schemas.microsoft.com/office/powerpoint/2010/main" val="3632420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1</a:t>
            </a:fld>
            <a:endParaRPr lang="en-GB"/>
          </a:p>
        </p:txBody>
      </p:sp>
    </p:spTree>
    <p:extLst>
      <p:ext uri="{BB962C8B-B14F-4D97-AF65-F5344CB8AC3E}">
        <p14:creationId xmlns:p14="http://schemas.microsoft.com/office/powerpoint/2010/main" val="1944144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10</a:t>
            </a:fld>
            <a:endParaRPr lang="en-GB"/>
          </a:p>
        </p:txBody>
      </p:sp>
    </p:spTree>
    <p:extLst>
      <p:ext uri="{BB962C8B-B14F-4D97-AF65-F5344CB8AC3E}">
        <p14:creationId xmlns:p14="http://schemas.microsoft.com/office/powerpoint/2010/main" val="2260781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11</a:t>
            </a:fld>
            <a:endParaRPr lang="en-GB"/>
          </a:p>
        </p:txBody>
      </p:sp>
    </p:spTree>
    <p:extLst>
      <p:ext uri="{BB962C8B-B14F-4D97-AF65-F5344CB8AC3E}">
        <p14:creationId xmlns:p14="http://schemas.microsoft.com/office/powerpoint/2010/main" val="38947101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12</a:t>
            </a:fld>
            <a:endParaRPr lang="en-GB"/>
          </a:p>
        </p:txBody>
      </p:sp>
    </p:spTree>
    <p:extLst>
      <p:ext uri="{BB962C8B-B14F-4D97-AF65-F5344CB8AC3E}">
        <p14:creationId xmlns:p14="http://schemas.microsoft.com/office/powerpoint/2010/main" val="14469048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13</a:t>
            </a:fld>
            <a:endParaRPr lang="en-GB"/>
          </a:p>
        </p:txBody>
      </p:sp>
    </p:spTree>
    <p:extLst>
      <p:ext uri="{BB962C8B-B14F-4D97-AF65-F5344CB8AC3E}">
        <p14:creationId xmlns:p14="http://schemas.microsoft.com/office/powerpoint/2010/main" val="3964362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14</a:t>
            </a:fld>
            <a:endParaRPr lang="en-GB"/>
          </a:p>
        </p:txBody>
      </p:sp>
    </p:spTree>
    <p:extLst>
      <p:ext uri="{BB962C8B-B14F-4D97-AF65-F5344CB8AC3E}">
        <p14:creationId xmlns:p14="http://schemas.microsoft.com/office/powerpoint/2010/main" val="3078031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15</a:t>
            </a:fld>
            <a:endParaRPr lang="en-GB"/>
          </a:p>
        </p:txBody>
      </p:sp>
    </p:spTree>
    <p:extLst>
      <p:ext uri="{BB962C8B-B14F-4D97-AF65-F5344CB8AC3E}">
        <p14:creationId xmlns:p14="http://schemas.microsoft.com/office/powerpoint/2010/main" val="10638987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16</a:t>
            </a:fld>
            <a:endParaRPr lang="en-GB"/>
          </a:p>
        </p:txBody>
      </p:sp>
    </p:spTree>
    <p:extLst>
      <p:ext uri="{BB962C8B-B14F-4D97-AF65-F5344CB8AC3E}">
        <p14:creationId xmlns:p14="http://schemas.microsoft.com/office/powerpoint/2010/main" val="818976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17</a:t>
            </a:fld>
            <a:endParaRPr lang="en-GB"/>
          </a:p>
        </p:txBody>
      </p:sp>
    </p:spTree>
    <p:extLst>
      <p:ext uri="{BB962C8B-B14F-4D97-AF65-F5344CB8AC3E}">
        <p14:creationId xmlns:p14="http://schemas.microsoft.com/office/powerpoint/2010/main" val="38667137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18</a:t>
            </a:fld>
            <a:endParaRPr lang="en-GB"/>
          </a:p>
        </p:txBody>
      </p:sp>
    </p:spTree>
    <p:extLst>
      <p:ext uri="{BB962C8B-B14F-4D97-AF65-F5344CB8AC3E}">
        <p14:creationId xmlns:p14="http://schemas.microsoft.com/office/powerpoint/2010/main" val="4528866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19</a:t>
            </a:fld>
            <a:endParaRPr lang="en-GB"/>
          </a:p>
        </p:txBody>
      </p:sp>
    </p:spTree>
    <p:extLst>
      <p:ext uri="{BB962C8B-B14F-4D97-AF65-F5344CB8AC3E}">
        <p14:creationId xmlns:p14="http://schemas.microsoft.com/office/powerpoint/2010/main" val="4528866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2</a:t>
            </a:fld>
            <a:endParaRPr lang="en-GB"/>
          </a:p>
        </p:txBody>
      </p:sp>
    </p:spTree>
    <p:extLst>
      <p:ext uri="{BB962C8B-B14F-4D97-AF65-F5344CB8AC3E}">
        <p14:creationId xmlns:p14="http://schemas.microsoft.com/office/powerpoint/2010/main" val="3694576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EFAEBE-2294-4756-AB22-6F1B2B060BE2}" type="slidenum">
              <a:rPr lang="en-GB" smtClean="0"/>
              <a:pPr/>
              <a:t>3</a:t>
            </a:fld>
            <a:endParaRPr lang="en-GB"/>
          </a:p>
        </p:txBody>
      </p:sp>
    </p:spTree>
    <p:extLst>
      <p:ext uri="{BB962C8B-B14F-4D97-AF65-F5344CB8AC3E}">
        <p14:creationId xmlns:p14="http://schemas.microsoft.com/office/powerpoint/2010/main" val="1839231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4</a:t>
            </a:fld>
            <a:endParaRPr lang="en-GB"/>
          </a:p>
        </p:txBody>
      </p:sp>
    </p:spTree>
    <p:extLst>
      <p:ext uri="{BB962C8B-B14F-4D97-AF65-F5344CB8AC3E}">
        <p14:creationId xmlns:p14="http://schemas.microsoft.com/office/powerpoint/2010/main" val="3668292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5</a:t>
            </a:fld>
            <a:endParaRPr lang="en-GB"/>
          </a:p>
        </p:txBody>
      </p:sp>
    </p:spTree>
    <p:extLst>
      <p:ext uri="{BB962C8B-B14F-4D97-AF65-F5344CB8AC3E}">
        <p14:creationId xmlns:p14="http://schemas.microsoft.com/office/powerpoint/2010/main" val="3243253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6</a:t>
            </a:fld>
            <a:endParaRPr lang="en-GB"/>
          </a:p>
        </p:txBody>
      </p:sp>
    </p:spTree>
    <p:extLst>
      <p:ext uri="{BB962C8B-B14F-4D97-AF65-F5344CB8AC3E}">
        <p14:creationId xmlns:p14="http://schemas.microsoft.com/office/powerpoint/2010/main" val="3377261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7</a:t>
            </a:fld>
            <a:endParaRPr lang="en-GB"/>
          </a:p>
        </p:txBody>
      </p:sp>
    </p:spTree>
    <p:extLst>
      <p:ext uri="{BB962C8B-B14F-4D97-AF65-F5344CB8AC3E}">
        <p14:creationId xmlns:p14="http://schemas.microsoft.com/office/powerpoint/2010/main" val="40475323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8</a:t>
            </a:fld>
            <a:endParaRPr lang="en-GB"/>
          </a:p>
        </p:txBody>
      </p:sp>
    </p:spTree>
    <p:extLst>
      <p:ext uri="{BB962C8B-B14F-4D97-AF65-F5344CB8AC3E}">
        <p14:creationId xmlns:p14="http://schemas.microsoft.com/office/powerpoint/2010/main" val="1948004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9</a:t>
            </a:fld>
            <a:endParaRPr lang="en-GB"/>
          </a:p>
        </p:txBody>
      </p:sp>
    </p:spTree>
    <p:extLst>
      <p:ext uri="{BB962C8B-B14F-4D97-AF65-F5344CB8AC3E}">
        <p14:creationId xmlns:p14="http://schemas.microsoft.com/office/powerpoint/2010/main" val="3532435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BBD558B-A679-4FF5-A59C-6C8F5E99AC3D}" type="datetimeFigureOut">
              <a:rPr lang="en-US" smtClean="0"/>
              <a:pPr/>
              <a:t>1/7/2016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BBD558B-A679-4FF5-A59C-6C8F5E99AC3D}" type="datetimeFigureOut">
              <a:rPr lang="en-US" smtClean="0"/>
              <a:pPr/>
              <a:t>1/7/2016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BBD558B-A679-4FF5-A59C-6C8F5E99AC3D}" type="datetimeFigureOut">
              <a:rPr lang="en-US" smtClean="0"/>
              <a:pPr/>
              <a:t>1/7/2016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BD558B-A679-4FF5-A59C-6C8F5E99AC3D}" type="datetimeFigureOut">
              <a:rPr lang="en-US" smtClean="0"/>
              <a:pPr/>
              <a:t>1/7/2016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BD558B-A679-4FF5-A59C-6C8F5E99AC3D}" type="datetimeFigureOut">
              <a:rPr lang="en-US" smtClean="0"/>
              <a:pPr/>
              <a:t>1/7/2016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BD558B-A679-4FF5-A59C-6C8F5E99AC3D}" type="datetimeFigureOut">
              <a:rPr lang="en-US" smtClean="0"/>
              <a:pPr/>
              <a:t>1/7/2016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BD558B-A679-4FF5-A59C-6C8F5E99AC3D}" type="datetimeFigureOut">
              <a:rPr lang="en-US" smtClean="0"/>
              <a:pPr/>
              <a:t>1/7/2016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8BEA7A-963E-4546-ABA3-5E7956EECC4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solidFill>
            <a:srgbClr val="FFFFCC"/>
          </a:solidFill>
          <a:ln w="38100">
            <a:solidFill>
              <a:schemeClr val="accent1"/>
            </a:solidFill>
          </a:ln>
        </p:spPr>
        <p:txBody>
          <a:bodyPr>
            <a:normAutofit/>
          </a:bodyPr>
          <a:lstStyle/>
          <a:p>
            <a:r>
              <a:rPr lang="en-GB" b="1" dirty="0" smtClean="0">
                <a:solidFill>
                  <a:srgbClr val="002060"/>
                </a:solidFill>
              </a:rPr>
              <a:t>Lesson 5: Design Challenge &amp; Pitch</a:t>
            </a:r>
            <a:endParaRPr lang="en-GB" b="1" dirty="0">
              <a:solidFill>
                <a:srgbClr val="00206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034" y="1571612"/>
            <a:ext cx="8215370" cy="492922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85728"/>
            <a:ext cx="4900618" cy="642942"/>
          </a:xfrm>
          <a:solidFill>
            <a:srgbClr val="FFFFCC"/>
          </a:solidFill>
        </p:spPr>
        <p:txBody>
          <a:bodyPr>
            <a:normAutofit fontScale="90000"/>
          </a:bodyPr>
          <a:lstStyle/>
          <a:p>
            <a:r>
              <a:rPr lang="en-GB" b="1" dirty="0" smtClean="0">
                <a:solidFill>
                  <a:srgbClr val="7030A0"/>
                </a:solidFill>
              </a:rPr>
              <a:t>Think crazy....</a:t>
            </a:r>
            <a:endParaRPr lang="en-GB" b="1" dirty="0">
              <a:solidFill>
                <a:srgbClr val="7030A0"/>
              </a:solidFill>
            </a:endParaRPr>
          </a:p>
        </p:txBody>
      </p:sp>
      <p:sp>
        <p:nvSpPr>
          <p:cNvPr id="4" name="Title 1"/>
          <p:cNvSpPr txBox="1">
            <a:spLocks/>
          </p:cNvSpPr>
          <p:nvPr/>
        </p:nvSpPr>
        <p:spPr>
          <a:xfrm>
            <a:off x="3786182" y="5929330"/>
            <a:ext cx="4900618" cy="642942"/>
          </a:xfrm>
          <a:prstGeom prst="rect">
            <a:avLst/>
          </a:prstGeom>
          <a:solidFill>
            <a:srgbClr val="FFFFCC"/>
          </a:solidFill>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rgbClr val="7030A0"/>
                </a:solidFill>
                <a:effectLst/>
                <a:uLnTx/>
                <a:uFillTx/>
                <a:latin typeface="+mj-lt"/>
                <a:ea typeface="+mj-ea"/>
                <a:cs typeface="+mj-cs"/>
              </a:rPr>
              <a:t>...then</a:t>
            </a:r>
            <a:r>
              <a:rPr kumimoji="0" lang="en-GB" sz="4400" b="1" i="0" u="none" strike="noStrike" kern="1200" cap="none" spc="0" normalizeH="0" noProof="0" dirty="0" smtClean="0">
                <a:ln>
                  <a:noFill/>
                </a:ln>
                <a:solidFill>
                  <a:srgbClr val="7030A0"/>
                </a:solidFill>
                <a:effectLst/>
                <a:uLnTx/>
                <a:uFillTx/>
                <a:latin typeface="+mj-lt"/>
                <a:ea typeface="+mj-ea"/>
                <a:cs typeface="+mj-cs"/>
              </a:rPr>
              <a:t> make it sensible!</a:t>
            </a:r>
            <a:endParaRPr kumimoji="0" lang="en-GB" sz="4400" b="1" i="0" u="none" strike="noStrike" kern="1200" cap="none" spc="0" normalizeH="0" baseline="0" noProof="0" dirty="0">
              <a:ln>
                <a:noFill/>
              </a:ln>
              <a:solidFill>
                <a:srgbClr val="7030A0"/>
              </a:solidFill>
              <a:effectLst/>
              <a:uLnTx/>
              <a:uFillTx/>
              <a:latin typeface="+mj-lt"/>
              <a:ea typeface="+mj-ea"/>
              <a:cs typeface="+mj-cs"/>
            </a:endParaRPr>
          </a:p>
        </p:txBody>
      </p:sp>
      <p:pic>
        <p:nvPicPr>
          <p:cNvPr id="4098" name="Picture 2" descr="http://www.glutenfreestudentcookbook.co.uk/wp-content/uploads/2012/03/Orange.jpg"/>
          <p:cNvPicPr>
            <a:picLocks noChangeAspect="1" noChangeArrowheads="1"/>
          </p:cNvPicPr>
          <p:nvPr/>
        </p:nvPicPr>
        <p:blipFill>
          <a:blip r:embed="rId3" cstate="print"/>
          <a:srcRect t="8260" b="5836"/>
          <a:stretch>
            <a:fillRect/>
          </a:stretch>
        </p:blipFill>
        <p:spPr bwMode="auto">
          <a:xfrm>
            <a:off x="500034" y="1000108"/>
            <a:ext cx="2245335" cy="1928826"/>
          </a:xfrm>
          <a:prstGeom prst="rect">
            <a:avLst/>
          </a:prstGeom>
          <a:noFill/>
        </p:spPr>
      </p:pic>
      <p:pic>
        <p:nvPicPr>
          <p:cNvPr id="4100" name="Picture 4" descr="http://goodfruitguide.co.uk/wp-content/uploads/2010/10/Strawberry-strawberry-300x281.jpg"/>
          <p:cNvPicPr>
            <a:picLocks noChangeAspect="1" noChangeArrowheads="1"/>
          </p:cNvPicPr>
          <p:nvPr/>
        </p:nvPicPr>
        <p:blipFill>
          <a:blip r:embed="rId4" cstate="print"/>
          <a:srcRect/>
          <a:stretch>
            <a:fillRect/>
          </a:stretch>
        </p:blipFill>
        <p:spPr bwMode="auto">
          <a:xfrm>
            <a:off x="6500826" y="3143248"/>
            <a:ext cx="2286016" cy="2141235"/>
          </a:xfrm>
          <a:prstGeom prst="rect">
            <a:avLst/>
          </a:prstGeom>
          <a:noFill/>
        </p:spPr>
      </p:pic>
      <p:pic>
        <p:nvPicPr>
          <p:cNvPr id="4102" name="Picture 6" descr="http://4.bp.blogspot.com/_E_o_0Bdm4GA/TQUeADdItwI/AAAAAAABEoA/6X3B2uq5QxI/s400/pine-cone1.jpg"/>
          <p:cNvPicPr>
            <a:picLocks noChangeAspect="1" noChangeArrowheads="1"/>
          </p:cNvPicPr>
          <p:nvPr/>
        </p:nvPicPr>
        <p:blipFill>
          <a:blip r:embed="rId5" cstate="print"/>
          <a:srcRect/>
          <a:stretch>
            <a:fillRect/>
          </a:stretch>
        </p:blipFill>
        <p:spPr bwMode="auto">
          <a:xfrm rot="16200000">
            <a:off x="6703964" y="368342"/>
            <a:ext cx="2071702" cy="1906474"/>
          </a:xfrm>
          <a:prstGeom prst="rect">
            <a:avLst/>
          </a:prstGeom>
          <a:noFill/>
        </p:spPr>
      </p:pic>
      <p:pic>
        <p:nvPicPr>
          <p:cNvPr id="4106" name="Picture 10" descr="http://www.cvni.org/images_main/wildflowers/images/17.jpg"/>
          <p:cNvPicPr>
            <a:picLocks noChangeAspect="1" noChangeArrowheads="1"/>
          </p:cNvPicPr>
          <p:nvPr/>
        </p:nvPicPr>
        <p:blipFill>
          <a:blip r:embed="rId6" cstate="print"/>
          <a:srcRect/>
          <a:stretch>
            <a:fillRect/>
          </a:stretch>
        </p:blipFill>
        <p:spPr bwMode="auto">
          <a:xfrm>
            <a:off x="3714744" y="1214422"/>
            <a:ext cx="2381250" cy="2143125"/>
          </a:xfrm>
          <a:prstGeom prst="rect">
            <a:avLst/>
          </a:prstGeom>
          <a:noFill/>
        </p:spPr>
      </p:pic>
      <p:pic>
        <p:nvPicPr>
          <p:cNvPr id="4108" name="Picture 12" descr="http://1.bp.blogspot.com/-MahzQWTfyT8/TZsoADJ_CoI/AAAAAAAAC_8/QXyO9tPc9Hg/s1600/Dandelion_Clock%255B1%255D.jpg"/>
          <p:cNvPicPr>
            <a:picLocks noChangeAspect="1" noChangeArrowheads="1"/>
          </p:cNvPicPr>
          <p:nvPr/>
        </p:nvPicPr>
        <p:blipFill>
          <a:blip r:embed="rId7" cstate="print"/>
          <a:srcRect/>
          <a:stretch>
            <a:fillRect/>
          </a:stretch>
        </p:blipFill>
        <p:spPr bwMode="auto">
          <a:xfrm>
            <a:off x="3357554" y="3714752"/>
            <a:ext cx="3071834" cy="1535918"/>
          </a:xfrm>
          <a:prstGeom prst="rect">
            <a:avLst/>
          </a:prstGeom>
          <a:noFill/>
        </p:spPr>
      </p:pic>
      <p:pic>
        <p:nvPicPr>
          <p:cNvPr id="4112" name="Picture 16" descr="http://freeimagesarchive.com/data/media/224/Pineapple.jpg"/>
          <p:cNvPicPr>
            <a:picLocks noChangeAspect="1" noChangeArrowheads="1"/>
          </p:cNvPicPr>
          <p:nvPr/>
        </p:nvPicPr>
        <p:blipFill>
          <a:blip r:embed="rId8" cstate="print">
            <a:clrChange>
              <a:clrFrom>
                <a:srgbClr val="FEFEFE"/>
              </a:clrFrom>
              <a:clrTo>
                <a:srgbClr val="FEFEFE">
                  <a:alpha val="0"/>
                </a:srgbClr>
              </a:clrTo>
            </a:clrChange>
          </a:blip>
          <a:srcRect/>
          <a:stretch>
            <a:fillRect/>
          </a:stretch>
        </p:blipFill>
        <p:spPr bwMode="auto">
          <a:xfrm>
            <a:off x="571472" y="2928934"/>
            <a:ext cx="1928826" cy="357423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85720" y="357166"/>
          <a:ext cx="8429684" cy="741680"/>
        </p:xfrm>
        <a:graphic>
          <a:graphicData uri="http://schemas.openxmlformats.org/drawingml/2006/table">
            <a:tbl>
              <a:tblPr firstRow="1" bandRow="1">
                <a:tableStyleId>{5C22544A-7EE6-4342-B048-85BDC9FD1C3A}</a:tableStyleId>
              </a:tblPr>
              <a:tblGrid>
                <a:gridCol w="4143404"/>
                <a:gridCol w="4286280"/>
              </a:tblGrid>
              <a:tr h="370840">
                <a:tc>
                  <a:txBody>
                    <a:bodyPr/>
                    <a:lstStyle/>
                    <a:p>
                      <a:r>
                        <a:rPr lang="en-GB" b="1" dirty="0" smtClean="0">
                          <a:solidFill>
                            <a:srgbClr val="002060"/>
                          </a:solidFill>
                        </a:rPr>
                        <a:t>Product to be changed:</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smtClean="0">
                          <a:solidFill>
                            <a:srgbClr val="002060"/>
                          </a:solidFill>
                        </a:rPr>
                        <a:t>The chair</a:t>
                      </a:r>
                      <a:endParaRPr lang="en-GB" b="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b="1" dirty="0" smtClean="0">
                          <a:solidFill>
                            <a:srgbClr val="002060"/>
                          </a:solidFill>
                        </a:rPr>
                        <a:t>Attribute to be given to the new product:</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smtClean="0">
                          <a:solidFill>
                            <a:srgbClr val="002060"/>
                          </a:solidFill>
                        </a:rPr>
                        <a:t>Animal themed chair for a 3-5 year old</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7" name="Table 6"/>
          <p:cNvGraphicFramePr>
            <a:graphicFrameLocks noGrp="1"/>
          </p:cNvGraphicFramePr>
          <p:nvPr/>
        </p:nvGraphicFramePr>
        <p:xfrm>
          <a:off x="285720" y="1214422"/>
          <a:ext cx="8429685" cy="5265426"/>
        </p:xfrm>
        <a:graphic>
          <a:graphicData uri="http://schemas.openxmlformats.org/drawingml/2006/table">
            <a:tbl>
              <a:tblPr firstRow="1" bandRow="1">
                <a:tableStyleId>{5C22544A-7EE6-4342-B048-85BDC9FD1C3A}</a:tableStyleId>
              </a:tblPr>
              <a:tblGrid>
                <a:gridCol w="2809895"/>
                <a:gridCol w="2809895"/>
                <a:gridCol w="2809895"/>
              </a:tblGrid>
              <a:tr h="1357322">
                <a:tc>
                  <a:txBody>
                    <a:bodyPr/>
                    <a:lstStyle/>
                    <a:p>
                      <a:r>
                        <a:rPr lang="en-GB" dirty="0" smtClean="0">
                          <a:solidFill>
                            <a:srgbClr val="002060"/>
                          </a:solidFill>
                        </a:rPr>
                        <a:t>Images</a:t>
                      </a:r>
                    </a:p>
                    <a:p>
                      <a:endParaRPr lang="en-GB" dirty="0" smtClean="0">
                        <a:solidFill>
                          <a:srgbClr val="002060"/>
                        </a:solidFill>
                      </a:endParaRPr>
                    </a:p>
                    <a:p>
                      <a:endParaRPr lang="en-GB" dirty="0" smtClean="0">
                        <a:solidFill>
                          <a:srgbClr val="002060"/>
                        </a:solidFill>
                      </a:endParaRPr>
                    </a:p>
                    <a:p>
                      <a:endParaRPr lang="en-GB" dirty="0" smtClean="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smtClean="0">
                        <a:solidFill>
                          <a:srgbClr val="002060"/>
                        </a:solidFill>
                      </a:endParaRPr>
                    </a:p>
                    <a:p>
                      <a:endParaRPr lang="en-GB" dirty="0" smtClean="0">
                        <a:solidFill>
                          <a:srgbClr val="002060"/>
                        </a:solidFill>
                      </a:endParaRPr>
                    </a:p>
                    <a:p>
                      <a:endParaRPr lang="en-GB" dirty="0" smtClean="0">
                        <a:solidFill>
                          <a:srgbClr val="002060"/>
                        </a:solidFill>
                      </a:endParaRPr>
                    </a:p>
                    <a:p>
                      <a:endParaRPr lang="en-GB" dirty="0" smtClean="0">
                        <a:solidFill>
                          <a:srgbClr val="002060"/>
                        </a:solidFill>
                      </a:endParaRPr>
                    </a:p>
                    <a:p>
                      <a:endParaRPr lang="en-GB" dirty="0" smtClean="0">
                        <a:solidFill>
                          <a:srgbClr val="002060"/>
                        </a:solidFill>
                      </a:endParaRPr>
                    </a:p>
                    <a:p>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b="1" dirty="0" smtClean="0">
                          <a:solidFill>
                            <a:srgbClr val="002060"/>
                          </a:solidFill>
                        </a:rPr>
                        <a:t>Question</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smtClean="0">
                          <a:solidFill>
                            <a:srgbClr val="002060"/>
                          </a:solidFill>
                        </a:rPr>
                        <a:t>Use a few words, phrases</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solidFill>
                            <a:srgbClr val="002060"/>
                          </a:solidFill>
                        </a:rPr>
                        <a:t>Use a few words, phrases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colour is it?</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1" dirty="0">
                        <a:solidFill>
                          <a:srgbClr val="FF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smtClean="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shape is</a:t>
                      </a:r>
                      <a:r>
                        <a:rPr lang="en-GB" baseline="0" dirty="0" smtClean="0">
                          <a:solidFill>
                            <a:srgbClr val="002060"/>
                          </a:solidFill>
                        </a:rPr>
                        <a:t> it?</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smtClean="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does it feel like?</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b="1" dirty="0">
                        <a:solidFill>
                          <a:srgbClr val="FF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does it do?</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does it smell like?</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Describe its’ behaviour or character</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If it was an animal what would it be?</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10" name="Picture 9"/>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5501" b="91588" l="34468" r="64894"/>
                    </a14:imgEffect>
                  </a14:imgLayer>
                </a14:imgProps>
              </a:ext>
              <a:ext uri="{28A0092B-C50C-407E-A947-70E740481C1C}">
                <a14:useLocalDpi xmlns:a14="http://schemas.microsoft.com/office/drawing/2010/main" val="0"/>
              </a:ext>
            </a:extLst>
          </a:blip>
          <a:srcRect l="34250" t="15017" r="35038" b="8021"/>
          <a:stretch/>
        </p:blipFill>
        <p:spPr>
          <a:xfrm>
            <a:off x="6715140" y="1285860"/>
            <a:ext cx="1174385" cy="1656184"/>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85720" y="357166"/>
          <a:ext cx="8429684" cy="1381760"/>
        </p:xfrm>
        <a:graphic>
          <a:graphicData uri="http://schemas.openxmlformats.org/drawingml/2006/table">
            <a:tbl>
              <a:tblPr firstRow="1" bandRow="1">
                <a:tableStyleId>{5C22544A-7EE6-4342-B048-85BDC9FD1C3A}</a:tableStyleId>
              </a:tblPr>
              <a:tblGrid>
                <a:gridCol w="4143404"/>
                <a:gridCol w="4286280"/>
              </a:tblGrid>
              <a:tr h="370840">
                <a:tc>
                  <a:txBody>
                    <a:bodyPr/>
                    <a:lstStyle/>
                    <a:p>
                      <a:r>
                        <a:rPr lang="en-GB" b="1" dirty="0" smtClean="0">
                          <a:solidFill>
                            <a:srgbClr val="002060"/>
                          </a:solidFill>
                        </a:rPr>
                        <a:t>Product to be changed:</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smtClean="0">
                          <a:solidFill>
                            <a:srgbClr val="002060"/>
                          </a:solidFill>
                        </a:rPr>
                        <a:t>The chair</a:t>
                      </a:r>
                      <a:endParaRPr lang="en-GB" b="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b="1" dirty="0" smtClean="0">
                          <a:solidFill>
                            <a:srgbClr val="002060"/>
                          </a:solidFill>
                        </a:rPr>
                        <a:t>Attribute to be given to the new product:</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smtClean="0">
                          <a:solidFill>
                            <a:srgbClr val="002060"/>
                          </a:solidFill>
                        </a:rPr>
                        <a:t>Animal themed chair for a 3-5 year old</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b="1" dirty="0" smtClean="0">
                          <a:solidFill>
                            <a:srgbClr val="002060"/>
                          </a:solidFill>
                        </a:rPr>
                        <a:t>Design attributes that will make your design quirky, fun and creative</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3" name="Table 2"/>
          <p:cNvGraphicFramePr>
            <a:graphicFrameLocks noGrp="1"/>
          </p:cNvGraphicFramePr>
          <p:nvPr/>
        </p:nvGraphicFramePr>
        <p:xfrm>
          <a:off x="285720" y="1785926"/>
          <a:ext cx="8429684" cy="4857784"/>
        </p:xfrm>
        <a:graphic>
          <a:graphicData uri="http://schemas.openxmlformats.org/drawingml/2006/table">
            <a:tbl>
              <a:tblPr firstRow="1" bandRow="1">
                <a:tableStyleId>{5C22544A-7EE6-4342-B048-85BDC9FD1C3A}</a:tableStyleId>
              </a:tblPr>
              <a:tblGrid>
                <a:gridCol w="8429684"/>
              </a:tblGrid>
              <a:tr h="4857784">
                <a:tc>
                  <a:txBody>
                    <a:bodyPr/>
                    <a:lstStyle/>
                    <a:p>
                      <a:r>
                        <a:rPr lang="en-GB" dirty="0" smtClean="0">
                          <a:solidFill>
                            <a:srgbClr val="002060"/>
                          </a:solidFill>
                        </a:rPr>
                        <a:t>Initial thoughts and sketches of your new chair:</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4450506"/>
          </a:xfrm>
          <a:solidFill>
            <a:schemeClr val="accent4">
              <a:lumMod val="20000"/>
              <a:lumOff val="80000"/>
            </a:schemeClr>
          </a:solidFill>
        </p:spPr>
        <p:txBody>
          <a:bodyPr>
            <a:normAutofit/>
          </a:bodyPr>
          <a:lstStyle/>
          <a:p>
            <a:r>
              <a:rPr lang="en-GB" b="1" u="sng" dirty="0" smtClean="0">
                <a:solidFill>
                  <a:srgbClr val="FF0066"/>
                </a:solidFill>
              </a:rPr>
              <a:t>Urgent message:</a:t>
            </a:r>
            <a:br>
              <a:rPr lang="en-GB" b="1" u="sng" dirty="0" smtClean="0">
                <a:solidFill>
                  <a:srgbClr val="FF0066"/>
                </a:solidFill>
              </a:rPr>
            </a:br>
            <a:r>
              <a:rPr lang="en-GB" dirty="0" smtClean="0">
                <a:solidFill>
                  <a:srgbClr val="002060"/>
                </a:solidFill>
              </a:rPr>
              <a:t>Your client has asked you to include </a:t>
            </a:r>
            <a:r>
              <a:rPr lang="en-GB" b="1" dirty="0" smtClean="0">
                <a:solidFill>
                  <a:srgbClr val="002060"/>
                </a:solidFill>
              </a:rPr>
              <a:t>fabric</a:t>
            </a:r>
            <a:r>
              <a:rPr lang="en-GB" dirty="0" smtClean="0">
                <a:solidFill>
                  <a:srgbClr val="002060"/>
                </a:solidFill>
              </a:rPr>
              <a:t> in your design to enhance the range of textures on your design</a:t>
            </a:r>
            <a:endParaRPr lang="en-GB" dirty="0">
              <a:solidFill>
                <a:srgbClr val="002060"/>
              </a:solidFill>
            </a:endParaRPr>
          </a:p>
        </p:txBody>
      </p:sp>
    </p:spTree>
    <p:extLst>
      <p:ext uri="{BB962C8B-B14F-4D97-AF65-F5344CB8AC3E}">
        <p14:creationId xmlns:p14="http://schemas.microsoft.com/office/powerpoint/2010/main" val="2668981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4450506"/>
          </a:xfrm>
          <a:solidFill>
            <a:schemeClr val="accent4">
              <a:lumMod val="20000"/>
              <a:lumOff val="80000"/>
            </a:schemeClr>
          </a:solidFill>
        </p:spPr>
        <p:txBody>
          <a:bodyPr>
            <a:normAutofit/>
          </a:bodyPr>
          <a:lstStyle/>
          <a:p>
            <a:r>
              <a:rPr lang="en-GB" b="1" u="sng" dirty="0" smtClean="0">
                <a:solidFill>
                  <a:srgbClr val="FF0066"/>
                </a:solidFill>
              </a:rPr>
              <a:t>Urgent message:</a:t>
            </a:r>
            <a:br>
              <a:rPr lang="en-GB" b="1" u="sng" dirty="0" smtClean="0">
                <a:solidFill>
                  <a:srgbClr val="FF0066"/>
                </a:solidFill>
              </a:rPr>
            </a:br>
            <a:r>
              <a:rPr lang="en-GB" dirty="0" smtClean="0">
                <a:solidFill>
                  <a:srgbClr val="002060"/>
                </a:solidFill>
              </a:rPr>
              <a:t>Your client wants one area of the product to be </a:t>
            </a:r>
            <a:r>
              <a:rPr lang="en-GB" b="1" dirty="0" smtClean="0">
                <a:solidFill>
                  <a:srgbClr val="002060"/>
                </a:solidFill>
              </a:rPr>
              <a:t>oversized</a:t>
            </a:r>
            <a:endParaRPr lang="en-GB" b="1" dirty="0">
              <a:solidFill>
                <a:srgbClr val="002060"/>
              </a:solidFill>
            </a:endParaRPr>
          </a:p>
        </p:txBody>
      </p:sp>
    </p:spTree>
    <p:extLst>
      <p:ext uri="{BB962C8B-B14F-4D97-AF65-F5344CB8AC3E}">
        <p14:creationId xmlns:p14="http://schemas.microsoft.com/office/powerpoint/2010/main" val="17772582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4450506"/>
          </a:xfrm>
          <a:solidFill>
            <a:schemeClr val="accent4">
              <a:lumMod val="20000"/>
              <a:lumOff val="80000"/>
            </a:schemeClr>
          </a:solidFill>
        </p:spPr>
        <p:txBody>
          <a:bodyPr>
            <a:normAutofit/>
          </a:bodyPr>
          <a:lstStyle/>
          <a:p>
            <a:r>
              <a:rPr lang="en-GB" b="1" u="sng" dirty="0" smtClean="0">
                <a:solidFill>
                  <a:srgbClr val="FF0066"/>
                </a:solidFill>
              </a:rPr>
              <a:t>Urgent message:</a:t>
            </a:r>
            <a:br>
              <a:rPr lang="en-GB" b="1" u="sng" dirty="0" smtClean="0">
                <a:solidFill>
                  <a:srgbClr val="FF0066"/>
                </a:solidFill>
              </a:rPr>
            </a:br>
            <a:r>
              <a:rPr lang="en-GB" dirty="0" smtClean="0">
                <a:solidFill>
                  <a:srgbClr val="002060"/>
                </a:solidFill>
              </a:rPr>
              <a:t>The theme of animals needs to be </a:t>
            </a:r>
            <a:r>
              <a:rPr lang="en-GB" b="1" dirty="0" smtClean="0">
                <a:solidFill>
                  <a:srgbClr val="002060"/>
                </a:solidFill>
              </a:rPr>
              <a:t>jungle</a:t>
            </a:r>
            <a:r>
              <a:rPr lang="en-GB" dirty="0" smtClean="0">
                <a:solidFill>
                  <a:srgbClr val="002060"/>
                </a:solidFill>
              </a:rPr>
              <a:t> animals</a:t>
            </a:r>
            <a:endParaRPr lang="en-GB" dirty="0">
              <a:solidFill>
                <a:srgbClr val="002060"/>
              </a:solidFill>
            </a:endParaRPr>
          </a:p>
        </p:txBody>
      </p:sp>
    </p:spTree>
    <p:extLst>
      <p:ext uri="{BB962C8B-B14F-4D97-AF65-F5344CB8AC3E}">
        <p14:creationId xmlns:p14="http://schemas.microsoft.com/office/powerpoint/2010/main" val="13916600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4450506"/>
          </a:xfrm>
          <a:solidFill>
            <a:schemeClr val="accent4">
              <a:lumMod val="20000"/>
              <a:lumOff val="80000"/>
            </a:schemeClr>
          </a:solidFill>
        </p:spPr>
        <p:txBody>
          <a:bodyPr>
            <a:normAutofit/>
          </a:bodyPr>
          <a:lstStyle/>
          <a:p>
            <a:r>
              <a:rPr lang="en-GB" b="1" u="sng" dirty="0" smtClean="0">
                <a:solidFill>
                  <a:srgbClr val="FF0066"/>
                </a:solidFill>
              </a:rPr>
              <a:t>Urgent message:</a:t>
            </a:r>
            <a:br>
              <a:rPr lang="en-GB" b="1" u="sng" dirty="0" smtClean="0">
                <a:solidFill>
                  <a:srgbClr val="FF0066"/>
                </a:solidFill>
              </a:rPr>
            </a:br>
            <a:r>
              <a:rPr lang="en-GB" dirty="0" smtClean="0">
                <a:solidFill>
                  <a:srgbClr val="002060"/>
                </a:solidFill>
              </a:rPr>
              <a:t>The client has just called – they want some form of </a:t>
            </a:r>
            <a:r>
              <a:rPr lang="en-GB" b="1" dirty="0" smtClean="0">
                <a:solidFill>
                  <a:srgbClr val="002060"/>
                </a:solidFill>
              </a:rPr>
              <a:t>storage</a:t>
            </a:r>
            <a:r>
              <a:rPr lang="en-GB" dirty="0" smtClean="0">
                <a:solidFill>
                  <a:srgbClr val="002060"/>
                </a:solidFill>
              </a:rPr>
              <a:t> to be included in the design of the product</a:t>
            </a:r>
            <a:endParaRPr lang="en-GB" dirty="0">
              <a:solidFill>
                <a:srgbClr val="002060"/>
              </a:solidFill>
            </a:endParaRPr>
          </a:p>
        </p:txBody>
      </p:sp>
    </p:spTree>
    <p:extLst>
      <p:ext uri="{BB962C8B-B14F-4D97-AF65-F5344CB8AC3E}">
        <p14:creationId xmlns:p14="http://schemas.microsoft.com/office/powerpoint/2010/main" val="3538020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4450506"/>
          </a:xfrm>
          <a:solidFill>
            <a:schemeClr val="accent4">
              <a:lumMod val="20000"/>
              <a:lumOff val="80000"/>
            </a:schemeClr>
          </a:solidFill>
        </p:spPr>
        <p:txBody>
          <a:bodyPr>
            <a:normAutofit/>
          </a:bodyPr>
          <a:lstStyle/>
          <a:p>
            <a:r>
              <a:rPr lang="en-GB" b="1" u="sng" dirty="0" smtClean="0">
                <a:solidFill>
                  <a:srgbClr val="FF0066"/>
                </a:solidFill>
              </a:rPr>
              <a:t>Urgent message:</a:t>
            </a:r>
            <a:br>
              <a:rPr lang="en-GB" b="1" u="sng" dirty="0" smtClean="0">
                <a:solidFill>
                  <a:srgbClr val="FF0066"/>
                </a:solidFill>
              </a:rPr>
            </a:br>
            <a:r>
              <a:rPr lang="en-GB" dirty="0" smtClean="0">
                <a:solidFill>
                  <a:srgbClr val="002060"/>
                </a:solidFill>
              </a:rPr>
              <a:t>The client has just arrived in the building early and wants to see your designs in the next </a:t>
            </a:r>
            <a:r>
              <a:rPr lang="en-GB" b="1" dirty="0" smtClean="0">
                <a:solidFill>
                  <a:srgbClr val="002060"/>
                </a:solidFill>
              </a:rPr>
              <a:t>3 minutes</a:t>
            </a:r>
            <a:endParaRPr lang="en-GB" b="1" dirty="0">
              <a:solidFill>
                <a:srgbClr val="002060"/>
              </a:solidFill>
            </a:endParaRPr>
          </a:p>
        </p:txBody>
      </p:sp>
    </p:spTree>
    <p:extLst>
      <p:ext uri="{BB962C8B-B14F-4D97-AF65-F5344CB8AC3E}">
        <p14:creationId xmlns:p14="http://schemas.microsoft.com/office/powerpoint/2010/main" val="1584249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CC"/>
          </a:solidFill>
          <a:ln w="28575">
            <a:solidFill>
              <a:srgbClr val="0070C0"/>
            </a:solidFill>
          </a:ln>
        </p:spPr>
        <p:txBody>
          <a:bodyPr>
            <a:normAutofit fontScale="90000"/>
          </a:bodyPr>
          <a:lstStyle/>
          <a:p>
            <a:r>
              <a:rPr lang="en-GB" b="1" dirty="0" smtClean="0">
                <a:solidFill>
                  <a:srgbClr val="002060"/>
                </a:solidFill>
              </a:rPr>
              <a:t>Now pitch your idea to the group...</a:t>
            </a:r>
            <a:endParaRPr lang="en-GB" b="1" dirty="0">
              <a:solidFill>
                <a:srgbClr val="002060"/>
              </a:solidFill>
            </a:endParaRPr>
          </a:p>
        </p:txBody>
      </p:sp>
      <p:sp>
        <p:nvSpPr>
          <p:cNvPr id="4" name="Subtitle 2"/>
          <p:cNvSpPr txBox="1">
            <a:spLocks/>
          </p:cNvSpPr>
          <p:nvPr/>
        </p:nvSpPr>
        <p:spPr>
          <a:xfrm>
            <a:off x="428596" y="1600200"/>
            <a:ext cx="8215370" cy="4495800"/>
          </a:xfrm>
          <a:prstGeom prst="rect">
            <a:avLst/>
          </a:prstGeom>
          <a:solidFill>
            <a:srgbClr val="FFFFCC"/>
          </a:solidFill>
          <a:ln w="38100">
            <a:solidFill>
              <a:srgbClr val="0070C0"/>
            </a:solidFill>
          </a:ln>
        </p:spPr>
        <p:txBody>
          <a:bodyPr>
            <a:normAutofit fontScale="92500" lnSpcReduction="20000"/>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200" b="1" u="sng" strike="noStrike" kern="1200" cap="none" spc="0" normalizeH="0" baseline="0" noProof="0" dirty="0" smtClean="0">
                <a:ln>
                  <a:noFill/>
                </a:ln>
                <a:solidFill>
                  <a:srgbClr val="002060"/>
                </a:solidFill>
                <a:effectLst/>
                <a:uLnTx/>
                <a:uFillTx/>
                <a:latin typeface="+mn-lt"/>
                <a:ea typeface="+mn-ea"/>
                <a:cs typeface="+mn-cs"/>
              </a:rPr>
              <a:t>Design Specification</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009900"/>
                </a:solidFill>
              </a:rPr>
              <a:t>Function</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200" b="1" u="none" strike="noStrike" kern="1200" cap="none" spc="0" normalizeH="0" baseline="0" noProof="0" dirty="0" smtClean="0">
                <a:ln>
                  <a:noFill/>
                </a:ln>
                <a:solidFill>
                  <a:srgbClr val="FF6600"/>
                </a:solidFill>
                <a:effectLst/>
                <a:uLnTx/>
                <a:uFillTx/>
                <a:latin typeface="+mn-lt"/>
                <a:ea typeface="+mn-ea"/>
                <a:cs typeface="+mn-cs"/>
              </a:rPr>
              <a:t>Target Customer</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0070C0"/>
                </a:solidFill>
              </a:rPr>
              <a:t>Human Factors</a:t>
            </a:r>
            <a:endParaRPr kumimoji="0" lang="en-GB" sz="3200" b="1" u="none" strike="noStrike" kern="1200" cap="none" spc="0" normalizeH="0" baseline="0" noProof="0" dirty="0" smtClean="0">
              <a:ln>
                <a:noFill/>
              </a:ln>
              <a:solidFill>
                <a:srgbClr val="0070C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CC0099"/>
                </a:solidFill>
              </a:rPr>
              <a:t>Materials</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200" b="1" u="none" strike="noStrike" kern="1200" cap="none" spc="0" normalizeH="0" baseline="0" noProof="0" dirty="0" smtClean="0">
                <a:ln>
                  <a:noFill/>
                </a:ln>
                <a:solidFill>
                  <a:srgbClr val="9900CC"/>
                </a:solidFill>
                <a:effectLst/>
                <a:uLnTx/>
                <a:uFillTx/>
                <a:latin typeface="+mn-lt"/>
                <a:ea typeface="+mn-ea"/>
                <a:cs typeface="+mn-cs"/>
              </a:rPr>
              <a:t>Size/Dimensions</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FF0066"/>
                </a:solidFill>
              </a:rPr>
              <a:t>Aesthetics</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FFC000"/>
                </a:solidFill>
              </a:rPr>
              <a:t>Quality &amp; Safety</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92D050"/>
                </a:solidFill>
              </a:rPr>
              <a:t>Environment</a:t>
            </a:r>
          </a:p>
          <a:p>
            <a:pPr marL="342900" marR="0" lvl="0" indent="-342900" algn="ctr" defTabSz="914400" rtl="0" eaLnBrk="1" fontAlgn="auto" latinLnBrk="0" hangingPunct="1">
              <a:lnSpc>
                <a:spcPct val="100000"/>
              </a:lnSpc>
              <a:spcBef>
                <a:spcPct val="20000"/>
              </a:spcBef>
              <a:spcAft>
                <a:spcPts val="0"/>
              </a:spcAft>
              <a:buClrTx/>
              <a:buSzTx/>
              <a:tabLst/>
              <a:defRPr/>
            </a:pPr>
            <a:endParaRPr lang="en-GB" sz="3200" b="1" dirty="0" smtClean="0">
              <a:solidFill>
                <a:srgbClr val="FF0066"/>
              </a:solidFill>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a:ln>
                <a:noFill/>
              </a:ln>
              <a:solidFill>
                <a:srgbClr val="002060"/>
              </a:solidFill>
              <a:effectLst/>
              <a:uLnTx/>
              <a:uFillTx/>
              <a:latin typeface="+mn-lt"/>
              <a:ea typeface="+mn-ea"/>
              <a:cs typeface="+mn-cs"/>
            </a:endParaRPr>
          </a:p>
        </p:txBody>
      </p:sp>
      <p:sp>
        <p:nvSpPr>
          <p:cNvPr id="5" name="Oval Callout 4"/>
          <p:cNvSpPr/>
          <p:nvPr/>
        </p:nvSpPr>
        <p:spPr>
          <a:xfrm>
            <a:off x="714348" y="4000504"/>
            <a:ext cx="2357454" cy="1500198"/>
          </a:xfrm>
          <a:prstGeom prst="wedgeEllipseCallout">
            <a:avLst>
              <a:gd name="adj1" fmla="val 50865"/>
              <a:gd name="adj2" fmla="val -80645"/>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Use as prompts for your annotations!</a:t>
            </a:r>
            <a:endParaRPr lang="en-GB" dirty="0"/>
          </a:p>
        </p:txBody>
      </p:sp>
      <p:sp>
        <p:nvSpPr>
          <p:cNvPr id="6" name="Oval Callout 5"/>
          <p:cNvSpPr/>
          <p:nvPr/>
        </p:nvSpPr>
        <p:spPr>
          <a:xfrm>
            <a:off x="6143636" y="1928802"/>
            <a:ext cx="2357454" cy="1500198"/>
          </a:xfrm>
          <a:prstGeom prst="wedgeEllipseCallout">
            <a:avLst>
              <a:gd name="adj1" fmla="val -63735"/>
              <a:gd name="adj2" fmla="val 69888"/>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Make sure you mention these in the pitch of your final idea!</a:t>
            </a:r>
            <a:endParaRPr lang="en-GB" dirty="0"/>
          </a:p>
        </p:txBody>
      </p:sp>
    </p:spTree>
    <p:extLst>
      <p:ext uri="{BB962C8B-B14F-4D97-AF65-F5344CB8AC3E}">
        <p14:creationId xmlns:p14="http://schemas.microsoft.com/office/powerpoint/2010/main" val="28657029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74638"/>
            <a:ext cx="8429684" cy="868346"/>
          </a:xfrm>
          <a:solidFill>
            <a:srgbClr val="FFFFCC"/>
          </a:solidFill>
          <a:ln w="28575">
            <a:solidFill>
              <a:srgbClr val="0070C0"/>
            </a:solidFill>
          </a:ln>
        </p:spPr>
        <p:txBody>
          <a:bodyPr/>
          <a:lstStyle/>
          <a:p>
            <a:r>
              <a:rPr lang="en-GB" b="1" dirty="0" smtClean="0">
                <a:solidFill>
                  <a:srgbClr val="002060"/>
                </a:solidFill>
              </a:rPr>
              <a:t>Reflection....</a:t>
            </a:r>
            <a:endParaRPr lang="en-GB" b="1" dirty="0">
              <a:solidFill>
                <a:srgbClr val="002060"/>
              </a:solidFill>
            </a:endParaRPr>
          </a:p>
        </p:txBody>
      </p:sp>
      <p:sp>
        <p:nvSpPr>
          <p:cNvPr id="4" name="Subtitle 2"/>
          <p:cNvSpPr txBox="1">
            <a:spLocks/>
          </p:cNvSpPr>
          <p:nvPr/>
        </p:nvSpPr>
        <p:spPr>
          <a:xfrm>
            <a:off x="357158" y="1357298"/>
            <a:ext cx="2643206" cy="2114552"/>
          </a:xfrm>
          <a:prstGeom prst="rect">
            <a:avLst/>
          </a:prstGeom>
          <a:solidFill>
            <a:srgbClr val="FFFFCC"/>
          </a:solidFill>
          <a:ln w="38100">
            <a:solidFill>
              <a:srgbClr val="0070C0"/>
            </a:solidFill>
          </a:ln>
        </p:spPr>
        <p:txBody>
          <a:bodyPr>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n-GB" b="1" dirty="0" smtClean="0">
                <a:solidFill>
                  <a:srgbClr val="FF0066"/>
                </a:solidFill>
              </a:rPr>
              <a:t>How well did you work as a team?</a:t>
            </a:r>
          </a:p>
          <a:p>
            <a:pPr marL="342900" marR="0" lvl="0" indent="-342900" algn="ctr" defTabSz="914400" rtl="0" eaLnBrk="1" fontAlgn="auto" latinLnBrk="0" hangingPunct="1">
              <a:lnSpc>
                <a:spcPct val="100000"/>
              </a:lnSpc>
              <a:spcBef>
                <a:spcPct val="20000"/>
              </a:spcBef>
              <a:spcAft>
                <a:spcPts val="0"/>
              </a:spcAft>
              <a:buClrTx/>
              <a:buSzTx/>
              <a:tabLst/>
              <a:defRPr/>
            </a:pPr>
            <a:r>
              <a:rPr lang="en-GB" b="1" dirty="0" smtClean="0">
                <a:solidFill>
                  <a:srgbClr val="FF0066"/>
                </a:solidFill>
              </a:rPr>
              <a:t>Did you each individually fulfil your roles to ensure you were successful as a group?</a:t>
            </a:r>
            <a:endParaRPr kumimoji="0" lang="en-GB" b="1"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a:ln>
                <a:noFill/>
              </a:ln>
              <a:solidFill>
                <a:srgbClr val="002060"/>
              </a:solidFill>
              <a:effectLst/>
              <a:uLnTx/>
              <a:uFillTx/>
              <a:latin typeface="+mn-lt"/>
              <a:ea typeface="+mn-ea"/>
              <a:cs typeface="+mn-cs"/>
            </a:endParaRPr>
          </a:p>
        </p:txBody>
      </p:sp>
      <p:sp>
        <p:nvSpPr>
          <p:cNvPr id="8" name="Subtitle 2"/>
          <p:cNvSpPr txBox="1">
            <a:spLocks/>
          </p:cNvSpPr>
          <p:nvPr/>
        </p:nvSpPr>
        <p:spPr>
          <a:xfrm>
            <a:off x="3214678" y="1357298"/>
            <a:ext cx="2643206" cy="2071702"/>
          </a:xfrm>
          <a:prstGeom prst="rect">
            <a:avLst/>
          </a:prstGeom>
          <a:solidFill>
            <a:srgbClr val="FFFFCC"/>
          </a:solidFill>
          <a:ln w="38100">
            <a:solidFill>
              <a:srgbClr val="0070C0"/>
            </a:solidFill>
          </a:ln>
        </p:spPr>
        <p:txBody>
          <a:bodyPr>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n-GB" sz="2000" b="1" dirty="0" smtClean="0">
                <a:solidFill>
                  <a:srgbClr val="00B050"/>
                </a:solidFill>
              </a:rPr>
              <a:t>Did you produce ideas within your group that met the constraints of the initial design criteria?</a:t>
            </a:r>
          </a:p>
        </p:txBody>
      </p:sp>
      <p:sp>
        <p:nvSpPr>
          <p:cNvPr id="9" name="Subtitle 2"/>
          <p:cNvSpPr txBox="1">
            <a:spLocks/>
          </p:cNvSpPr>
          <p:nvPr/>
        </p:nvSpPr>
        <p:spPr>
          <a:xfrm>
            <a:off x="6072198" y="1357298"/>
            <a:ext cx="2643206" cy="2114552"/>
          </a:xfrm>
          <a:prstGeom prst="rect">
            <a:avLst/>
          </a:prstGeom>
          <a:solidFill>
            <a:srgbClr val="FFFFCC"/>
          </a:solidFill>
          <a:ln w="38100">
            <a:solidFill>
              <a:srgbClr val="0070C0"/>
            </a:solidFill>
          </a:ln>
        </p:spPr>
        <p:txBody>
          <a:bodyPr>
            <a:normAutofit lnSpcReduction="10000"/>
          </a:bodyPr>
          <a:lstStyle/>
          <a:p>
            <a:pPr marL="342900" lvl="0" indent="-342900" algn="ctr">
              <a:spcBef>
                <a:spcPct val="20000"/>
              </a:spcBef>
              <a:defRPr/>
            </a:pPr>
            <a:r>
              <a:rPr lang="en-GB" sz="2000" b="1" dirty="0" smtClean="0">
                <a:solidFill>
                  <a:srgbClr val="7030A0"/>
                </a:solidFill>
              </a:rPr>
              <a:t>How did  you respond when the design criteria kept changing? </a:t>
            </a:r>
          </a:p>
          <a:p>
            <a:pPr marL="342900" lvl="0" indent="-342900" algn="ctr">
              <a:spcBef>
                <a:spcPct val="20000"/>
              </a:spcBef>
              <a:defRPr/>
            </a:pPr>
            <a:r>
              <a:rPr lang="en-GB" sz="2000" b="1" dirty="0" smtClean="0">
                <a:solidFill>
                  <a:srgbClr val="7030A0"/>
                </a:solidFill>
              </a:rPr>
              <a:t>What was your initial response? How did it make you feel?</a:t>
            </a:r>
          </a:p>
        </p:txBody>
      </p:sp>
      <p:sp>
        <p:nvSpPr>
          <p:cNvPr id="10" name="Subtitle 2"/>
          <p:cNvSpPr txBox="1">
            <a:spLocks/>
          </p:cNvSpPr>
          <p:nvPr/>
        </p:nvSpPr>
        <p:spPr>
          <a:xfrm>
            <a:off x="357158" y="3714752"/>
            <a:ext cx="2643206" cy="2114552"/>
          </a:xfrm>
          <a:prstGeom prst="rect">
            <a:avLst/>
          </a:prstGeom>
          <a:solidFill>
            <a:srgbClr val="FFFFCC"/>
          </a:solidFill>
          <a:ln w="38100">
            <a:solidFill>
              <a:srgbClr val="0070C0"/>
            </a:solidFill>
          </a:ln>
        </p:spPr>
        <p:txBody>
          <a:bodyPr>
            <a:normAutofit/>
          </a:bodyPr>
          <a:lstStyle/>
          <a:p>
            <a:pPr marL="342900" lvl="0" indent="-342900" algn="ctr">
              <a:spcBef>
                <a:spcPct val="20000"/>
              </a:spcBef>
              <a:defRPr/>
            </a:pPr>
            <a:r>
              <a:rPr lang="en-GB" sz="2000" b="1" dirty="0" smtClean="0">
                <a:solidFill>
                  <a:srgbClr val="00B0F0"/>
                </a:solidFill>
              </a:rPr>
              <a:t>Did your attitude/response alter once you got used to the criteria repeatedly changing? </a:t>
            </a:r>
            <a:endParaRPr lang="en-GB" sz="2000" b="1" dirty="0">
              <a:solidFill>
                <a:srgbClr val="00B0F0"/>
              </a:solidFill>
            </a:endParaRPr>
          </a:p>
        </p:txBody>
      </p:sp>
      <p:sp>
        <p:nvSpPr>
          <p:cNvPr id="11" name="Subtitle 2"/>
          <p:cNvSpPr txBox="1">
            <a:spLocks/>
          </p:cNvSpPr>
          <p:nvPr/>
        </p:nvSpPr>
        <p:spPr>
          <a:xfrm>
            <a:off x="3214678" y="3714752"/>
            <a:ext cx="2643206" cy="2114552"/>
          </a:xfrm>
          <a:prstGeom prst="rect">
            <a:avLst/>
          </a:prstGeom>
          <a:solidFill>
            <a:srgbClr val="FFFFCC"/>
          </a:solidFill>
          <a:ln w="38100">
            <a:solidFill>
              <a:srgbClr val="0070C0"/>
            </a:solidFill>
          </a:ln>
        </p:spPr>
        <p:txBody>
          <a:bodyPr>
            <a:normAutofit/>
          </a:bodyPr>
          <a:lstStyle/>
          <a:p>
            <a:pPr marL="342900" lvl="0" indent="-342900" algn="ctr">
              <a:spcBef>
                <a:spcPct val="20000"/>
              </a:spcBef>
              <a:defRPr/>
            </a:pPr>
            <a:r>
              <a:rPr lang="en-GB" sz="2000" b="1" dirty="0" smtClean="0">
                <a:solidFill>
                  <a:srgbClr val="FF6600"/>
                </a:solidFill>
              </a:rPr>
              <a:t>Did you adapt your ideas in response to the changing design criteria? </a:t>
            </a:r>
          </a:p>
          <a:p>
            <a:pPr marL="342900" lvl="0" indent="-342900" algn="ctr">
              <a:spcBef>
                <a:spcPct val="20000"/>
              </a:spcBef>
              <a:defRPr/>
            </a:pPr>
            <a:r>
              <a:rPr lang="en-GB" sz="2000" b="1" dirty="0" smtClean="0">
                <a:solidFill>
                  <a:srgbClr val="FF6600"/>
                </a:solidFill>
              </a:rPr>
              <a:t>Were you willing to change your ideas?</a:t>
            </a:r>
            <a:endParaRPr lang="en-GB" sz="2000" b="1" dirty="0">
              <a:solidFill>
                <a:srgbClr val="FF6600"/>
              </a:solidFill>
            </a:endParaRPr>
          </a:p>
        </p:txBody>
      </p:sp>
      <p:sp>
        <p:nvSpPr>
          <p:cNvPr id="12" name="Subtitle 2"/>
          <p:cNvSpPr txBox="1">
            <a:spLocks/>
          </p:cNvSpPr>
          <p:nvPr/>
        </p:nvSpPr>
        <p:spPr>
          <a:xfrm>
            <a:off x="6072198" y="3714752"/>
            <a:ext cx="2643206" cy="2114552"/>
          </a:xfrm>
          <a:prstGeom prst="rect">
            <a:avLst/>
          </a:prstGeom>
          <a:solidFill>
            <a:srgbClr val="FFFFCC"/>
          </a:solidFill>
          <a:ln w="38100">
            <a:solidFill>
              <a:srgbClr val="0070C0"/>
            </a:solidFill>
          </a:ln>
        </p:spPr>
        <p:txBody>
          <a:bodyPr>
            <a:normAutofit/>
          </a:bodyPr>
          <a:lstStyle/>
          <a:p>
            <a:pPr marL="342900" lvl="0" indent="-342900" algn="ctr">
              <a:spcBef>
                <a:spcPct val="20000"/>
              </a:spcBef>
              <a:defRPr/>
            </a:pPr>
            <a:r>
              <a:rPr lang="en-GB" sz="2000" b="1" dirty="0" smtClean="0">
                <a:solidFill>
                  <a:srgbClr val="CC0099"/>
                </a:solidFill>
              </a:rPr>
              <a:t>What would be the consequence of a real life designer not adapting their ideas to their client’s requests?</a:t>
            </a:r>
            <a:endParaRPr lang="en-GB" sz="2000" b="1" dirty="0">
              <a:solidFill>
                <a:srgbClr val="CC0099"/>
              </a:solidFill>
            </a:endParaRPr>
          </a:p>
        </p:txBody>
      </p:sp>
    </p:spTree>
    <p:extLst>
      <p:ext uri="{BB962C8B-B14F-4D97-AF65-F5344CB8AC3E}">
        <p14:creationId xmlns:p14="http://schemas.microsoft.com/office/powerpoint/2010/main" val="2865702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8596" y="214290"/>
            <a:ext cx="8286808" cy="714380"/>
          </a:xfrm>
          <a:solidFill>
            <a:srgbClr val="FFFFCC"/>
          </a:solidFill>
          <a:ln w="38100">
            <a:solidFill>
              <a:srgbClr val="0070C0"/>
            </a:solidFill>
          </a:ln>
        </p:spPr>
        <p:txBody>
          <a:bodyPr>
            <a:normAutofit/>
          </a:bodyPr>
          <a:lstStyle/>
          <a:p>
            <a:r>
              <a:rPr lang="en-GB" sz="4000" b="1" i="1" dirty="0" smtClean="0">
                <a:solidFill>
                  <a:srgbClr val="002060"/>
                </a:solidFill>
              </a:rPr>
              <a:t>Do </a:t>
            </a:r>
            <a:r>
              <a:rPr lang="en-GB" sz="4000" b="1" i="1" dirty="0" err="1" smtClean="0">
                <a:solidFill>
                  <a:srgbClr val="002060"/>
                </a:solidFill>
              </a:rPr>
              <a:t>NowTask</a:t>
            </a:r>
            <a:r>
              <a:rPr lang="en-GB" sz="4000" b="1" i="1" dirty="0" smtClean="0">
                <a:solidFill>
                  <a:srgbClr val="002060"/>
                </a:solidFill>
              </a:rPr>
              <a:t>!</a:t>
            </a:r>
            <a:endParaRPr lang="en-GB" sz="4000" b="1" i="1" dirty="0">
              <a:solidFill>
                <a:srgbClr val="002060"/>
              </a:solidFill>
            </a:endParaRPr>
          </a:p>
        </p:txBody>
      </p:sp>
      <p:sp>
        <p:nvSpPr>
          <p:cNvPr id="7" name="Subtitle 2"/>
          <p:cNvSpPr txBox="1">
            <a:spLocks/>
          </p:cNvSpPr>
          <p:nvPr/>
        </p:nvSpPr>
        <p:spPr>
          <a:xfrm>
            <a:off x="428596" y="1071546"/>
            <a:ext cx="8286808" cy="2043114"/>
          </a:xfrm>
          <a:prstGeom prst="rect">
            <a:avLst/>
          </a:prstGeom>
          <a:solidFill>
            <a:srgbClr val="FFFFCC"/>
          </a:solidFill>
          <a:ln w="38100">
            <a:solidFill>
              <a:srgbClr val="0070C0"/>
            </a:solidFill>
          </a:ln>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b="1" dirty="0" smtClean="0">
                <a:solidFill>
                  <a:srgbClr val="00B050"/>
                </a:solidFill>
              </a:rPr>
              <a:t>This lesson you will be working as individuals within a Design Team. You will all contribute as individuals to achieve a team goal.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b="1" u="none" strike="noStrike" kern="1200" cap="none" spc="0" normalizeH="0" baseline="0" noProof="0" dirty="0" smtClean="0">
                <a:ln>
                  <a:noFill/>
                </a:ln>
                <a:solidFill>
                  <a:srgbClr val="FF6600"/>
                </a:solidFill>
                <a:effectLst/>
                <a:uLnTx/>
                <a:uFillTx/>
                <a:latin typeface="+mn-lt"/>
                <a:ea typeface="+mn-ea"/>
                <a:cs typeface="+mn-cs"/>
              </a:rPr>
              <a:t>Look at the roles below and in your Design</a:t>
            </a:r>
            <a:r>
              <a:rPr kumimoji="0" lang="en-GB" b="1" u="none" strike="noStrike" kern="1200" cap="none" spc="0" normalizeH="0" noProof="0" dirty="0" smtClean="0">
                <a:ln>
                  <a:noFill/>
                </a:ln>
                <a:solidFill>
                  <a:srgbClr val="FF6600"/>
                </a:solidFill>
                <a:effectLst/>
                <a:uLnTx/>
                <a:uFillTx/>
                <a:latin typeface="+mn-lt"/>
                <a:ea typeface="+mn-ea"/>
                <a:cs typeface="+mn-cs"/>
              </a:rPr>
              <a:t> Teams you need to allocate specialist roles to each other. Discuss each others’ personal qualities and who can do these jobs the most efficiently within your group.</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b="1" baseline="0" dirty="0" smtClean="0">
                <a:solidFill>
                  <a:srgbClr val="7030A0"/>
                </a:solidFill>
              </a:rPr>
              <a:t>Remember</a:t>
            </a:r>
            <a:r>
              <a:rPr lang="en-GB" b="1" dirty="0" smtClean="0">
                <a:solidFill>
                  <a:srgbClr val="7030A0"/>
                </a:solidFill>
              </a:rPr>
              <a:t> – you are all designers as well as these extra </a:t>
            </a:r>
            <a:r>
              <a:rPr lang="en-GB" b="1" dirty="0" err="1" smtClean="0">
                <a:solidFill>
                  <a:srgbClr val="7030A0"/>
                </a:solidFill>
              </a:rPr>
              <a:t>responsibilites</a:t>
            </a:r>
            <a:r>
              <a:rPr lang="en-GB" b="1" dirty="0" smtClean="0">
                <a:solidFill>
                  <a:srgbClr val="7030A0"/>
                </a:solidFill>
              </a:rPr>
              <a:t>!</a:t>
            </a:r>
            <a:endParaRPr kumimoji="0" lang="en-GB" b="1" u="none" strike="noStrike" kern="1200" cap="none" spc="0" normalizeH="0" baseline="0" noProof="0" dirty="0" smtClean="0">
              <a:ln>
                <a:noFill/>
              </a:ln>
              <a:solidFill>
                <a:srgbClr val="7030A0"/>
              </a:solidFill>
              <a:effectLst/>
              <a:uLnTx/>
              <a:uFillTx/>
              <a:latin typeface="+mn-lt"/>
              <a:ea typeface="+mn-ea"/>
              <a:cs typeface="+mn-cs"/>
            </a:endParaRPr>
          </a:p>
        </p:txBody>
      </p:sp>
      <p:sp>
        <p:nvSpPr>
          <p:cNvPr id="5" name="TextBox 4"/>
          <p:cNvSpPr txBox="1"/>
          <p:nvPr/>
        </p:nvSpPr>
        <p:spPr>
          <a:xfrm>
            <a:off x="428596" y="3286124"/>
            <a:ext cx="3929090" cy="1107996"/>
          </a:xfrm>
          <a:prstGeom prst="rect">
            <a:avLst/>
          </a:prstGeom>
          <a:solidFill>
            <a:srgbClr val="FFFFCC"/>
          </a:solidFill>
          <a:ln w="38100">
            <a:solidFill>
              <a:srgbClr val="00B0F0"/>
            </a:solidFill>
          </a:ln>
        </p:spPr>
        <p:txBody>
          <a:bodyPr wrap="square" rtlCol="0">
            <a:spAutoFit/>
          </a:bodyPr>
          <a:lstStyle/>
          <a:p>
            <a:r>
              <a:rPr lang="en-GB" b="1" dirty="0" smtClean="0"/>
              <a:t>Design Manager</a:t>
            </a:r>
          </a:p>
          <a:p>
            <a:r>
              <a:rPr lang="en-GB" sz="1600" dirty="0" smtClean="0"/>
              <a:t>You need to ensure everyone is participating equally and is always busy getting the job done.</a:t>
            </a:r>
            <a:endParaRPr lang="en-GB" sz="1600" dirty="0"/>
          </a:p>
        </p:txBody>
      </p:sp>
      <p:sp>
        <p:nvSpPr>
          <p:cNvPr id="6" name="TextBox 5"/>
          <p:cNvSpPr txBox="1"/>
          <p:nvPr/>
        </p:nvSpPr>
        <p:spPr>
          <a:xfrm>
            <a:off x="4500562" y="3286124"/>
            <a:ext cx="4214842" cy="1600438"/>
          </a:xfrm>
          <a:prstGeom prst="rect">
            <a:avLst/>
          </a:prstGeom>
          <a:solidFill>
            <a:srgbClr val="FFFFCC"/>
          </a:solidFill>
          <a:ln w="38100">
            <a:solidFill>
              <a:srgbClr val="CC0099"/>
            </a:solidFill>
          </a:ln>
        </p:spPr>
        <p:txBody>
          <a:bodyPr wrap="square" rtlCol="0">
            <a:spAutoFit/>
          </a:bodyPr>
          <a:lstStyle/>
          <a:p>
            <a:r>
              <a:rPr lang="en-GB" b="1" dirty="0" smtClean="0"/>
              <a:t>Human Resources</a:t>
            </a:r>
          </a:p>
          <a:p>
            <a:r>
              <a:rPr lang="en-GB" sz="1600" dirty="0" smtClean="0"/>
              <a:t>You must ensure everyone has what they need for designing and that your team is positive and working together. You might need to mediate – help others to accept each others’ ideas an opinions.</a:t>
            </a:r>
            <a:endParaRPr lang="en-GB" sz="1600" dirty="0"/>
          </a:p>
        </p:txBody>
      </p:sp>
      <p:sp>
        <p:nvSpPr>
          <p:cNvPr id="8" name="TextBox 7"/>
          <p:cNvSpPr txBox="1"/>
          <p:nvPr/>
        </p:nvSpPr>
        <p:spPr>
          <a:xfrm>
            <a:off x="428596" y="4643446"/>
            <a:ext cx="3929090" cy="1354217"/>
          </a:xfrm>
          <a:prstGeom prst="rect">
            <a:avLst/>
          </a:prstGeom>
          <a:solidFill>
            <a:srgbClr val="FFFFCC"/>
          </a:solidFill>
          <a:ln w="38100">
            <a:solidFill>
              <a:srgbClr val="FFFF00"/>
            </a:solidFill>
          </a:ln>
        </p:spPr>
        <p:txBody>
          <a:bodyPr wrap="square" rtlCol="0">
            <a:spAutoFit/>
          </a:bodyPr>
          <a:lstStyle/>
          <a:p>
            <a:r>
              <a:rPr lang="en-GB" b="1" dirty="0" smtClean="0"/>
              <a:t>Time Management</a:t>
            </a:r>
          </a:p>
          <a:p>
            <a:r>
              <a:rPr lang="en-GB" sz="1600" dirty="0" smtClean="0"/>
              <a:t>Your job is to ensure deadlines are being met and negotiated if necessary. You might need to ask people to do extra jobs to ensure your Design Team meet their deadlines.</a:t>
            </a:r>
            <a:endParaRPr lang="en-GB" sz="1600" dirty="0"/>
          </a:p>
        </p:txBody>
      </p:sp>
      <p:sp>
        <p:nvSpPr>
          <p:cNvPr id="9" name="TextBox 8"/>
          <p:cNvSpPr txBox="1"/>
          <p:nvPr/>
        </p:nvSpPr>
        <p:spPr>
          <a:xfrm>
            <a:off x="4500562" y="5072074"/>
            <a:ext cx="4214842" cy="1600438"/>
          </a:xfrm>
          <a:prstGeom prst="rect">
            <a:avLst/>
          </a:prstGeom>
          <a:solidFill>
            <a:srgbClr val="FFFFCC"/>
          </a:solidFill>
          <a:ln w="38100">
            <a:solidFill>
              <a:srgbClr val="00FF00"/>
            </a:solidFill>
          </a:ln>
        </p:spPr>
        <p:txBody>
          <a:bodyPr wrap="square" rtlCol="0">
            <a:spAutoFit/>
          </a:bodyPr>
          <a:lstStyle/>
          <a:p>
            <a:r>
              <a:rPr lang="en-GB" b="1" dirty="0" smtClean="0"/>
              <a:t>Pitch Perfect Person</a:t>
            </a:r>
          </a:p>
          <a:p>
            <a:r>
              <a:rPr lang="en-GB" sz="1600" dirty="0" smtClean="0"/>
              <a:t>Your role is to present your team idea at the final pitch. You must be confident when speaking to an audience and be able to communicate ideas on your team’s behalf in an interesting and engaging manner.</a:t>
            </a:r>
            <a:endParaRPr lang="en-GB" sz="1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CC"/>
          </a:solidFill>
          <a:ln w="38100">
            <a:solidFill>
              <a:schemeClr val="accent1"/>
            </a:solidFill>
          </a:ln>
        </p:spPr>
        <p:txBody>
          <a:bodyPr>
            <a:normAutofit/>
          </a:bodyPr>
          <a:lstStyle/>
          <a:p>
            <a:r>
              <a:rPr lang="en-GB" b="1" dirty="0" smtClean="0">
                <a:solidFill>
                  <a:srgbClr val="002060"/>
                </a:solidFill>
              </a:rPr>
              <a:t>Design Thinking</a:t>
            </a:r>
          </a:p>
        </p:txBody>
      </p:sp>
      <p:sp>
        <p:nvSpPr>
          <p:cNvPr id="5" name="Content Placeholder 4"/>
          <p:cNvSpPr>
            <a:spLocks noGrp="1"/>
          </p:cNvSpPr>
          <p:nvPr>
            <p:ph idx="1"/>
          </p:nvPr>
        </p:nvSpPr>
        <p:spPr>
          <a:xfrm>
            <a:off x="457200" y="1600200"/>
            <a:ext cx="8229600" cy="4800600"/>
          </a:xfrm>
          <a:solidFill>
            <a:srgbClr val="FFFFCC"/>
          </a:solidFill>
          <a:ln w="38100">
            <a:solidFill>
              <a:schemeClr val="accent1"/>
            </a:solidFill>
          </a:ln>
        </p:spPr>
        <p:txBody>
          <a:bodyPr>
            <a:normAutofit/>
          </a:bodyPr>
          <a:lstStyle/>
          <a:p>
            <a:pPr algn="ctr">
              <a:buNone/>
            </a:pPr>
            <a:r>
              <a:rPr lang="en-GB" b="1" u="sng" dirty="0" smtClean="0">
                <a:solidFill>
                  <a:srgbClr val="002060"/>
                </a:solidFill>
              </a:rPr>
              <a:t>Learning Objectives:</a:t>
            </a:r>
          </a:p>
          <a:p>
            <a:r>
              <a:rPr lang="en-GB" b="1" dirty="0" smtClean="0">
                <a:solidFill>
                  <a:srgbClr val="7030A0"/>
                </a:solidFill>
              </a:rPr>
              <a:t>Identify what skills and personal qualities </a:t>
            </a:r>
            <a:r>
              <a:rPr lang="en-GB" b="1" u="sng" dirty="0" smtClean="0">
                <a:solidFill>
                  <a:srgbClr val="7030A0"/>
                </a:solidFill>
              </a:rPr>
              <a:t>you</a:t>
            </a:r>
            <a:r>
              <a:rPr lang="en-GB" b="1" dirty="0" smtClean="0">
                <a:solidFill>
                  <a:srgbClr val="7030A0"/>
                </a:solidFill>
              </a:rPr>
              <a:t> can bring to a task by working like a designer</a:t>
            </a:r>
          </a:p>
          <a:p>
            <a:r>
              <a:rPr lang="en-GB" b="1" dirty="0" smtClean="0">
                <a:solidFill>
                  <a:schemeClr val="accent6">
                    <a:lumMod val="75000"/>
                  </a:schemeClr>
                </a:solidFill>
              </a:rPr>
              <a:t>See how applying our </a:t>
            </a:r>
            <a:r>
              <a:rPr lang="en-GB" b="1" u="sng" dirty="0" smtClean="0">
                <a:solidFill>
                  <a:schemeClr val="accent6">
                    <a:lumMod val="75000"/>
                  </a:schemeClr>
                </a:solidFill>
              </a:rPr>
              <a:t>individual</a:t>
            </a:r>
            <a:r>
              <a:rPr lang="en-GB" b="1" dirty="0" smtClean="0">
                <a:solidFill>
                  <a:schemeClr val="accent6">
                    <a:lumMod val="75000"/>
                  </a:schemeClr>
                </a:solidFill>
              </a:rPr>
              <a:t> skills and qualities can help achieve a </a:t>
            </a:r>
            <a:r>
              <a:rPr lang="en-GB" b="1" u="sng" dirty="0" smtClean="0">
                <a:solidFill>
                  <a:schemeClr val="accent6">
                    <a:lumMod val="75000"/>
                  </a:schemeClr>
                </a:solidFill>
              </a:rPr>
              <a:t>group</a:t>
            </a:r>
            <a:r>
              <a:rPr lang="en-GB" b="1" dirty="0" smtClean="0">
                <a:solidFill>
                  <a:schemeClr val="accent6">
                    <a:lumMod val="75000"/>
                  </a:schemeClr>
                </a:solidFill>
              </a:rPr>
              <a:t> goal</a:t>
            </a:r>
          </a:p>
          <a:p>
            <a:r>
              <a:rPr lang="en-GB" b="1" dirty="0" smtClean="0">
                <a:solidFill>
                  <a:srgbClr val="00B050"/>
                </a:solidFill>
              </a:rPr>
              <a:t>Think ‘out of the box’ - make what might seem a crazy idea into an idea that </a:t>
            </a:r>
            <a:r>
              <a:rPr lang="en-GB" b="1" u="sng" dirty="0" smtClean="0">
                <a:solidFill>
                  <a:srgbClr val="00B050"/>
                </a:solidFill>
              </a:rPr>
              <a:t>can</a:t>
            </a:r>
            <a:r>
              <a:rPr lang="en-GB" b="1" dirty="0" smtClean="0">
                <a:solidFill>
                  <a:srgbClr val="00B050"/>
                </a:solidFill>
              </a:rPr>
              <a:t> work and does meet specific design criteria</a:t>
            </a:r>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alienhippy.files.wordpress.com/2012/02/think-outside-the-box.jpg"/>
          <p:cNvPicPr>
            <a:picLocks noChangeAspect="1" noChangeArrowheads="1"/>
          </p:cNvPicPr>
          <p:nvPr/>
        </p:nvPicPr>
        <p:blipFill>
          <a:blip r:embed="rId3" cstate="print"/>
          <a:srcRect/>
          <a:stretch>
            <a:fillRect/>
          </a:stretch>
        </p:blipFill>
        <p:spPr bwMode="auto">
          <a:xfrm>
            <a:off x="1000100" y="1285860"/>
            <a:ext cx="6656341" cy="5143536"/>
          </a:xfrm>
          <a:prstGeom prst="rect">
            <a:avLst/>
          </a:prstGeom>
          <a:noFill/>
        </p:spPr>
      </p:pic>
      <p:sp>
        <p:nvSpPr>
          <p:cNvPr id="5" name="Title 4"/>
          <p:cNvSpPr>
            <a:spLocks noGrp="1"/>
          </p:cNvSpPr>
          <p:nvPr>
            <p:ph type="title"/>
          </p:nvPr>
        </p:nvSpPr>
        <p:spPr>
          <a:solidFill>
            <a:srgbClr val="FFFFCC"/>
          </a:solidFill>
        </p:spPr>
        <p:txBody>
          <a:bodyPr/>
          <a:lstStyle/>
          <a:p>
            <a:r>
              <a:rPr lang="en-GB" b="1" dirty="0" smtClean="0">
                <a:solidFill>
                  <a:srgbClr val="7030A0"/>
                </a:solidFill>
              </a:rPr>
              <a:t>Time to start....</a:t>
            </a:r>
            <a:endParaRPr lang="en-GB" b="1" dirty="0">
              <a:solidFill>
                <a:srgbClr val="7030A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CC"/>
          </a:solidFill>
          <a:ln>
            <a:solidFill>
              <a:srgbClr val="002060"/>
            </a:solidFill>
          </a:ln>
        </p:spPr>
        <p:txBody>
          <a:bodyPr>
            <a:noAutofit/>
          </a:bodyPr>
          <a:lstStyle/>
          <a:p>
            <a:r>
              <a:rPr lang="en-GB" sz="3600" b="1" dirty="0" smtClean="0">
                <a:solidFill>
                  <a:srgbClr val="002060"/>
                </a:solidFill>
              </a:rPr>
              <a:t>Designing for your chosen customer </a:t>
            </a:r>
            <a:br>
              <a:rPr lang="en-GB" sz="3600" b="1" dirty="0" smtClean="0">
                <a:solidFill>
                  <a:srgbClr val="002060"/>
                </a:solidFill>
              </a:rPr>
            </a:br>
            <a:r>
              <a:rPr lang="en-GB" sz="3600" b="1" dirty="0" smtClean="0">
                <a:solidFill>
                  <a:srgbClr val="002060"/>
                </a:solidFill>
              </a:rPr>
              <a:t>in a </a:t>
            </a:r>
            <a:r>
              <a:rPr lang="en-GB" sz="3600" b="1" i="1" dirty="0" smtClean="0">
                <a:solidFill>
                  <a:srgbClr val="002060"/>
                </a:solidFill>
              </a:rPr>
              <a:t>crazy sensible </a:t>
            </a:r>
            <a:r>
              <a:rPr lang="en-GB" sz="3600" b="1" dirty="0" smtClean="0">
                <a:solidFill>
                  <a:srgbClr val="002060"/>
                </a:solidFill>
              </a:rPr>
              <a:t>way....</a:t>
            </a:r>
            <a:endParaRPr lang="en-GB" sz="3600" b="1" dirty="0">
              <a:solidFill>
                <a:srgbClr val="002060"/>
              </a:solidFill>
            </a:endParaRPr>
          </a:p>
        </p:txBody>
      </p:sp>
      <p:sp>
        <p:nvSpPr>
          <p:cNvPr id="3" name="Content Placeholder 2"/>
          <p:cNvSpPr>
            <a:spLocks noGrp="1"/>
          </p:cNvSpPr>
          <p:nvPr>
            <p:ph idx="1"/>
          </p:nvPr>
        </p:nvSpPr>
        <p:spPr>
          <a:solidFill>
            <a:srgbClr val="FFFFCC"/>
          </a:solidFill>
          <a:ln>
            <a:solidFill>
              <a:srgbClr val="002060"/>
            </a:solidFill>
          </a:ln>
        </p:spPr>
        <p:txBody>
          <a:bodyPr>
            <a:normAutofit fontScale="77500" lnSpcReduction="20000"/>
          </a:bodyPr>
          <a:lstStyle/>
          <a:p>
            <a:r>
              <a:rPr lang="en-GB" dirty="0" smtClean="0">
                <a:solidFill>
                  <a:srgbClr val="0070C0"/>
                </a:solidFill>
              </a:rPr>
              <a:t>You are an ambitious Designer competing against other designers in a very competitive world. </a:t>
            </a:r>
            <a:r>
              <a:rPr lang="en-GB" dirty="0" err="1" smtClean="0">
                <a:solidFill>
                  <a:srgbClr val="0070C0"/>
                </a:solidFill>
              </a:rPr>
              <a:t>Ikea</a:t>
            </a:r>
            <a:r>
              <a:rPr lang="en-GB" dirty="0" smtClean="0">
                <a:solidFill>
                  <a:srgbClr val="0070C0"/>
                </a:solidFill>
              </a:rPr>
              <a:t> has commissioned your company to </a:t>
            </a:r>
            <a:r>
              <a:rPr lang="en-GB" dirty="0" err="1" smtClean="0">
                <a:solidFill>
                  <a:srgbClr val="0070C0"/>
                </a:solidFill>
              </a:rPr>
              <a:t>relaunch</a:t>
            </a:r>
            <a:r>
              <a:rPr lang="en-GB" dirty="0" smtClean="0">
                <a:solidFill>
                  <a:srgbClr val="0070C0"/>
                </a:solidFill>
              </a:rPr>
              <a:t> the simple chair as part of their ‘Design Classic Collection’. produce a chair design for a specific target market. </a:t>
            </a:r>
          </a:p>
          <a:p>
            <a:r>
              <a:rPr lang="en-GB" dirty="0" smtClean="0">
                <a:solidFill>
                  <a:srgbClr val="00B050"/>
                </a:solidFill>
              </a:rPr>
              <a:t>Your Design Manager has instructed you to produce carefully considered design ideas for a specific target market in response to the commission from </a:t>
            </a:r>
            <a:r>
              <a:rPr lang="en-GB" dirty="0" err="1" smtClean="0">
                <a:solidFill>
                  <a:srgbClr val="00B050"/>
                </a:solidFill>
              </a:rPr>
              <a:t>Ikea</a:t>
            </a:r>
            <a:r>
              <a:rPr lang="en-GB" dirty="0" smtClean="0">
                <a:solidFill>
                  <a:srgbClr val="00B050"/>
                </a:solidFill>
              </a:rPr>
              <a:t>.</a:t>
            </a:r>
          </a:p>
          <a:p>
            <a:r>
              <a:rPr lang="en-GB" dirty="0" smtClean="0">
                <a:solidFill>
                  <a:srgbClr val="7030A0"/>
                </a:solidFill>
              </a:rPr>
              <a:t>Use the Crazy Sensible design sheet to produce quick sketches that show </a:t>
            </a:r>
            <a:r>
              <a:rPr lang="en-GB" dirty="0" smtClean="0">
                <a:solidFill>
                  <a:srgbClr val="FF0066"/>
                </a:solidFill>
              </a:rPr>
              <a:t>creativity</a:t>
            </a:r>
            <a:r>
              <a:rPr lang="en-GB" dirty="0" smtClean="0">
                <a:solidFill>
                  <a:srgbClr val="7030A0"/>
                </a:solidFill>
              </a:rPr>
              <a:t> and </a:t>
            </a:r>
            <a:r>
              <a:rPr lang="en-GB" dirty="0" smtClean="0">
                <a:solidFill>
                  <a:srgbClr val="FF0066"/>
                </a:solidFill>
              </a:rPr>
              <a:t>innovative </a:t>
            </a:r>
            <a:r>
              <a:rPr lang="en-GB" dirty="0" smtClean="0">
                <a:solidFill>
                  <a:srgbClr val="7030A0"/>
                </a:solidFill>
              </a:rPr>
              <a:t>ideas</a:t>
            </a:r>
            <a:r>
              <a:rPr lang="en-GB" dirty="0" smtClean="0">
                <a:solidFill>
                  <a:srgbClr val="FF0066"/>
                </a:solidFill>
              </a:rPr>
              <a:t> </a:t>
            </a:r>
            <a:r>
              <a:rPr lang="en-GB" dirty="0" smtClean="0">
                <a:solidFill>
                  <a:srgbClr val="7030A0"/>
                </a:solidFill>
              </a:rPr>
              <a:t>– that would appeal to the needs of your chosen target market. Your designs should be annotated and indicate materials, design features and show use of colour.</a:t>
            </a:r>
            <a:endParaRPr lang="en-GB" dirty="0">
              <a:solidFill>
                <a:srgbClr val="7030A0"/>
              </a:solidFill>
            </a:endParaRPr>
          </a:p>
        </p:txBody>
      </p:sp>
      <p:pic>
        <p:nvPicPr>
          <p:cNvPr id="4" name="Picture 3"/>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5501" b="91588" l="34468" r="64894"/>
                    </a14:imgEffect>
                  </a14:imgLayer>
                </a14:imgProps>
              </a:ext>
              <a:ext uri="{28A0092B-C50C-407E-A947-70E740481C1C}">
                <a14:useLocalDpi xmlns:a14="http://schemas.microsoft.com/office/drawing/2010/main" val="0"/>
              </a:ext>
            </a:extLst>
          </a:blip>
          <a:srcRect l="34250" t="15017" r="35038" b="8021"/>
          <a:stretch/>
        </p:blipFill>
        <p:spPr>
          <a:xfrm>
            <a:off x="7740352" y="2924944"/>
            <a:ext cx="1174385" cy="165618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CC"/>
          </a:solidFill>
          <a:ln w="28575">
            <a:solidFill>
              <a:srgbClr val="002060"/>
            </a:solidFill>
          </a:ln>
        </p:spPr>
        <p:txBody>
          <a:bodyPr>
            <a:normAutofit fontScale="92500" lnSpcReduction="20000"/>
          </a:bodyPr>
          <a:lstStyle/>
          <a:p>
            <a:r>
              <a:rPr lang="en-GB" b="1" dirty="0" smtClean="0">
                <a:solidFill>
                  <a:srgbClr val="002060"/>
                </a:solidFill>
              </a:rPr>
              <a:t>Your group need to gather your ideas together and pitch them to your Client.</a:t>
            </a:r>
          </a:p>
          <a:p>
            <a:r>
              <a:rPr lang="en-GB" b="1" dirty="0" smtClean="0">
                <a:solidFill>
                  <a:srgbClr val="002060"/>
                </a:solidFill>
              </a:rPr>
              <a:t>You need to select the best ideas from each member of your Design Team as you go through the design challenge, so....</a:t>
            </a:r>
          </a:p>
          <a:p>
            <a:pPr algn="ctr"/>
            <a:r>
              <a:rPr lang="en-GB" dirty="0" smtClean="0">
                <a:solidFill>
                  <a:srgbClr val="00B050"/>
                </a:solidFill>
              </a:rPr>
              <a:t>Ideas that clearly fulfil a customer need</a:t>
            </a:r>
          </a:p>
          <a:p>
            <a:pPr algn="ctr"/>
            <a:r>
              <a:rPr lang="en-GB" dirty="0" smtClean="0">
                <a:solidFill>
                  <a:srgbClr val="FF6600"/>
                </a:solidFill>
              </a:rPr>
              <a:t>Full justification of how you know this product </a:t>
            </a:r>
            <a:r>
              <a:rPr lang="en-GB" dirty="0" err="1" smtClean="0">
                <a:solidFill>
                  <a:srgbClr val="FF6600"/>
                </a:solidFill>
              </a:rPr>
              <a:t>fulfills</a:t>
            </a:r>
            <a:r>
              <a:rPr lang="en-GB" dirty="0" smtClean="0">
                <a:solidFill>
                  <a:srgbClr val="FF6600"/>
                </a:solidFill>
              </a:rPr>
              <a:t> that need</a:t>
            </a:r>
          </a:p>
          <a:p>
            <a:pPr algn="ctr"/>
            <a:r>
              <a:rPr lang="en-GB" dirty="0" smtClean="0">
                <a:solidFill>
                  <a:srgbClr val="0070C0"/>
                </a:solidFill>
              </a:rPr>
              <a:t>The ability to convince </a:t>
            </a:r>
            <a:r>
              <a:rPr lang="en-GB" dirty="0" err="1" smtClean="0">
                <a:solidFill>
                  <a:srgbClr val="0070C0"/>
                </a:solidFill>
              </a:rPr>
              <a:t>Ikea</a:t>
            </a:r>
            <a:r>
              <a:rPr lang="en-GB" dirty="0" smtClean="0">
                <a:solidFill>
                  <a:srgbClr val="0070C0"/>
                </a:solidFill>
              </a:rPr>
              <a:t> that your product range improve the quality of life for your target customer</a:t>
            </a:r>
            <a:endParaRPr lang="en-GB" dirty="0">
              <a:solidFill>
                <a:srgbClr val="0070C0"/>
              </a:solidFill>
            </a:endParaRPr>
          </a:p>
        </p:txBody>
      </p:sp>
      <p:sp>
        <p:nvSpPr>
          <p:cNvPr id="4" name="Title 1"/>
          <p:cNvSpPr>
            <a:spLocks noGrp="1"/>
          </p:cNvSpPr>
          <p:nvPr>
            <p:ph type="title"/>
          </p:nvPr>
        </p:nvSpPr>
        <p:spPr>
          <a:xfrm>
            <a:off x="428596" y="428604"/>
            <a:ext cx="8229600" cy="868346"/>
          </a:xfrm>
          <a:solidFill>
            <a:srgbClr val="FFFFCC"/>
          </a:solidFill>
          <a:ln w="28575">
            <a:solidFill>
              <a:srgbClr val="002060"/>
            </a:solidFill>
          </a:ln>
        </p:spPr>
        <p:txBody>
          <a:bodyPr>
            <a:normAutofit/>
          </a:bodyPr>
          <a:lstStyle/>
          <a:p>
            <a:r>
              <a:rPr lang="en-GB" b="1" dirty="0" smtClean="0">
                <a:solidFill>
                  <a:srgbClr val="002060"/>
                </a:solidFill>
              </a:rPr>
              <a:t>The Design Challenge...</a:t>
            </a:r>
            <a:endParaRPr lang="en-GB" b="1" dirty="0">
              <a:solidFill>
                <a:srgbClr val="002060"/>
              </a:solidFill>
            </a:endParaRPr>
          </a:p>
        </p:txBody>
      </p:sp>
      <p:pic>
        <p:nvPicPr>
          <p:cNvPr id="5" name="Picture 4"/>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5501" b="91588" l="34468" r="64894"/>
                    </a14:imgEffect>
                  </a14:imgLayer>
                </a14:imgProps>
              </a:ext>
              <a:ext uri="{28A0092B-C50C-407E-A947-70E740481C1C}">
                <a14:useLocalDpi xmlns:a14="http://schemas.microsoft.com/office/drawing/2010/main" val="0"/>
              </a:ext>
            </a:extLst>
          </a:blip>
          <a:srcRect l="34250" t="15017" r="35038" b="8021"/>
          <a:stretch/>
        </p:blipFill>
        <p:spPr>
          <a:xfrm>
            <a:off x="7858148" y="214290"/>
            <a:ext cx="913021" cy="128759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CC"/>
          </a:solidFill>
          <a:ln w="28575">
            <a:solidFill>
              <a:srgbClr val="0070C0"/>
            </a:solidFill>
          </a:ln>
        </p:spPr>
        <p:txBody>
          <a:bodyPr/>
          <a:lstStyle/>
          <a:p>
            <a:r>
              <a:rPr lang="en-GB" b="1" dirty="0">
                <a:solidFill>
                  <a:srgbClr val="002060"/>
                </a:solidFill>
              </a:rPr>
              <a:t>Y</a:t>
            </a:r>
            <a:r>
              <a:rPr lang="en-GB" b="1" dirty="0" smtClean="0">
                <a:solidFill>
                  <a:srgbClr val="002060"/>
                </a:solidFill>
              </a:rPr>
              <a:t>our Design Specification....</a:t>
            </a:r>
            <a:endParaRPr lang="en-GB" b="1" dirty="0">
              <a:solidFill>
                <a:srgbClr val="002060"/>
              </a:solidFill>
            </a:endParaRPr>
          </a:p>
        </p:txBody>
      </p:sp>
      <p:sp>
        <p:nvSpPr>
          <p:cNvPr id="4" name="Subtitle 2"/>
          <p:cNvSpPr txBox="1">
            <a:spLocks/>
          </p:cNvSpPr>
          <p:nvPr/>
        </p:nvSpPr>
        <p:spPr>
          <a:xfrm>
            <a:off x="428596" y="1600200"/>
            <a:ext cx="8215370" cy="4495800"/>
          </a:xfrm>
          <a:prstGeom prst="rect">
            <a:avLst/>
          </a:prstGeom>
          <a:solidFill>
            <a:srgbClr val="FFFFCC"/>
          </a:solidFill>
          <a:ln w="38100">
            <a:solidFill>
              <a:srgbClr val="0070C0"/>
            </a:solidFill>
          </a:ln>
        </p:spPr>
        <p:txBody>
          <a:bodyPr>
            <a:normAutofit fontScale="62500" lnSpcReduction="20000"/>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200" b="1" u="sng" strike="noStrike" kern="1200" cap="none" spc="0" normalizeH="0" baseline="0" noProof="0" dirty="0" smtClean="0">
                <a:ln>
                  <a:noFill/>
                </a:ln>
                <a:solidFill>
                  <a:srgbClr val="002060"/>
                </a:solidFill>
                <a:effectLst/>
                <a:uLnTx/>
                <a:uFillTx/>
                <a:latin typeface="+mn-lt"/>
                <a:ea typeface="+mn-ea"/>
                <a:cs typeface="+mn-cs"/>
              </a:rPr>
              <a:t>Design Specification</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009900"/>
                </a:solidFill>
              </a:rPr>
              <a:t>Function: must be suitable for a child to sit on</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200" b="1" u="none" strike="noStrike" kern="1200" cap="none" spc="0" normalizeH="0" baseline="0" noProof="0" dirty="0" smtClean="0">
                <a:ln>
                  <a:noFill/>
                </a:ln>
                <a:solidFill>
                  <a:srgbClr val="FF6600"/>
                </a:solidFill>
                <a:effectLst/>
                <a:uLnTx/>
                <a:uFillTx/>
                <a:latin typeface="+mn-lt"/>
                <a:ea typeface="+mn-ea"/>
                <a:cs typeface="+mn-cs"/>
              </a:rPr>
              <a:t>Target Customer: child aged</a:t>
            </a:r>
            <a:r>
              <a:rPr kumimoji="0" lang="en-GB" sz="3200" b="1" u="none" strike="noStrike" kern="1200" cap="none" spc="0" normalizeH="0" noProof="0" dirty="0" smtClean="0">
                <a:ln>
                  <a:noFill/>
                </a:ln>
                <a:solidFill>
                  <a:srgbClr val="FF6600"/>
                </a:solidFill>
                <a:effectLst/>
                <a:uLnTx/>
                <a:uFillTx/>
                <a:latin typeface="+mn-lt"/>
                <a:ea typeface="+mn-ea"/>
                <a:cs typeface="+mn-cs"/>
              </a:rPr>
              <a:t> 3-5 years</a:t>
            </a:r>
            <a:endParaRPr kumimoji="0" lang="en-GB" sz="3200" b="1" u="none" strike="noStrike" kern="1200" cap="none" spc="0" normalizeH="0" baseline="0" noProof="0" dirty="0" smtClean="0">
              <a:ln>
                <a:noFill/>
              </a:ln>
              <a:solidFill>
                <a:srgbClr val="FF660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0070C0"/>
                </a:solidFill>
              </a:rPr>
              <a:t>Human Factors: the proportions of a child must be considered in the design of the chair shape &amp; scale</a:t>
            </a:r>
            <a:endParaRPr kumimoji="0" lang="en-GB" sz="3200" b="1" u="none" strike="noStrike" kern="1200" cap="none" spc="0" normalizeH="0" baseline="0" noProof="0" dirty="0" smtClean="0">
              <a:ln>
                <a:noFill/>
              </a:ln>
              <a:solidFill>
                <a:srgbClr val="0070C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CC0099"/>
                </a:solidFill>
              </a:rPr>
              <a:t>Materials: the product must be made from wood with a suitable finish applied</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200" b="1" u="none" strike="noStrike" kern="1200" cap="none" spc="0" normalizeH="0" baseline="0" noProof="0" dirty="0" smtClean="0">
                <a:ln>
                  <a:noFill/>
                </a:ln>
                <a:solidFill>
                  <a:srgbClr val="9900CC"/>
                </a:solidFill>
                <a:effectLst/>
                <a:uLnTx/>
                <a:uFillTx/>
                <a:latin typeface="+mn-lt"/>
                <a:ea typeface="+mn-ea"/>
                <a:cs typeface="+mn-cs"/>
              </a:rPr>
              <a:t>Size/Dimensions: the chair must be kept in proportion with the size and proportions of a child</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FF0066"/>
                </a:solidFill>
              </a:rPr>
              <a:t>Aesthetics: the theme of animals must inspire the shape, pattern, colour and textures of your design</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FFC000"/>
                </a:solidFill>
              </a:rPr>
              <a:t>Quality &amp; Safety: there must be consideration of finishes applied to the chair </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92D050"/>
                </a:solidFill>
              </a:rPr>
              <a:t>Environment: include sketches for secure packaging that matches the theme of the product. </a:t>
            </a:r>
          </a:p>
          <a:p>
            <a:pPr marL="342900" marR="0" lvl="0" indent="-342900" algn="ctr" defTabSz="914400" rtl="0" eaLnBrk="1" fontAlgn="auto" latinLnBrk="0" hangingPunct="1">
              <a:lnSpc>
                <a:spcPct val="100000"/>
              </a:lnSpc>
              <a:spcBef>
                <a:spcPct val="20000"/>
              </a:spcBef>
              <a:spcAft>
                <a:spcPts val="0"/>
              </a:spcAft>
              <a:buClrTx/>
              <a:buSzTx/>
              <a:tabLst/>
              <a:defRPr/>
            </a:pPr>
            <a:endParaRPr lang="en-GB" sz="3200" b="1" dirty="0" smtClean="0">
              <a:solidFill>
                <a:srgbClr val="FF0066"/>
              </a:solidFill>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a:ln>
                <a:noFill/>
              </a:ln>
              <a:solidFill>
                <a:srgbClr val="002060"/>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77076" y="3356992"/>
            <a:ext cx="2023686" cy="300175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3577823"/>
            <a:ext cx="2780928" cy="278092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5703" y="152453"/>
            <a:ext cx="2228546" cy="2971395"/>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31840" y="3356992"/>
            <a:ext cx="3286847" cy="2933844"/>
          </a:xfrm>
          <a:prstGeom prst="rect">
            <a:avLst/>
          </a:prstGeom>
        </p:spPr>
      </p:pic>
      <p:pic>
        <p:nvPicPr>
          <p:cNvPr id="9" name="Picture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84249" y="152453"/>
            <a:ext cx="3180382" cy="3180382"/>
          </a:xfrm>
          <a:prstGeom prst="rect">
            <a:avLst/>
          </a:prstGeom>
        </p:spPr>
      </p:pic>
      <p:pic>
        <p:nvPicPr>
          <p:cNvPr id="10" name="Picture 9"/>
          <p:cNvPicPr>
            <a:picLocks noChangeAspect="1"/>
          </p:cNvPicPr>
          <p:nvPr/>
        </p:nvPicPr>
        <p:blipFill rotWithShape="1">
          <a:blip r:embed="rId8">
            <a:extLst>
              <a:ext uri="{28A0092B-C50C-407E-A947-70E740481C1C}">
                <a14:useLocalDpi xmlns:a14="http://schemas.microsoft.com/office/drawing/2010/main" val="0"/>
              </a:ext>
            </a:extLst>
          </a:blip>
          <a:srcRect l="17618"/>
          <a:stretch/>
        </p:blipFill>
        <p:spPr>
          <a:xfrm>
            <a:off x="6156176" y="254330"/>
            <a:ext cx="2549660" cy="3102662"/>
          </a:xfrm>
          <a:prstGeom prst="rect">
            <a:avLst/>
          </a:prstGeom>
        </p:spPr>
      </p:pic>
    </p:spTree>
    <p:extLst>
      <p:ext uri="{BB962C8B-B14F-4D97-AF65-F5344CB8AC3E}">
        <p14:creationId xmlns:p14="http://schemas.microsoft.com/office/powerpoint/2010/main" val="3819783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CC"/>
          </a:solidFill>
          <a:ln w="28575">
            <a:solidFill>
              <a:srgbClr val="002060"/>
            </a:solidFill>
          </a:ln>
        </p:spPr>
        <p:txBody>
          <a:bodyPr>
            <a:normAutofit fontScale="85000" lnSpcReduction="10000"/>
          </a:bodyPr>
          <a:lstStyle/>
          <a:p>
            <a:r>
              <a:rPr lang="en-GB" b="1" dirty="0" smtClean="0">
                <a:solidFill>
                  <a:srgbClr val="0070C0"/>
                </a:solidFill>
              </a:rPr>
              <a:t>Use a new Crazy Sensible ideas sheet for sketching quick ideas and writing notes.</a:t>
            </a:r>
          </a:p>
          <a:p>
            <a:r>
              <a:rPr lang="en-GB" b="1" dirty="0" smtClean="0">
                <a:solidFill>
                  <a:srgbClr val="FF6600"/>
                </a:solidFill>
              </a:rPr>
              <a:t>Pit Stop! At intervals you will hear the pit stop sound. Swap your work with someone else in your group and give constructive advice and ideas.</a:t>
            </a:r>
          </a:p>
          <a:p>
            <a:r>
              <a:rPr lang="en-GB" b="1" dirty="0" smtClean="0">
                <a:solidFill>
                  <a:srgbClr val="00B050"/>
                </a:solidFill>
              </a:rPr>
              <a:t>Hold a Design Team meeting to discuss which idea you should use as your final one to present professionally as part of your Team Pitch.</a:t>
            </a:r>
          </a:p>
          <a:p>
            <a:r>
              <a:rPr lang="en-GB" b="1" dirty="0" smtClean="0">
                <a:solidFill>
                  <a:srgbClr val="CC0099"/>
                </a:solidFill>
              </a:rPr>
              <a:t>Illustrate and annotate your final design as this will help you to communicate your idea to your audience.</a:t>
            </a:r>
          </a:p>
          <a:p>
            <a:r>
              <a:rPr lang="en-GB" b="1" dirty="0" smtClean="0">
                <a:solidFill>
                  <a:srgbClr val="00B0F0"/>
                </a:solidFill>
              </a:rPr>
              <a:t>Don't forget to allow time to prepare your pitch!</a:t>
            </a:r>
            <a:endParaRPr lang="en-GB" b="1" dirty="0">
              <a:solidFill>
                <a:srgbClr val="00B0F0"/>
              </a:solidFill>
            </a:endParaRPr>
          </a:p>
        </p:txBody>
      </p:sp>
      <p:sp>
        <p:nvSpPr>
          <p:cNvPr id="4" name="Title 1"/>
          <p:cNvSpPr>
            <a:spLocks noGrp="1"/>
          </p:cNvSpPr>
          <p:nvPr>
            <p:ph type="title"/>
          </p:nvPr>
        </p:nvSpPr>
        <p:spPr>
          <a:xfrm>
            <a:off x="457200" y="274638"/>
            <a:ext cx="8229600" cy="868346"/>
          </a:xfrm>
          <a:solidFill>
            <a:srgbClr val="FFFFCC"/>
          </a:solidFill>
          <a:ln w="28575">
            <a:solidFill>
              <a:srgbClr val="002060"/>
            </a:solidFill>
          </a:ln>
        </p:spPr>
        <p:txBody>
          <a:bodyPr>
            <a:normAutofit/>
          </a:bodyPr>
          <a:lstStyle/>
          <a:p>
            <a:r>
              <a:rPr lang="en-GB" b="1" dirty="0" smtClean="0">
                <a:solidFill>
                  <a:srgbClr val="002060"/>
                </a:solidFill>
              </a:rPr>
              <a:t>Working like a designer...</a:t>
            </a:r>
            <a:endParaRPr lang="en-GB" b="1" dirty="0">
              <a:solidFill>
                <a:srgbClr val="002060"/>
              </a:solidFill>
            </a:endParaRPr>
          </a:p>
        </p:txBody>
      </p:sp>
      <p:pic>
        <p:nvPicPr>
          <p:cNvPr id="5" name="Picture 4"/>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15501" b="91588" l="34468" r="64894"/>
                    </a14:imgEffect>
                  </a14:imgLayer>
                </a14:imgProps>
              </a:ext>
              <a:ext uri="{28A0092B-C50C-407E-A947-70E740481C1C}">
                <a14:useLocalDpi xmlns:a14="http://schemas.microsoft.com/office/drawing/2010/main" val="0"/>
              </a:ext>
            </a:extLst>
          </a:blip>
          <a:srcRect l="34250" t="15017" r="35038" b="8021"/>
          <a:stretch/>
        </p:blipFill>
        <p:spPr>
          <a:xfrm>
            <a:off x="7947102" y="3573016"/>
            <a:ext cx="1021204" cy="144016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385</TotalTime>
  <Words>1048</Words>
  <Application>Microsoft Office PowerPoint</Application>
  <PresentationFormat>On-screen Show (4:3)</PresentationFormat>
  <Paragraphs>121</Paragraphs>
  <Slides>19</Slides>
  <Notes>19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Lesson 5: Design Challenge &amp; Pitch</vt:lpstr>
      <vt:lpstr>Do NowTask!</vt:lpstr>
      <vt:lpstr>Design Thinking</vt:lpstr>
      <vt:lpstr>Time to start....</vt:lpstr>
      <vt:lpstr>Designing for your chosen customer  in a crazy sensible way....</vt:lpstr>
      <vt:lpstr>The Design Challenge...</vt:lpstr>
      <vt:lpstr>Your Design Specification....</vt:lpstr>
      <vt:lpstr>PowerPoint Presentation</vt:lpstr>
      <vt:lpstr>Working like a designer...</vt:lpstr>
      <vt:lpstr>Think crazy....</vt:lpstr>
      <vt:lpstr>PowerPoint Presentation</vt:lpstr>
      <vt:lpstr>PowerPoint Presentation</vt:lpstr>
      <vt:lpstr>Urgent message: Your client has asked you to include fabric in your design to enhance the range of textures on your design</vt:lpstr>
      <vt:lpstr>Urgent message: Your client wants one area of the product to be oversized</vt:lpstr>
      <vt:lpstr>Urgent message: The theme of animals needs to be jungle animals</vt:lpstr>
      <vt:lpstr>Urgent message: The client has just called – they want some form of storage to be included in the design of the product</vt:lpstr>
      <vt:lpstr>Urgent message: The client has just arrived in the building early and wants to see your designs in the next 3 minutes</vt:lpstr>
      <vt:lpstr>Now pitch your idea to the group...</vt:lpstr>
      <vt:lpstr>Reflection....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Wendy</dc:creator>
  <cp:lastModifiedBy>Miss W Bullen</cp:lastModifiedBy>
  <cp:revision>52</cp:revision>
  <dcterms:created xsi:type="dcterms:W3CDTF">2012-05-03T18:47:52Z</dcterms:created>
  <dcterms:modified xsi:type="dcterms:W3CDTF">2016-01-07T13:01:44Z</dcterms:modified>
</cp:coreProperties>
</file>