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2" r:id="rId2"/>
    <p:sldId id="282" r:id="rId3"/>
    <p:sldId id="283" r:id="rId4"/>
    <p:sldId id="274" r:id="rId5"/>
    <p:sldId id="273" r:id="rId6"/>
    <p:sldId id="280" r:id="rId7"/>
    <p:sldId id="260" r:id="rId8"/>
    <p:sldId id="266" r:id="rId9"/>
    <p:sldId id="281" r:id="rId10"/>
    <p:sldId id="267" r:id="rId11"/>
    <p:sldId id="271" r:id="rId12"/>
    <p:sldId id="268" r:id="rId13"/>
    <p:sldId id="270" r:id="rId14"/>
    <p:sldId id="27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CC0099"/>
    <a:srgbClr val="FF66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BADEEC-1519-4086-A0DA-4E9263A21138}" type="datetimeFigureOut">
              <a:rPr lang="en-US" smtClean="0"/>
              <a:pPr/>
              <a:t>1/7/2016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A4E004-CBEA-4B5A-A2C5-C7BDED63552D}" type="slidenum">
              <a:rPr lang="en-GB" smtClean="0"/>
              <a:pPr/>
              <a:t>‹#›</a:t>
            </a:fld>
            <a:endParaRPr lang="en-GB"/>
          </a:p>
        </p:txBody>
      </p:sp>
    </p:spTree>
    <p:extLst>
      <p:ext uri="{BB962C8B-B14F-4D97-AF65-F5344CB8AC3E}">
        <p14:creationId xmlns:p14="http://schemas.microsoft.com/office/powerpoint/2010/main" val="2065947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1</a:t>
            </a:fld>
            <a:endParaRPr lang="en-GB"/>
          </a:p>
        </p:txBody>
      </p:sp>
    </p:spTree>
    <p:extLst>
      <p:ext uri="{BB962C8B-B14F-4D97-AF65-F5344CB8AC3E}">
        <p14:creationId xmlns:p14="http://schemas.microsoft.com/office/powerpoint/2010/main" val="3986686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10</a:t>
            </a:fld>
            <a:endParaRPr lang="en-GB"/>
          </a:p>
        </p:txBody>
      </p:sp>
    </p:spTree>
    <p:extLst>
      <p:ext uri="{BB962C8B-B14F-4D97-AF65-F5344CB8AC3E}">
        <p14:creationId xmlns:p14="http://schemas.microsoft.com/office/powerpoint/2010/main" val="40086047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11</a:t>
            </a:fld>
            <a:endParaRPr lang="en-GB"/>
          </a:p>
        </p:txBody>
      </p:sp>
    </p:spTree>
    <p:extLst>
      <p:ext uri="{BB962C8B-B14F-4D97-AF65-F5344CB8AC3E}">
        <p14:creationId xmlns:p14="http://schemas.microsoft.com/office/powerpoint/2010/main" val="32397031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12</a:t>
            </a:fld>
            <a:endParaRPr lang="en-GB"/>
          </a:p>
        </p:txBody>
      </p:sp>
    </p:spTree>
    <p:extLst>
      <p:ext uri="{BB962C8B-B14F-4D97-AF65-F5344CB8AC3E}">
        <p14:creationId xmlns:p14="http://schemas.microsoft.com/office/powerpoint/2010/main" val="2280164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13</a:t>
            </a:fld>
            <a:endParaRPr lang="en-GB"/>
          </a:p>
        </p:txBody>
      </p:sp>
    </p:spTree>
    <p:extLst>
      <p:ext uri="{BB962C8B-B14F-4D97-AF65-F5344CB8AC3E}">
        <p14:creationId xmlns:p14="http://schemas.microsoft.com/office/powerpoint/2010/main" val="3963390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14</a:t>
            </a:fld>
            <a:endParaRPr lang="en-GB"/>
          </a:p>
        </p:txBody>
      </p:sp>
    </p:spTree>
    <p:extLst>
      <p:ext uri="{BB962C8B-B14F-4D97-AF65-F5344CB8AC3E}">
        <p14:creationId xmlns:p14="http://schemas.microsoft.com/office/powerpoint/2010/main" val="2691168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EFAEBE-2294-4756-AB22-6F1B2B060BE2}" type="slidenum">
              <a:rPr lang="en-GB" smtClean="0"/>
              <a:pPr/>
              <a:t>2</a:t>
            </a:fld>
            <a:endParaRPr lang="en-GB"/>
          </a:p>
        </p:txBody>
      </p:sp>
    </p:spTree>
    <p:extLst>
      <p:ext uri="{BB962C8B-B14F-4D97-AF65-F5344CB8AC3E}">
        <p14:creationId xmlns:p14="http://schemas.microsoft.com/office/powerpoint/2010/main" val="2379807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3</a:t>
            </a:fld>
            <a:endParaRPr lang="en-GB"/>
          </a:p>
        </p:txBody>
      </p:sp>
    </p:spTree>
    <p:extLst>
      <p:ext uri="{BB962C8B-B14F-4D97-AF65-F5344CB8AC3E}">
        <p14:creationId xmlns:p14="http://schemas.microsoft.com/office/powerpoint/2010/main" val="33314816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EFAEBE-2294-4756-AB22-6F1B2B060BE2}" type="slidenum">
              <a:rPr lang="en-GB" smtClean="0"/>
              <a:pPr/>
              <a:t>4</a:t>
            </a:fld>
            <a:endParaRPr lang="en-GB"/>
          </a:p>
        </p:txBody>
      </p:sp>
    </p:spTree>
    <p:extLst>
      <p:ext uri="{BB962C8B-B14F-4D97-AF65-F5344CB8AC3E}">
        <p14:creationId xmlns:p14="http://schemas.microsoft.com/office/powerpoint/2010/main" val="388309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5</a:t>
            </a:fld>
            <a:endParaRPr lang="en-GB"/>
          </a:p>
        </p:txBody>
      </p:sp>
    </p:spTree>
    <p:extLst>
      <p:ext uri="{BB962C8B-B14F-4D97-AF65-F5344CB8AC3E}">
        <p14:creationId xmlns:p14="http://schemas.microsoft.com/office/powerpoint/2010/main" val="39896929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6</a:t>
            </a:fld>
            <a:endParaRPr lang="en-GB"/>
          </a:p>
        </p:txBody>
      </p:sp>
    </p:spTree>
    <p:extLst>
      <p:ext uri="{BB962C8B-B14F-4D97-AF65-F5344CB8AC3E}">
        <p14:creationId xmlns:p14="http://schemas.microsoft.com/office/powerpoint/2010/main" val="3582963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7</a:t>
            </a:fld>
            <a:endParaRPr lang="en-GB"/>
          </a:p>
        </p:txBody>
      </p:sp>
    </p:spTree>
    <p:extLst>
      <p:ext uri="{BB962C8B-B14F-4D97-AF65-F5344CB8AC3E}">
        <p14:creationId xmlns:p14="http://schemas.microsoft.com/office/powerpoint/2010/main" val="2459617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8</a:t>
            </a:fld>
            <a:endParaRPr lang="en-GB"/>
          </a:p>
        </p:txBody>
      </p:sp>
    </p:spTree>
    <p:extLst>
      <p:ext uri="{BB962C8B-B14F-4D97-AF65-F5344CB8AC3E}">
        <p14:creationId xmlns:p14="http://schemas.microsoft.com/office/powerpoint/2010/main" val="134174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95A4E004-CBEA-4B5A-A2C5-C7BDED63552D}" type="slidenum">
              <a:rPr lang="en-GB" smtClean="0"/>
              <a:pPr/>
              <a:t>9</a:t>
            </a:fld>
            <a:endParaRPr lang="en-GB"/>
          </a:p>
        </p:txBody>
      </p:sp>
    </p:spTree>
    <p:extLst>
      <p:ext uri="{BB962C8B-B14F-4D97-AF65-F5344CB8AC3E}">
        <p14:creationId xmlns:p14="http://schemas.microsoft.com/office/powerpoint/2010/main" val="1114194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BD558B-A679-4FF5-A59C-6C8F5E99AC3D}" type="datetimeFigureOut">
              <a:rPr lang="en-US" smtClean="0"/>
              <a:pPr/>
              <a:t>1/7/2016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EBBD558B-A679-4FF5-A59C-6C8F5E99AC3D}" type="datetimeFigureOut">
              <a:rPr lang="en-US" smtClean="0"/>
              <a:pPr/>
              <a:t>1/7/2016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BBD558B-A679-4FF5-A59C-6C8F5E99AC3D}" type="datetimeFigureOut">
              <a:rPr lang="en-US" smtClean="0"/>
              <a:pPr/>
              <a:t>1/7/2016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BBD558B-A679-4FF5-A59C-6C8F5E99AC3D}" type="datetimeFigureOut">
              <a:rPr lang="en-US" smtClean="0"/>
              <a:pPr/>
              <a:t>1/7/2016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BD558B-A679-4FF5-A59C-6C8F5E99AC3D}" type="datetimeFigureOut">
              <a:rPr lang="en-US" smtClean="0"/>
              <a:pPr/>
              <a:t>1/7/2016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BD558B-A679-4FF5-A59C-6C8F5E99AC3D}" type="datetimeFigureOut">
              <a:rPr lang="en-US" smtClean="0"/>
              <a:pPr/>
              <a:t>1/7/2016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BD558B-A679-4FF5-A59C-6C8F5E99AC3D}" type="datetimeFigureOut">
              <a:rPr lang="en-US" smtClean="0"/>
              <a:pPr/>
              <a:t>1/7/2016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8BEA7A-963E-4546-ABA3-5E7956EECC4F}"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BD558B-A679-4FF5-A59C-6C8F5E99AC3D}" type="datetimeFigureOut">
              <a:rPr lang="en-US" smtClean="0"/>
              <a:pPr/>
              <a:t>1/7/2016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8BEA7A-963E-4546-ABA3-5E7956EECC4F}"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solidFill>
            <a:srgbClr val="FFFFCC"/>
          </a:solidFill>
          <a:ln w="38100">
            <a:solidFill>
              <a:schemeClr val="accent1"/>
            </a:solidFill>
          </a:ln>
        </p:spPr>
        <p:txBody>
          <a:bodyPr>
            <a:normAutofit/>
          </a:bodyPr>
          <a:lstStyle/>
          <a:p>
            <a:r>
              <a:rPr lang="en-GB" b="1" dirty="0" smtClean="0">
                <a:solidFill>
                  <a:srgbClr val="002060"/>
                </a:solidFill>
              </a:rPr>
              <a:t>Lesson 4: Design Thinking</a:t>
            </a:r>
            <a:endParaRPr lang="en-GB" b="1" dirty="0">
              <a:solidFill>
                <a:srgbClr val="002060"/>
              </a:solidFill>
            </a:endParaRPr>
          </a:p>
        </p:txBody>
      </p:sp>
      <p:pic>
        <p:nvPicPr>
          <p:cNvPr id="26628" name="Picture 4" descr="http://futureatschool.files.wordpress.com/2010/10/img_78811.jpg"/>
          <p:cNvPicPr>
            <a:picLocks noGrp="1" noChangeAspect="1" noChangeArrowheads="1"/>
          </p:cNvPicPr>
          <p:nvPr>
            <p:ph idx="1"/>
          </p:nvPr>
        </p:nvPicPr>
        <p:blipFill>
          <a:blip r:embed="rId3" cstate="print"/>
          <a:srcRect/>
          <a:stretch>
            <a:fillRect/>
          </a:stretch>
        </p:blipFill>
        <p:spPr bwMode="auto">
          <a:xfrm>
            <a:off x="928662" y="2143116"/>
            <a:ext cx="7400948" cy="359627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285720" y="357166"/>
          <a:ext cx="8429684" cy="741680"/>
        </p:xfrm>
        <a:graphic>
          <a:graphicData uri="http://schemas.openxmlformats.org/drawingml/2006/table">
            <a:tbl>
              <a:tblPr firstRow="1" bandRow="1">
                <a:tableStyleId>{5C22544A-7EE6-4342-B048-85BDC9FD1C3A}</a:tableStyleId>
              </a:tblPr>
              <a:tblGrid>
                <a:gridCol w="4143404"/>
                <a:gridCol w="4286280"/>
              </a:tblGrid>
              <a:tr h="370840">
                <a:tc>
                  <a:txBody>
                    <a:bodyPr/>
                    <a:lstStyle/>
                    <a:p>
                      <a:r>
                        <a:rPr lang="en-GB" b="1" dirty="0" smtClean="0">
                          <a:solidFill>
                            <a:srgbClr val="002060"/>
                          </a:solidFill>
                        </a:rPr>
                        <a:t>Product to be changed:</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smtClean="0">
                          <a:solidFill>
                            <a:srgbClr val="002060"/>
                          </a:solidFill>
                        </a:rPr>
                        <a:t>The biro</a:t>
                      </a:r>
                      <a:endParaRPr lang="en-GB" b="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b="1" dirty="0" smtClean="0">
                          <a:solidFill>
                            <a:srgbClr val="002060"/>
                          </a:solidFill>
                        </a:rPr>
                        <a:t>Attribute to be given to the new product:</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smtClean="0">
                          <a:solidFill>
                            <a:srgbClr val="002060"/>
                          </a:solidFill>
                        </a:rPr>
                        <a:t>Make it quirky, creative and fun</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7" name="Table 6"/>
          <p:cNvGraphicFramePr>
            <a:graphicFrameLocks noGrp="1"/>
          </p:cNvGraphicFramePr>
          <p:nvPr/>
        </p:nvGraphicFramePr>
        <p:xfrm>
          <a:off x="285720" y="1214422"/>
          <a:ext cx="8429685" cy="5498795"/>
        </p:xfrm>
        <a:graphic>
          <a:graphicData uri="http://schemas.openxmlformats.org/drawingml/2006/table">
            <a:tbl>
              <a:tblPr firstRow="1" bandRow="1">
                <a:tableStyleId>{5C22544A-7EE6-4342-B048-85BDC9FD1C3A}</a:tableStyleId>
              </a:tblPr>
              <a:tblGrid>
                <a:gridCol w="2809895"/>
                <a:gridCol w="2809895"/>
                <a:gridCol w="2809895"/>
              </a:tblGrid>
              <a:tr h="1357322">
                <a:tc>
                  <a:txBody>
                    <a:bodyPr/>
                    <a:lstStyle/>
                    <a:p>
                      <a:r>
                        <a:rPr lang="en-GB" dirty="0" smtClean="0">
                          <a:solidFill>
                            <a:srgbClr val="002060"/>
                          </a:solidFill>
                        </a:rPr>
                        <a:t>Images</a:t>
                      </a:r>
                    </a:p>
                    <a:p>
                      <a:endParaRPr lang="en-GB" dirty="0" smtClean="0">
                        <a:solidFill>
                          <a:srgbClr val="002060"/>
                        </a:solidFill>
                      </a:endParaRPr>
                    </a:p>
                    <a:p>
                      <a:endParaRPr lang="en-GB" dirty="0" smtClean="0">
                        <a:solidFill>
                          <a:srgbClr val="002060"/>
                        </a:solidFill>
                      </a:endParaRPr>
                    </a:p>
                    <a:p>
                      <a:endParaRPr lang="en-GB" dirty="0" smtClean="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b="1" dirty="0" smtClean="0">
                          <a:solidFill>
                            <a:srgbClr val="002060"/>
                          </a:solidFill>
                        </a:rPr>
                        <a:t>Question</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1" dirty="0" smtClean="0">
                          <a:solidFill>
                            <a:srgbClr val="002060"/>
                          </a:solidFill>
                        </a:rPr>
                        <a:t>Use a few words, phrases</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rgbClr val="002060"/>
                          </a:solidFill>
                        </a:rPr>
                        <a:t>Use a few words, phrases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colour is it?</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Red and green, with </a:t>
                      </a:r>
                      <a:r>
                        <a:rPr lang="en-GB" sz="1600" b="1" dirty="0" smtClean="0">
                          <a:solidFill>
                            <a:srgbClr val="FF0066"/>
                          </a:solidFill>
                        </a:rPr>
                        <a:t>yellow speckles</a:t>
                      </a:r>
                      <a:endParaRPr lang="en-GB" sz="1600" b="1" dirty="0">
                        <a:solidFill>
                          <a:srgbClr val="FF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Black and clear</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shape is</a:t>
                      </a:r>
                      <a:r>
                        <a:rPr lang="en-GB" baseline="0" dirty="0" smtClean="0">
                          <a:solidFill>
                            <a:srgbClr val="002060"/>
                          </a:solidFill>
                        </a:rPr>
                        <a:t> it?</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Rounded,  </a:t>
                      </a:r>
                      <a:r>
                        <a:rPr lang="en-GB" sz="1600" b="1" dirty="0" smtClean="0">
                          <a:solidFill>
                            <a:srgbClr val="FF0066"/>
                          </a:solidFill>
                        </a:rPr>
                        <a:t>chubby,</a:t>
                      </a:r>
                      <a:r>
                        <a:rPr lang="en-GB" sz="1600" dirty="0" smtClean="0">
                          <a:solidFill>
                            <a:srgbClr val="002060"/>
                          </a:solidFill>
                        </a:rPr>
                        <a:t> irregular, with a pointy end</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Long and thin</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does it feel like?</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Cool, moist, </a:t>
                      </a:r>
                      <a:r>
                        <a:rPr lang="en-GB" sz="1600" b="1" dirty="0" err="1" smtClean="0">
                          <a:solidFill>
                            <a:srgbClr val="FF0066"/>
                          </a:solidFill>
                        </a:rPr>
                        <a:t>bobbly</a:t>
                      </a:r>
                      <a:endParaRPr lang="en-GB" sz="1600" b="1" dirty="0">
                        <a:solidFill>
                          <a:srgbClr val="FF0066"/>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Hard and cold</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does it do?</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b="1" dirty="0" smtClean="0">
                          <a:solidFill>
                            <a:srgbClr val="FF0066"/>
                          </a:solidFill>
                        </a:rPr>
                        <a:t>Rolls about </a:t>
                      </a:r>
                      <a:r>
                        <a:rPr lang="en-GB" sz="1600" dirty="0" smtClean="0">
                          <a:solidFill>
                            <a:srgbClr val="002060"/>
                          </a:solidFill>
                        </a:rPr>
                        <a:t>on work tops, </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It writes on paper and sits on my desk</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What does it smell like?</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Fresh and sweet</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Plastic</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Describe its’ behaviour or character</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Cute and sweet, sits there looking appealing</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Sits still not doing much unless I</a:t>
                      </a:r>
                      <a:r>
                        <a:rPr lang="en-GB" sz="1600" baseline="0" dirty="0" smtClean="0">
                          <a:solidFill>
                            <a:srgbClr val="002060"/>
                          </a:solidFill>
                        </a:rPr>
                        <a:t> make it do work.</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4651">
                <a:tc>
                  <a:txBody>
                    <a:bodyPr/>
                    <a:lstStyle/>
                    <a:p>
                      <a:r>
                        <a:rPr lang="en-GB" dirty="0" smtClean="0">
                          <a:solidFill>
                            <a:srgbClr val="002060"/>
                          </a:solidFill>
                        </a:rPr>
                        <a:t>If it was an animal what would it be?</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A koala</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600" dirty="0" smtClean="0">
                          <a:solidFill>
                            <a:srgbClr val="002060"/>
                          </a:solidFill>
                        </a:rPr>
                        <a:t>A sloth, lazy and sitting around all day.</a:t>
                      </a:r>
                      <a:endParaRPr lang="en-GB" sz="160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8" name="Picture 18" descr="http://www.blinman.com/biro_1.jpg"/>
          <p:cNvPicPr>
            <a:picLocks noChangeAspect="1" noChangeArrowheads="1"/>
          </p:cNvPicPr>
          <p:nvPr/>
        </p:nvPicPr>
        <p:blipFill>
          <a:blip r:embed="rId3" cstate="print"/>
          <a:srcRect t="23756" b="15158"/>
          <a:stretch>
            <a:fillRect/>
          </a:stretch>
        </p:blipFill>
        <p:spPr bwMode="auto">
          <a:xfrm>
            <a:off x="6143637" y="1500174"/>
            <a:ext cx="1928826" cy="931642"/>
          </a:xfrm>
          <a:prstGeom prst="rect">
            <a:avLst/>
          </a:prstGeom>
          <a:noFill/>
        </p:spPr>
      </p:pic>
      <p:pic>
        <p:nvPicPr>
          <p:cNvPr id="9" name="Picture 4" descr="http://goodfruitguide.co.uk/wp-content/uploads/2010/10/Strawberry-strawberry-300x281.jpg"/>
          <p:cNvPicPr>
            <a:picLocks noChangeAspect="1" noChangeArrowheads="1"/>
          </p:cNvPicPr>
          <p:nvPr/>
        </p:nvPicPr>
        <p:blipFill>
          <a:blip r:embed="rId4" cstate="print"/>
          <a:srcRect/>
          <a:stretch>
            <a:fillRect/>
          </a:stretch>
        </p:blipFill>
        <p:spPr bwMode="auto">
          <a:xfrm>
            <a:off x="3714744" y="1428737"/>
            <a:ext cx="928694" cy="86987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4900618" cy="642942"/>
          </a:xfrm>
          <a:solidFill>
            <a:srgbClr val="FFFFCC"/>
          </a:solidFill>
        </p:spPr>
        <p:txBody>
          <a:bodyPr>
            <a:normAutofit fontScale="90000"/>
          </a:bodyPr>
          <a:lstStyle/>
          <a:p>
            <a:r>
              <a:rPr lang="en-GB" b="1" dirty="0" smtClean="0">
                <a:solidFill>
                  <a:srgbClr val="7030A0"/>
                </a:solidFill>
              </a:rPr>
              <a:t>Think crazy....</a:t>
            </a:r>
            <a:endParaRPr lang="en-GB" b="1" dirty="0">
              <a:solidFill>
                <a:srgbClr val="7030A0"/>
              </a:solidFill>
            </a:endParaRPr>
          </a:p>
        </p:txBody>
      </p:sp>
      <p:sp>
        <p:nvSpPr>
          <p:cNvPr id="4" name="Title 1"/>
          <p:cNvSpPr txBox="1">
            <a:spLocks/>
          </p:cNvSpPr>
          <p:nvPr/>
        </p:nvSpPr>
        <p:spPr>
          <a:xfrm>
            <a:off x="3786182" y="5929330"/>
            <a:ext cx="4900618" cy="642942"/>
          </a:xfrm>
          <a:prstGeom prst="rect">
            <a:avLst/>
          </a:prstGeom>
          <a:solidFill>
            <a:srgbClr val="FFFFCC"/>
          </a:solidFill>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rgbClr val="7030A0"/>
                </a:solidFill>
                <a:effectLst/>
                <a:uLnTx/>
                <a:uFillTx/>
                <a:latin typeface="+mj-lt"/>
                <a:ea typeface="+mj-ea"/>
                <a:cs typeface="+mj-cs"/>
              </a:rPr>
              <a:t>...then</a:t>
            </a:r>
            <a:r>
              <a:rPr kumimoji="0" lang="en-GB" sz="4400" b="1" i="0" u="none" strike="noStrike" kern="1200" cap="none" spc="0" normalizeH="0" noProof="0" dirty="0" smtClean="0">
                <a:ln>
                  <a:noFill/>
                </a:ln>
                <a:solidFill>
                  <a:srgbClr val="7030A0"/>
                </a:solidFill>
                <a:effectLst/>
                <a:uLnTx/>
                <a:uFillTx/>
                <a:latin typeface="+mj-lt"/>
                <a:ea typeface="+mj-ea"/>
                <a:cs typeface="+mj-cs"/>
              </a:rPr>
              <a:t> make it sensible!</a:t>
            </a:r>
            <a:endParaRPr kumimoji="0" lang="en-GB" sz="4400" b="1" i="0" u="none" strike="noStrike" kern="1200" cap="none" spc="0" normalizeH="0" baseline="0" noProof="0" dirty="0">
              <a:ln>
                <a:noFill/>
              </a:ln>
              <a:solidFill>
                <a:srgbClr val="7030A0"/>
              </a:solidFill>
              <a:effectLst/>
              <a:uLnTx/>
              <a:uFillTx/>
              <a:latin typeface="+mj-lt"/>
              <a:ea typeface="+mj-ea"/>
              <a:cs typeface="+mj-cs"/>
            </a:endParaRPr>
          </a:p>
        </p:txBody>
      </p:sp>
      <p:pic>
        <p:nvPicPr>
          <p:cNvPr id="4098" name="Picture 2" descr="http://www.glutenfreestudentcookbook.co.uk/wp-content/uploads/2012/03/Orange.jpg"/>
          <p:cNvPicPr>
            <a:picLocks noChangeAspect="1" noChangeArrowheads="1"/>
          </p:cNvPicPr>
          <p:nvPr/>
        </p:nvPicPr>
        <p:blipFill>
          <a:blip r:embed="rId3" cstate="print"/>
          <a:srcRect t="8260" b="5836"/>
          <a:stretch>
            <a:fillRect/>
          </a:stretch>
        </p:blipFill>
        <p:spPr bwMode="auto">
          <a:xfrm>
            <a:off x="500034" y="1000108"/>
            <a:ext cx="2245335" cy="1928826"/>
          </a:xfrm>
          <a:prstGeom prst="rect">
            <a:avLst/>
          </a:prstGeom>
          <a:noFill/>
        </p:spPr>
      </p:pic>
      <p:pic>
        <p:nvPicPr>
          <p:cNvPr id="4100" name="Picture 4" descr="http://goodfruitguide.co.uk/wp-content/uploads/2010/10/Strawberry-strawberry-300x281.jpg"/>
          <p:cNvPicPr>
            <a:picLocks noChangeAspect="1" noChangeArrowheads="1"/>
          </p:cNvPicPr>
          <p:nvPr/>
        </p:nvPicPr>
        <p:blipFill>
          <a:blip r:embed="rId4" cstate="print"/>
          <a:srcRect/>
          <a:stretch>
            <a:fillRect/>
          </a:stretch>
        </p:blipFill>
        <p:spPr bwMode="auto">
          <a:xfrm>
            <a:off x="6500826" y="3143248"/>
            <a:ext cx="2286016" cy="2141235"/>
          </a:xfrm>
          <a:prstGeom prst="rect">
            <a:avLst/>
          </a:prstGeom>
          <a:noFill/>
        </p:spPr>
      </p:pic>
      <p:pic>
        <p:nvPicPr>
          <p:cNvPr id="4102" name="Picture 6" descr="http://4.bp.blogspot.com/_E_o_0Bdm4GA/TQUeADdItwI/AAAAAAABEoA/6X3B2uq5QxI/s400/pine-cone1.jpg"/>
          <p:cNvPicPr>
            <a:picLocks noChangeAspect="1" noChangeArrowheads="1"/>
          </p:cNvPicPr>
          <p:nvPr/>
        </p:nvPicPr>
        <p:blipFill>
          <a:blip r:embed="rId5" cstate="print"/>
          <a:srcRect/>
          <a:stretch>
            <a:fillRect/>
          </a:stretch>
        </p:blipFill>
        <p:spPr bwMode="auto">
          <a:xfrm rot="16200000">
            <a:off x="6703964" y="368342"/>
            <a:ext cx="2071702" cy="1906474"/>
          </a:xfrm>
          <a:prstGeom prst="rect">
            <a:avLst/>
          </a:prstGeom>
          <a:noFill/>
        </p:spPr>
      </p:pic>
      <p:pic>
        <p:nvPicPr>
          <p:cNvPr id="4106" name="Picture 10" descr="http://www.cvni.org/images_main/wildflowers/images/17.jpg"/>
          <p:cNvPicPr>
            <a:picLocks noChangeAspect="1" noChangeArrowheads="1"/>
          </p:cNvPicPr>
          <p:nvPr/>
        </p:nvPicPr>
        <p:blipFill>
          <a:blip r:embed="rId6" cstate="print"/>
          <a:srcRect/>
          <a:stretch>
            <a:fillRect/>
          </a:stretch>
        </p:blipFill>
        <p:spPr bwMode="auto">
          <a:xfrm>
            <a:off x="3714744" y="1214422"/>
            <a:ext cx="2381250" cy="2143125"/>
          </a:xfrm>
          <a:prstGeom prst="rect">
            <a:avLst/>
          </a:prstGeom>
          <a:noFill/>
        </p:spPr>
      </p:pic>
      <p:pic>
        <p:nvPicPr>
          <p:cNvPr id="4108" name="Picture 12" descr="http://1.bp.blogspot.com/-MahzQWTfyT8/TZsoADJ_CoI/AAAAAAAAC_8/QXyO9tPc9Hg/s1600/Dandelion_Clock%255B1%255D.jpg"/>
          <p:cNvPicPr>
            <a:picLocks noChangeAspect="1" noChangeArrowheads="1"/>
          </p:cNvPicPr>
          <p:nvPr/>
        </p:nvPicPr>
        <p:blipFill>
          <a:blip r:embed="rId7" cstate="print"/>
          <a:srcRect/>
          <a:stretch>
            <a:fillRect/>
          </a:stretch>
        </p:blipFill>
        <p:spPr bwMode="auto">
          <a:xfrm>
            <a:off x="3357554" y="3714752"/>
            <a:ext cx="3071834" cy="1535918"/>
          </a:xfrm>
          <a:prstGeom prst="rect">
            <a:avLst/>
          </a:prstGeom>
          <a:noFill/>
        </p:spPr>
      </p:pic>
      <p:pic>
        <p:nvPicPr>
          <p:cNvPr id="4112" name="Picture 16" descr="http://freeimagesarchive.com/data/media/224/Pineapple.jpg"/>
          <p:cNvPicPr>
            <a:picLocks noChangeAspect="1" noChangeArrowheads="1"/>
          </p:cNvPicPr>
          <p:nvPr/>
        </p:nvPicPr>
        <p:blipFill>
          <a:blip r:embed="rId8" cstate="print">
            <a:clrChange>
              <a:clrFrom>
                <a:srgbClr val="FEFEFE"/>
              </a:clrFrom>
              <a:clrTo>
                <a:srgbClr val="FEFEFE">
                  <a:alpha val="0"/>
                </a:srgbClr>
              </a:clrTo>
            </a:clrChange>
          </a:blip>
          <a:srcRect/>
          <a:stretch>
            <a:fillRect/>
          </a:stretch>
        </p:blipFill>
        <p:spPr bwMode="auto">
          <a:xfrm>
            <a:off x="571472" y="2928934"/>
            <a:ext cx="1928826" cy="3574234"/>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85720" y="357166"/>
          <a:ext cx="8429684" cy="1381760"/>
        </p:xfrm>
        <a:graphic>
          <a:graphicData uri="http://schemas.openxmlformats.org/drawingml/2006/table">
            <a:tbl>
              <a:tblPr firstRow="1" bandRow="1">
                <a:tableStyleId>{5C22544A-7EE6-4342-B048-85BDC9FD1C3A}</a:tableStyleId>
              </a:tblPr>
              <a:tblGrid>
                <a:gridCol w="4143404"/>
                <a:gridCol w="4286280"/>
              </a:tblGrid>
              <a:tr h="370840">
                <a:tc>
                  <a:txBody>
                    <a:bodyPr/>
                    <a:lstStyle/>
                    <a:p>
                      <a:r>
                        <a:rPr lang="en-GB" b="1" dirty="0" smtClean="0">
                          <a:solidFill>
                            <a:srgbClr val="002060"/>
                          </a:solidFill>
                        </a:rPr>
                        <a:t>Product to be changed:</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b="0" dirty="0" smtClean="0">
                          <a:solidFill>
                            <a:srgbClr val="002060"/>
                          </a:solidFill>
                        </a:rPr>
                        <a:t>The biro</a:t>
                      </a:r>
                      <a:endParaRPr lang="en-GB" b="0"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b="1" dirty="0" smtClean="0">
                          <a:solidFill>
                            <a:srgbClr val="002060"/>
                          </a:solidFill>
                        </a:rPr>
                        <a:t>Attribute to be given to the new product:</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smtClean="0">
                          <a:solidFill>
                            <a:srgbClr val="002060"/>
                          </a:solidFill>
                        </a:rPr>
                        <a:t>Make it quirky, creative and fun</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r>
                        <a:rPr lang="en-GB" b="1" dirty="0" smtClean="0">
                          <a:solidFill>
                            <a:srgbClr val="002060"/>
                          </a:solidFill>
                        </a:rPr>
                        <a:t>Design attributes that will make your design quirky, fun and creative</a:t>
                      </a:r>
                      <a:endParaRPr lang="en-GB" b="1"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sz="1800" b="1" dirty="0" smtClean="0">
                          <a:solidFill>
                            <a:srgbClr val="FF0066"/>
                          </a:solidFill>
                        </a:rPr>
                        <a:t>yellow speckles; chubby;</a:t>
                      </a:r>
                      <a:r>
                        <a:rPr lang="en-GB" sz="1800" b="1" baseline="0" dirty="0" smtClean="0">
                          <a:solidFill>
                            <a:srgbClr val="FF0066"/>
                          </a:solidFill>
                        </a:rPr>
                        <a:t> </a:t>
                      </a:r>
                      <a:r>
                        <a:rPr lang="en-GB" sz="1800" b="1" dirty="0" err="1" smtClean="0">
                          <a:solidFill>
                            <a:srgbClr val="FF0066"/>
                          </a:solidFill>
                        </a:rPr>
                        <a:t>bobbly</a:t>
                      </a:r>
                      <a:r>
                        <a:rPr lang="en-GB" sz="1800" b="1" dirty="0" smtClean="0">
                          <a:solidFill>
                            <a:srgbClr val="FF0066"/>
                          </a:solidFill>
                        </a:rPr>
                        <a:t>; rolls about </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3" name="Table 2"/>
          <p:cNvGraphicFramePr>
            <a:graphicFrameLocks noGrp="1"/>
          </p:cNvGraphicFramePr>
          <p:nvPr/>
        </p:nvGraphicFramePr>
        <p:xfrm>
          <a:off x="285720" y="1785926"/>
          <a:ext cx="8429684" cy="4857784"/>
        </p:xfrm>
        <a:graphic>
          <a:graphicData uri="http://schemas.openxmlformats.org/drawingml/2006/table">
            <a:tbl>
              <a:tblPr firstRow="1" bandRow="1">
                <a:tableStyleId>{5C22544A-7EE6-4342-B048-85BDC9FD1C3A}</a:tableStyleId>
              </a:tblPr>
              <a:tblGrid>
                <a:gridCol w="8429684"/>
              </a:tblGrid>
              <a:tr h="4857784">
                <a:tc>
                  <a:txBody>
                    <a:bodyPr/>
                    <a:lstStyle/>
                    <a:p>
                      <a:r>
                        <a:rPr lang="en-GB" dirty="0" smtClean="0">
                          <a:solidFill>
                            <a:srgbClr val="002060"/>
                          </a:solidFill>
                        </a:rPr>
                        <a:t>Initial thoughts and sketches of your new pen:</a:t>
                      </a:r>
                      <a:endParaRPr lang="en-GB" dirty="0">
                        <a:solidFill>
                          <a:srgbClr val="00206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46"/>
          </a:xfrm>
          <a:solidFill>
            <a:srgbClr val="FFFFCC"/>
          </a:solidFill>
          <a:ln>
            <a:solidFill>
              <a:srgbClr val="002060"/>
            </a:solidFill>
          </a:ln>
        </p:spPr>
        <p:txBody>
          <a:bodyPr>
            <a:normAutofit fontScale="90000"/>
          </a:bodyPr>
          <a:lstStyle/>
          <a:p>
            <a:r>
              <a:rPr lang="en-GB" b="1" dirty="0" smtClean="0">
                <a:solidFill>
                  <a:srgbClr val="7030A0"/>
                </a:solidFill>
              </a:rPr>
              <a:t>Reflect on a different way of thinking</a:t>
            </a:r>
            <a:endParaRPr lang="en-GB" b="1" dirty="0">
              <a:solidFill>
                <a:srgbClr val="7030A0"/>
              </a:solidFill>
            </a:endParaRPr>
          </a:p>
        </p:txBody>
      </p:sp>
      <p:sp>
        <p:nvSpPr>
          <p:cNvPr id="3" name="Content Placeholder 2"/>
          <p:cNvSpPr>
            <a:spLocks noGrp="1"/>
          </p:cNvSpPr>
          <p:nvPr>
            <p:ph idx="1"/>
          </p:nvPr>
        </p:nvSpPr>
        <p:spPr>
          <a:xfrm>
            <a:off x="428596" y="3857628"/>
            <a:ext cx="8229600" cy="2185990"/>
          </a:xfrm>
          <a:solidFill>
            <a:srgbClr val="FFFFCC"/>
          </a:solidFill>
          <a:ln>
            <a:solidFill>
              <a:srgbClr val="002060"/>
            </a:solidFill>
          </a:ln>
        </p:spPr>
        <p:txBody>
          <a:bodyPr>
            <a:normAutofit lnSpcReduction="10000"/>
          </a:bodyPr>
          <a:lstStyle/>
          <a:p>
            <a:r>
              <a:rPr lang="en-GB" dirty="0" smtClean="0">
                <a:solidFill>
                  <a:srgbClr val="0070C0"/>
                </a:solidFill>
              </a:rPr>
              <a:t>What was challenging about this task?</a:t>
            </a:r>
          </a:p>
          <a:p>
            <a:r>
              <a:rPr lang="en-GB" dirty="0" smtClean="0">
                <a:solidFill>
                  <a:srgbClr val="00B050"/>
                </a:solidFill>
              </a:rPr>
              <a:t>What did you find easier?</a:t>
            </a:r>
          </a:p>
          <a:p>
            <a:r>
              <a:rPr lang="en-GB" dirty="0" smtClean="0">
                <a:solidFill>
                  <a:srgbClr val="FF0066"/>
                </a:solidFill>
              </a:rPr>
              <a:t>Could you apply this design method when designing for a specific target market?</a:t>
            </a:r>
            <a:endParaRPr lang="en-GB" dirty="0">
              <a:solidFill>
                <a:srgbClr val="FF0066"/>
              </a:solidFill>
            </a:endParaRPr>
          </a:p>
        </p:txBody>
      </p:sp>
      <p:sp>
        <p:nvSpPr>
          <p:cNvPr id="4" name="Content Placeholder 2"/>
          <p:cNvSpPr txBox="1">
            <a:spLocks/>
          </p:cNvSpPr>
          <p:nvPr/>
        </p:nvSpPr>
        <p:spPr>
          <a:xfrm>
            <a:off x="500034" y="1428736"/>
            <a:ext cx="8229600" cy="2185990"/>
          </a:xfrm>
          <a:prstGeom prst="rect">
            <a:avLst/>
          </a:prstGeom>
          <a:solidFill>
            <a:srgbClr val="FFFFCC"/>
          </a:solidFill>
          <a:ln>
            <a:solidFill>
              <a:srgbClr val="002060"/>
            </a:solidFill>
          </a:ln>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0" u="none" strike="noStrike" kern="1200" cap="none" spc="0" normalizeH="0" baseline="0" noProof="0" dirty="0" smtClean="0">
                <a:ln>
                  <a:noFill/>
                </a:ln>
                <a:solidFill>
                  <a:srgbClr val="7030A0"/>
                </a:solidFill>
                <a:effectLst/>
                <a:uLnTx/>
                <a:uFillTx/>
                <a:latin typeface="+mn-lt"/>
                <a:ea typeface="+mn-ea"/>
                <a:cs typeface="+mn-cs"/>
              </a:rPr>
              <a:t>You have just been</a:t>
            </a:r>
            <a:r>
              <a:rPr kumimoji="0" lang="en-GB" sz="3200" b="1" i="0" u="none" strike="noStrike" kern="1200" cap="none" spc="0" normalizeH="0" noProof="0" dirty="0" smtClean="0">
                <a:ln>
                  <a:noFill/>
                </a:ln>
                <a:solidFill>
                  <a:srgbClr val="7030A0"/>
                </a:solidFill>
                <a:effectLst/>
                <a:uLnTx/>
                <a:uFillTx/>
                <a:latin typeface="+mn-lt"/>
                <a:ea typeface="+mn-ea"/>
                <a:cs typeface="+mn-cs"/>
              </a:rPr>
              <a:t> asked to ‘think out of the box’. How are your ideas different to when your instructions were simply: ‘Redesign a pen’?</a:t>
            </a:r>
            <a:endParaRPr kumimoji="0" lang="en-GB" sz="3200" b="1" i="0" u="none" strike="noStrike" kern="1200" cap="none" spc="0" normalizeH="0" baseline="0" noProof="0" dirty="0">
              <a:ln>
                <a:noFill/>
              </a:ln>
              <a:solidFill>
                <a:srgbClr val="7030A0"/>
              </a:solidFill>
              <a:effectLst/>
              <a:uLnTx/>
              <a:uFillTx/>
              <a:latin typeface="+mn-lt"/>
              <a:ea typeface="+mn-ea"/>
              <a:cs typeface="+mn-cs"/>
            </a:endParaRPr>
          </a:p>
        </p:txBody>
      </p:sp>
      <p:pic>
        <p:nvPicPr>
          <p:cNvPr id="5" name="Picture 6" descr="http://empoweredonlineentrepreneurs.com/wp-content/uploads/2011/03/Out-of-the-Box.jpg"/>
          <p:cNvPicPr>
            <a:picLocks noChangeAspect="1" noChangeArrowheads="1"/>
          </p:cNvPicPr>
          <p:nvPr/>
        </p:nvPicPr>
        <p:blipFill>
          <a:blip r:embed="rId3" cstate="print"/>
          <a:srcRect/>
          <a:stretch>
            <a:fillRect/>
          </a:stretch>
        </p:blipFill>
        <p:spPr bwMode="auto">
          <a:xfrm>
            <a:off x="7429520" y="3071810"/>
            <a:ext cx="1357322" cy="110434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501122" cy="1143000"/>
          </a:xfrm>
          <a:solidFill>
            <a:srgbClr val="FFFFCC"/>
          </a:solidFill>
          <a:ln w="28575">
            <a:solidFill>
              <a:srgbClr val="0070C0"/>
            </a:solidFill>
          </a:ln>
        </p:spPr>
        <p:txBody>
          <a:bodyPr>
            <a:noAutofit/>
          </a:bodyPr>
          <a:lstStyle/>
          <a:p>
            <a:r>
              <a:rPr lang="en-GB" sz="3600" b="1" dirty="0" smtClean="0">
                <a:solidFill>
                  <a:srgbClr val="002060"/>
                </a:solidFill>
              </a:rPr>
              <a:t>Use these Design Specification to structure how you might market your pen...</a:t>
            </a:r>
            <a:endParaRPr lang="en-GB" sz="3600" b="1" dirty="0">
              <a:solidFill>
                <a:srgbClr val="002060"/>
              </a:solidFill>
            </a:endParaRPr>
          </a:p>
        </p:txBody>
      </p:sp>
      <p:sp>
        <p:nvSpPr>
          <p:cNvPr id="4" name="Subtitle 2"/>
          <p:cNvSpPr txBox="1">
            <a:spLocks/>
          </p:cNvSpPr>
          <p:nvPr/>
        </p:nvSpPr>
        <p:spPr>
          <a:xfrm>
            <a:off x="4143372" y="1600200"/>
            <a:ext cx="4643470" cy="4495800"/>
          </a:xfrm>
          <a:prstGeom prst="rect">
            <a:avLst/>
          </a:prstGeom>
          <a:solidFill>
            <a:srgbClr val="FFFFCC"/>
          </a:solidFill>
          <a:ln w="38100">
            <a:solidFill>
              <a:srgbClr val="0070C0"/>
            </a:solidFill>
          </a:ln>
        </p:spPr>
        <p:txBody>
          <a:bodyPr>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9900"/>
                </a:solidFill>
              </a:rPr>
              <a:t>Function</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none" strike="noStrike" kern="1200" cap="none" spc="0" normalizeH="0" baseline="0" noProof="0" dirty="0" smtClean="0">
                <a:ln>
                  <a:noFill/>
                </a:ln>
                <a:solidFill>
                  <a:srgbClr val="FF6600"/>
                </a:solidFill>
                <a:effectLst/>
                <a:uLnTx/>
                <a:uFillTx/>
                <a:latin typeface="+mn-lt"/>
                <a:ea typeface="+mn-ea"/>
                <a:cs typeface="+mn-cs"/>
              </a:rPr>
              <a:t>Target Customer</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70C0"/>
                </a:solidFill>
              </a:rPr>
              <a:t>Human Factors</a:t>
            </a:r>
            <a:endParaRPr kumimoji="0" lang="en-GB" sz="3200" b="1" u="none" strike="noStrike" kern="1200" cap="none" spc="0" normalizeH="0" baseline="0" noProof="0" dirty="0" smtClean="0">
              <a:ln>
                <a:noFill/>
              </a:ln>
              <a:solidFill>
                <a:srgbClr val="0070C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CC0099"/>
                </a:solidFill>
              </a:rPr>
              <a:t>Materials</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1" u="none" strike="noStrike" kern="1200" cap="none" spc="0" normalizeH="0" baseline="0" noProof="0" dirty="0" smtClean="0">
                <a:ln>
                  <a:noFill/>
                </a:ln>
                <a:solidFill>
                  <a:srgbClr val="9900CC"/>
                </a:solidFill>
                <a:effectLst/>
                <a:uLnTx/>
                <a:uFillTx/>
                <a:latin typeface="+mn-lt"/>
                <a:ea typeface="+mn-ea"/>
                <a:cs typeface="+mn-cs"/>
              </a:rPr>
              <a:t>Size/Dimensions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FF0066"/>
                </a:solidFill>
              </a:rPr>
              <a:t>Aesthetics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FFC000"/>
                </a:solidFill>
              </a:rPr>
              <a:t>Quality &amp; Safety</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92D050"/>
                </a:solidFill>
              </a:rPr>
              <a:t>Environment</a:t>
            </a:r>
          </a:p>
          <a:p>
            <a:pPr marL="342900" marR="0" lvl="0" indent="-342900" algn="ctr" defTabSz="914400" rtl="0" eaLnBrk="1" fontAlgn="auto" latinLnBrk="0" hangingPunct="1">
              <a:lnSpc>
                <a:spcPct val="100000"/>
              </a:lnSpc>
              <a:spcBef>
                <a:spcPct val="20000"/>
              </a:spcBef>
              <a:spcAft>
                <a:spcPts val="0"/>
              </a:spcAft>
              <a:buClrTx/>
              <a:buSzTx/>
              <a:tabLst/>
              <a:defRPr/>
            </a:pPr>
            <a:endParaRPr lang="en-GB" sz="32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7" name="Subtitle 2"/>
          <p:cNvSpPr txBox="1">
            <a:spLocks/>
          </p:cNvSpPr>
          <p:nvPr/>
        </p:nvSpPr>
        <p:spPr>
          <a:xfrm>
            <a:off x="285720" y="1643050"/>
            <a:ext cx="3500462" cy="4495800"/>
          </a:xfrm>
          <a:prstGeom prst="rect">
            <a:avLst/>
          </a:prstGeom>
          <a:solidFill>
            <a:srgbClr val="FFFFCC"/>
          </a:solidFill>
          <a:ln w="38100">
            <a:solidFill>
              <a:srgbClr val="0070C0"/>
            </a:solidFill>
          </a:ln>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lang="en-GB" sz="3200" b="1" dirty="0" smtClean="0">
                <a:solidFill>
                  <a:srgbClr val="002060"/>
                </a:solidFill>
              </a:rPr>
              <a:t>Choose 2-3 of the design criteria on the right to say things about your design that would help it sell to a specific customer...</a:t>
            </a:r>
          </a:p>
          <a:p>
            <a:pPr marL="342900" marR="0" lvl="0" indent="-342900" algn="ctr" defTabSz="914400" rtl="0" eaLnBrk="1" fontAlgn="auto" latinLnBrk="0" hangingPunct="1">
              <a:lnSpc>
                <a:spcPct val="100000"/>
              </a:lnSpc>
              <a:spcBef>
                <a:spcPct val="20000"/>
              </a:spcBef>
              <a:spcAft>
                <a:spcPts val="0"/>
              </a:spcAft>
              <a:buClrTx/>
              <a:buSzTx/>
              <a:tabLst/>
              <a:defRPr/>
            </a:pPr>
            <a:endParaRPr lang="en-GB" sz="32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8" name="Curved Up Arrow 7"/>
          <p:cNvSpPr/>
          <p:nvPr/>
        </p:nvSpPr>
        <p:spPr>
          <a:xfrm>
            <a:off x="3214678" y="5643578"/>
            <a:ext cx="1928826" cy="785818"/>
          </a:xfrm>
          <a:prstGeom prst="curvedUpArrow">
            <a:avLst/>
          </a:prstGeom>
          <a:solidFill>
            <a:srgbClr val="7030A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http://www.blinman.com/biro_1.jpg"/>
          <p:cNvPicPr>
            <a:picLocks noGrp="1" noChangeAspect="1" noChangeArrowheads="1"/>
          </p:cNvPicPr>
          <p:nvPr>
            <p:ph idx="1"/>
          </p:nvPr>
        </p:nvPicPr>
        <p:blipFill>
          <a:blip r:embed="rId3" cstate="print"/>
          <a:srcRect t="23756" b="15158"/>
          <a:stretch>
            <a:fillRect/>
          </a:stretch>
        </p:blipFill>
        <p:spPr bwMode="auto">
          <a:xfrm>
            <a:off x="4643438" y="1714488"/>
            <a:ext cx="4064000" cy="1579513"/>
          </a:xfrm>
          <a:prstGeom prst="rect">
            <a:avLst/>
          </a:prstGeom>
          <a:noFill/>
        </p:spPr>
      </p:pic>
      <p:sp>
        <p:nvSpPr>
          <p:cNvPr id="6" name="TextBox 5"/>
          <p:cNvSpPr txBox="1"/>
          <p:nvPr/>
        </p:nvSpPr>
        <p:spPr>
          <a:xfrm>
            <a:off x="500034" y="1714488"/>
            <a:ext cx="3929090" cy="1477328"/>
          </a:xfrm>
          <a:prstGeom prst="rect">
            <a:avLst/>
          </a:prstGeom>
          <a:solidFill>
            <a:srgbClr val="FFFFCC"/>
          </a:solidFill>
          <a:ln w="28575">
            <a:solidFill>
              <a:srgbClr val="0070C0"/>
            </a:solidFill>
          </a:ln>
        </p:spPr>
        <p:txBody>
          <a:bodyPr wrap="square" rtlCol="0">
            <a:spAutoFit/>
          </a:bodyPr>
          <a:lstStyle/>
          <a:p>
            <a:r>
              <a:rPr lang="en-GB" dirty="0" smtClean="0"/>
              <a:t>The simple biro.... Looks very plain but it functions and does just what we need it to do. However, it could be more interesting. Could it have additional functions? Could it look different?</a:t>
            </a:r>
            <a:endParaRPr lang="en-GB" dirty="0"/>
          </a:p>
        </p:txBody>
      </p:sp>
      <p:sp>
        <p:nvSpPr>
          <p:cNvPr id="7" name="TextBox 6"/>
          <p:cNvSpPr txBox="1"/>
          <p:nvPr/>
        </p:nvSpPr>
        <p:spPr>
          <a:xfrm>
            <a:off x="500034" y="3786190"/>
            <a:ext cx="8215370" cy="2308324"/>
          </a:xfrm>
          <a:prstGeom prst="rect">
            <a:avLst/>
          </a:prstGeom>
          <a:solidFill>
            <a:srgbClr val="FFFFCC"/>
          </a:solidFill>
          <a:ln w="28575">
            <a:solidFill>
              <a:srgbClr val="0070C0"/>
            </a:solidFill>
          </a:ln>
        </p:spPr>
        <p:txBody>
          <a:bodyPr wrap="square" rtlCol="0">
            <a:spAutoFit/>
          </a:bodyPr>
          <a:lstStyle/>
          <a:p>
            <a:r>
              <a:rPr lang="en-GB" sz="2400" dirty="0" smtClean="0"/>
              <a:t>Simple design instruction....</a:t>
            </a:r>
          </a:p>
          <a:p>
            <a:endParaRPr lang="en-GB" sz="2400" dirty="0" smtClean="0"/>
          </a:p>
          <a:p>
            <a:r>
              <a:rPr lang="en-GB" sz="2400" dirty="0" smtClean="0"/>
              <a:t>On plain A4 paper, sketch quick ideas for how you could change the biro.  Ideas to help: add different features, change the material, adapt the shape.</a:t>
            </a:r>
          </a:p>
          <a:p>
            <a:endParaRPr lang="en-GB" sz="2400" dirty="0"/>
          </a:p>
        </p:txBody>
      </p:sp>
      <p:sp>
        <p:nvSpPr>
          <p:cNvPr id="9" name="Title 1"/>
          <p:cNvSpPr txBox="1">
            <a:spLocks/>
          </p:cNvSpPr>
          <p:nvPr/>
        </p:nvSpPr>
        <p:spPr>
          <a:xfrm>
            <a:off x="685800" y="381000"/>
            <a:ext cx="7772400" cy="914400"/>
          </a:xfrm>
          <a:prstGeom prst="rect">
            <a:avLst/>
          </a:prstGeom>
          <a:solidFill>
            <a:srgbClr val="FFFFCC"/>
          </a:solidFill>
          <a:ln w="38100">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smtClean="0">
                <a:ln>
                  <a:noFill/>
                </a:ln>
                <a:solidFill>
                  <a:srgbClr val="002060"/>
                </a:solidFill>
                <a:effectLst/>
                <a:uLnTx/>
                <a:uFillTx/>
                <a:latin typeface="+mj-lt"/>
                <a:ea typeface="+mj-ea"/>
                <a:cs typeface="+mj-cs"/>
              </a:rPr>
              <a:t>Do NowTask!</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500042"/>
            <a:ext cx="8229600" cy="1143000"/>
          </a:xfrm>
          <a:solidFill>
            <a:srgbClr val="FFFFCC"/>
          </a:solidFill>
          <a:ln w="28575">
            <a:solidFill>
              <a:srgbClr val="0070C0"/>
            </a:solidFill>
          </a:ln>
        </p:spPr>
        <p:txBody>
          <a:bodyPr/>
          <a:lstStyle/>
          <a:p>
            <a:r>
              <a:rPr lang="en-GB" b="1" dirty="0" smtClean="0">
                <a:solidFill>
                  <a:srgbClr val="002060"/>
                </a:solidFill>
              </a:rPr>
              <a:t>Reflection &amp; feedback...</a:t>
            </a:r>
            <a:endParaRPr lang="en-GB" b="1" dirty="0">
              <a:solidFill>
                <a:srgbClr val="002060"/>
              </a:solidFill>
            </a:endParaRPr>
          </a:p>
        </p:txBody>
      </p:sp>
      <p:sp>
        <p:nvSpPr>
          <p:cNvPr id="3" name="Content Placeholder 2"/>
          <p:cNvSpPr>
            <a:spLocks noGrp="1"/>
          </p:cNvSpPr>
          <p:nvPr>
            <p:ph idx="1"/>
          </p:nvPr>
        </p:nvSpPr>
        <p:spPr>
          <a:xfrm>
            <a:off x="428596" y="2071678"/>
            <a:ext cx="8229600" cy="3186122"/>
          </a:xfrm>
          <a:solidFill>
            <a:srgbClr val="FFFFCC"/>
          </a:solidFill>
          <a:ln w="28575">
            <a:solidFill>
              <a:srgbClr val="0070C0"/>
            </a:solidFill>
          </a:ln>
        </p:spPr>
        <p:txBody>
          <a:bodyPr/>
          <a:lstStyle/>
          <a:p>
            <a:r>
              <a:rPr lang="en-GB" dirty="0" smtClean="0"/>
              <a:t>How easy was this task? Could you come up with quick and interesting ideas?</a:t>
            </a:r>
          </a:p>
          <a:p>
            <a:r>
              <a:rPr lang="en-GB" dirty="0" smtClean="0"/>
              <a:t>How many ideas did you generate?</a:t>
            </a:r>
          </a:p>
          <a:p>
            <a:r>
              <a:rPr lang="en-GB" dirty="0" smtClean="0"/>
              <a:t>Do your ideas still function as a biro?</a:t>
            </a:r>
          </a:p>
          <a:p>
            <a:r>
              <a:rPr lang="en-GB" dirty="0" smtClean="0"/>
              <a:t>Who would they appeal to?</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w="38100">
            <a:solidFill>
              <a:schemeClr val="accent1"/>
            </a:solidFill>
          </a:ln>
        </p:spPr>
        <p:txBody>
          <a:bodyPr>
            <a:normAutofit/>
          </a:bodyPr>
          <a:lstStyle/>
          <a:p>
            <a:r>
              <a:rPr lang="en-GB" b="1" dirty="0" smtClean="0">
                <a:solidFill>
                  <a:srgbClr val="002060"/>
                </a:solidFill>
              </a:rPr>
              <a:t>Design Thinking</a:t>
            </a:r>
          </a:p>
        </p:txBody>
      </p:sp>
      <p:sp>
        <p:nvSpPr>
          <p:cNvPr id="5" name="Content Placeholder 4"/>
          <p:cNvSpPr>
            <a:spLocks noGrp="1"/>
          </p:cNvSpPr>
          <p:nvPr>
            <p:ph idx="1"/>
          </p:nvPr>
        </p:nvSpPr>
        <p:spPr>
          <a:xfrm>
            <a:off x="457200" y="1600200"/>
            <a:ext cx="8229600" cy="4800600"/>
          </a:xfrm>
          <a:solidFill>
            <a:srgbClr val="FFFFCC"/>
          </a:solidFill>
          <a:ln w="38100">
            <a:solidFill>
              <a:schemeClr val="accent1"/>
            </a:solidFill>
          </a:ln>
        </p:spPr>
        <p:txBody>
          <a:bodyPr>
            <a:normAutofit/>
          </a:bodyPr>
          <a:lstStyle/>
          <a:p>
            <a:pPr algn="ctr">
              <a:buNone/>
            </a:pPr>
            <a:r>
              <a:rPr lang="en-GB" b="1" u="sng" dirty="0" smtClean="0">
                <a:solidFill>
                  <a:srgbClr val="002060"/>
                </a:solidFill>
              </a:rPr>
              <a:t>Learning Objectives:</a:t>
            </a:r>
          </a:p>
          <a:p>
            <a:r>
              <a:rPr lang="en-GB" b="1" dirty="0" smtClean="0">
                <a:solidFill>
                  <a:srgbClr val="7030A0"/>
                </a:solidFill>
              </a:rPr>
              <a:t>Identify what skills and personal qualities </a:t>
            </a:r>
            <a:r>
              <a:rPr lang="en-GB" b="1" u="sng" dirty="0" smtClean="0">
                <a:solidFill>
                  <a:srgbClr val="7030A0"/>
                </a:solidFill>
              </a:rPr>
              <a:t>you</a:t>
            </a:r>
            <a:r>
              <a:rPr lang="en-GB" b="1" dirty="0" smtClean="0">
                <a:solidFill>
                  <a:srgbClr val="7030A0"/>
                </a:solidFill>
              </a:rPr>
              <a:t> can bring to a task by working like a designer</a:t>
            </a:r>
          </a:p>
          <a:p>
            <a:r>
              <a:rPr lang="en-GB" b="1" dirty="0" smtClean="0">
                <a:solidFill>
                  <a:schemeClr val="accent6">
                    <a:lumMod val="75000"/>
                  </a:schemeClr>
                </a:solidFill>
              </a:rPr>
              <a:t>Experience the difference between designing with limited criteria and control, and designing with </a:t>
            </a:r>
            <a:r>
              <a:rPr lang="en-GB" b="1" u="sng" dirty="0" smtClean="0">
                <a:solidFill>
                  <a:schemeClr val="accent6">
                    <a:lumMod val="75000"/>
                  </a:schemeClr>
                </a:solidFill>
              </a:rPr>
              <a:t>more</a:t>
            </a:r>
            <a:r>
              <a:rPr lang="en-GB" b="1" dirty="0" smtClean="0">
                <a:solidFill>
                  <a:schemeClr val="accent6">
                    <a:lumMod val="75000"/>
                  </a:schemeClr>
                </a:solidFill>
              </a:rPr>
              <a:t> specific criteria control.</a:t>
            </a:r>
          </a:p>
          <a:p>
            <a:r>
              <a:rPr lang="en-GB" b="1" dirty="0" smtClean="0">
                <a:solidFill>
                  <a:srgbClr val="00B050"/>
                </a:solidFill>
              </a:rPr>
              <a:t>Think ‘out of the box’ - make what might seem a crazy idea into an idea that </a:t>
            </a:r>
            <a:r>
              <a:rPr lang="en-GB" b="1" u="sng" dirty="0" smtClean="0">
                <a:solidFill>
                  <a:srgbClr val="00B050"/>
                </a:solidFill>
              </a:rPr>
              <a:t>can</a:t>
            </a:r>
            <a:r>
              <a:rPr lang="en-GB" b="1" dirty="0" smtClean="0">
                <a:solidFill>
                  <a:srgbClr val="00B050"/>
                </a:solidFill>
              </a:rPr>
              <a:t> work for a target customer</a:t>
            </a:r>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914400"/>
          </a:xfrm>
          <a:solidFill>
            <a:srgbClr val="FFFFCC"/>
          </a:solidFill>
          <a:ln w="38100">
            <a:solidFill>
              <a:srgbClr val="0070C0"/>
            </a:solidFill>
          </a:ln>
        </p:spPr>
        <p:txBody>
          <a:bodyPr/>
          <a:lstStyle/>
          <a:p>
            <a:r>
              <a:rPr lang="en-GB" b="1" i="1" dirty="0" smtClean="0">
                <a:solidFill>
                  <a:srgbClr val="002060"/>
                </a:solidFill>
              </a:rPr>
              <a:t>Task 1...</a:t>
            </a:r>
            <a:endParaRPr lang="en-GB" b="1" i="1" dirty="0">
              <a:solidFill>
                <a:srgbClr val="002060"/>
              </a:solidFill>
            </a:endParaRPr>
          </a:p>
        </p:txBody>
      </p:sp>
      <p:sp>
        <p:nvSpPr>
          <p:cNvPr id="7" name="Subtitle 2"/>
          <p:cNvSpPr txBox="1">
            <a:spLocks/>
          </p:cNvSpPr>
          <p:nvPr/>
        </p:nvSpPr>
        <p:spPr>
          <a:xfrm>
            <a:off x="685800" y="1600200"/>
            <a:ext cx="7772400" cy="2286000"/>
          </a:xfrm>
          <a:prstGeom prst="rect">
            <a:avLst/>
          </a:prstGeom>
          <a:solidFill>
            <a:srgbClr val="FFFFCC"/>
          </a:solidFill>
          <a:ln w="38100">
            <a:solidFill>
              <a:srgbClr val="0070C0"/>
            </a:solidFill>
          </a:ln>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b="1" dirty="0" smtClean="0">
                <a:solidFill>
                  <a:srgbClr val="002060"/>
                </a:solidFill>
              </a:rPr>
              <a:t>Look at the images on the slide.</a:t>
            </a: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lvl="0" indent="-342900">
              <a:spcBef>
                <a:spcPct val="20000"/>
              </a:spcBef>
              <a:buFont typeface="Arial" pitchFamily="34" charset="0"/>
              <a:buChar char="•"/>
              <a:defRPr/>
            </a:pPr>
            <a:r>
              <a:rPr kumimoji="0" lang="en-GB" sz="3200" b="1" u="none" strike="noStrike" kern="1200" cap="none" spc="0" normalizeH="0" baseline="0" noProof="0" dirty="0" smtClean="0">
                <a:ln>
                  <a:noFill/>
                </a:ln>
                <a:solidFill>
                  <a:srgbClr val="002060"/>
                </a:solidFill>
                <a:effectLst/>
                <a:uLnTx/>
                <a:uFillTx/>
                <a:latin typeface="+mn-lt"/>
                <a:ea typeface="+mn-ea"/>
                <a:cs typeface="+mn-cs"/>
              </a:rPr>
              <a:t>Write down descriptive words for the images – think shape, texture, pattern, sound, colour....</a:t>
            </a:r>
          </a:p>
        </p:txBody>
      </p:sp>
      <p:sp>
        <p:nvSpPr>
          <p:cNvPr id="4" name="Subtitle 2"/>
          <p:cNvSpPr txBox="1">
            <a:spLocks/>
          </p:cNvSpPr>
          <p:nvPr/>
        </p:nvSpPr>
        <p:spPr>
          <a:xfrm>
            <a:off x="685800" y="4267200"/>
            <a:ext cx="7772400" cy="1376378"/>
          </a:xfrm>
          <a:prstGeom prst="rect">
            <a:avLst/>
          </a:prstGeom>
          <a:solidFill>
            <a:srgbClr val="FFFFCC"/>
          </a:solidFill>
          <a:ln w="38100">
            <a:solidFill>
              <a:srgbClr val="0070C0"/>
            </a:solidFill>
          </a:ln>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1" strike="noStrike" kern="1200" cap="none" spc="0" normalizeH="0" baseline="0" noProof="0" dirty="0" smtClean="0">
                <a:ln>
                  <a:noFill/>
                </a:ln>
                <a:solidFill>
                  <a:srgbClr val="CC0099"/>
                </a:solidFill>
                <a:effectLst/>
                <a:uLnTx/>
                <a:uFillTx/>
                <a:latin typeface="+mn-lt"/>
                <a:ea typeface="+mn-ea"/>
                <a:cs typeface="+mn-cs"/>
              </a:rPr>
              <a:t>Extend your thinking...</a:t>
            </a:r>
            <a:r>
              <a:rPr kumimoji="0" lang="en-GB" sz="3200" b="1" i="1" strike="noStrike" kern="1200" cap="none" spc="0" normalizeH="0" baseline="0" noProof="0" dirty="0" smtClean="0">
                <a:ln>
                  <a:noFill/>
                </a:ln>
                <a:solidFill>
                  <a:srgbClr val="002060"/>
                </a:solidFill>
                <a:effectLst/>
                <a:uLnTx/>
                <a:uFillTx/>
                <a:latin typeface="+mn-lt"/>
                <a:ea typeface="+mn-ea"/>
                <a:cs typeface="+mn-cs"/>
              </a:rPr>
              <a:t>swap sheets with a partner</a:t>
            </a:r>
            <a:r>
              <a:rPr kumimoji="0" lang="en-GB" sz="3200" b="1" i="1" strike="noStrike" kern="1200" cap="none" spc="0" normalizeH="0" noProof="0" dirty="0" smtClean="0">
                <a:ln>
                  <a:noFill/>
                </a:ln>
                <a:solidFill>
                  <a:srgbClr val="002060"/>
                </a:solidFill>
                <a:effectLst/>
                <a:uLnTx/>
                <a:uFillTx/>
                <a:latin typeface="+mn-lt"/>
                <a:ea typeface="+mn-ea"/>
                <a:cs typeface="+mn-cs"/>
              </a:rPr>
              <a:t> and add more ideas</a:t>
            </a:r>
            <a:r>
              <a:rPr kumimoji="0" lang="en-GB" sz="3200" b="1" i="1" strike="noStrike" kern="1200" cap="none" spc="0" normalizeH="0" baseline="0" noProof="0" dirty="0" smtClean="0">
                <a:ln>
                  <a:noFill/>
                </a:ln>
                <a:solidFill>
                  <a:srgbClr val="002060"/>
                </a:solidFill>
                <a:effectLst/>
                <a:uLnTx/>
                <a:uFillTx/>
                <a:latin typeface="+mn-lt"/>
                <a:ea typeface="+mn-ea"/>
                <a:cs typeface="+mn-cs"/>
              </a:rPr>
              <a:t>.</a:t>
            </a:r>
            <a:endParaRPr kumimoji="0" lang="en-GB" sz="3200" b="1" i="1" u="none" strike="noStrike" kern="1200" cap="none" spc="0" normalizeH="0" baseline="0" noProof="0" dirty="0">
              <a:ln>
                <a:noFill/>
              </a:ln>
              <a:solidFill>
                <a:srgbClr val="002060"/>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5643602" cy="642942"/>
          </a:xfrm>
          <a:solidFill>
            <a:srgbClr val="FFFFCC"/>
          </a:solidFill>
        </p:spPr>
        <p:txBody>
          <a:bodyPr>
            <a:normAutofit fontScale="90000"/>
          </a:bodyPr>
          <a:lstStyle/>
          <a:p>
            <a:r>
              <a:rPr lang="en-GB" b="1" dirty="0" smtClean="0">
                <a:solidFill>
                  <a:srgbClr val="7030A0"/>
                </a:solidFill>
              </a:rPr>
              <a:t>Descriptive language....</a:t>
            </a:r>
            <a:endParaRPr lang="en-GB" b="1" dirty="0">
              <a:solidFill>
                <a:srgbClr val="7030A0"/>
              </a:solidFill>
            </a:endParaRPr>
          </a:p>
        </p:txBody>
      </p:sp>
      <p:sp>
        <p:nvSpPr>
          <p:cNvPr id="4" name="Title 1"/>
          <p:cNvSpPr txBox="1">
            <a:spLocks/>
          </p:cNvSpPr>
          <p:nvPr/>
        </p:nvSpPr>
        <p:spPr>
          <a:xfrm>
            <a:off x="2500298" y="5500702"/>
            <a:ext cx="6357982" cy="1142984"/>
          </a:xfrm>
          <a:prstGeom prst="rect">
            <a:avLst/>
          </a:prstGeom>
          <a:solidFill>
            <a:srgbClr val="FFFFCC"/>
          </a:solidFill>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rgbClr val="7030A0"/>
                </a:solidFill>
                <a:effectLst/>
                <a:uLnTx/>
                <a:uFillTx/>
                <a:latin typeface="+mj-lt"/>
                <a:ea typeface="+mj-ea"/>
                <a:cs typeface="+mj-cs"/>
              </a:rPr>
              <a:t>Prompts to help you... Consider words that describe the appearance, texture, sound, touch, taste</a:t>
            </a:r>
            <a:endParaRPr kumimoji="0" lang="en-GB" sz="4400" b="1" i="0" u="none" strike="noStrike" kern="1200" cap="none" spc="0" normalizeH="0" baseline="0" noProof="0" dirty="0">
              <a:ln>
                <a:noFill/>
              </a:ln>
              <a:solidFill>
                <a:srgbClr val="7030A0"/>
              </a:solidFill>
              <a:effectLst/>
              <a:uLnTx/>
              <a:uFillTx/>
              <a:latin typeface="+mj-lt"/>
              <a:ea typeface="+mj-ea"/>
              <a:cs typeface="+mj-cs"/>
            </a:endParaRPr>
          </a:p>
        </p:txBody>
      </p:sp>
      <p:pic>
        <p:nvPicPr>
          <p:cNvPr id="4098" name="Picture 2" descr="http://www.glutenfreestudentcookbook.co.uk/wp-content/uploads/2012/03/Orange.jpg"/>
          <p:cNvPicPr>
            <a:picLocks noChangeAspect="1" noChangeArrowheads="1"/>
          </p:cNvPicPr>
          <p:nvPr/>
        </p:nvPicPr>
        <p:blipFill>
          <a:blip r:embed="rId3" cstate="print"/>
          <a:srcRect t="8260" b="5836"/>
          <a:stretch>
            <a:fillRect/>
          </a:stretch>
        </p:blipFill>
        <p:spPr bwMode="auto">
          <a:xfrm>
            <a:off x="500034" y="1000108"/>
            <a:ext cx="2245335" cy="1928826"/>
          </a:xfrm>
          <a:prstGeom prst="rect">
            <a:avLst/>
          </a:prstGeom>
          <a:noFill/>
        </p:spPr>
      </p:pic>
      <p:pic>
        <p:nvPicPr>
          <p:cNvPr id="4100" name="Picture 4" descr="http://goodfruitguide.co.uk/wp-content/uploads/2010/10/Strawberry-strawberry-300x281.jpg"/>
          <p:cNvPicPr>
            <a:picLocks noChangeAspect="1" noChangeArrowheads="1"/>
          </p:cNvPicPr>
          <p:nvPr/>
        </p:nvPicPr>
        <p:blipFill>
          <a:blip r:embed="rId4" cstate="print"/>
          <a:srcRect/>
          <a:stretch>
            <a:fillRect/>
          </a:stretch>
        </p:blipFill>
        <p:spPr bwMode="auto">
          <a:xfrm>
            <a:off x="6500826" y="3143248"/>
            <a:ext cx="2286016" cy="2141235"/>
          </a:xfrm>
          <a:prstGeom prst="rect">
            <a:avLst/>
          </a:prstGeom>
          <a:noFill/>
        </p:spPr>
      </p:pic>
      <p:pic>
        <p:nvPicPr>
          <p:cNvPr id="4102" name="Picture 6" descr="http://4.bp.blogspot.com/_E_o_0Bdm4GA/TQUeADdItwI/AAAAAAABEoA/6X3B2uq5QxI/s400/pine-cone1.jpg"/>
          <p:cNvPicPr>
            <a:picLocks noChangeAspect="1" noChangeArrowheads="1"/>
          </p:cNvPicPr>
          <p:nvPr/>
        </p:nvPicPr>
        <p:blipFill>
          <a:blip r:embed="rId5" cstate="print"/>
          <a:srcRect/>
          <a:stretch>
            <a:fillRect/>
          </a:stretch>
        </p:blipFill>
        <p:spPr bwMode="auto">
          <a:xfrm rot="16200000">
            <a:off x="6703964" y="368342"/>
            <a:ext cx="2071702" cy="1906474"/>
          </a:xfrm>
          <a:prstGeom prst="rect">
            <a:avLst/>
          </a:prstGeom>
          <a:noFill/>
        </p:spPr>
      </p:pic>
      <p:pic>
        <p:nvPicPr>
          <p:cNvPr id="4106" name="Picture 10" descr="http://www.cvni.org/images_main/wildflowers/images/17.jpg"/>
          <p:cNvPicPr>
            <a:picLocks noChangeAspect="1" noChangeArrowheads="1"/>
          </p:cNvPicPr>
          <p:nvPr/>
        </p:nvPicPr>
        <p:blipFill>
          <a:blip r:embed="rId6" cstate="print"/>
          <a:srcRect/>
          <a:stretch>
            <a:fillRect/>
          </a:stretch>
        </p:blipFill>
        <p:spPr bwMode="auto">
          <a:xfrm>
            <a:off x="3714744" y="1214422"/>
            <a:ext cx="2381250" cy="2143125"/>
          </a:xfrm>
          <a:prstGeom prst="rect">
            <a:avLst/>
          </a:prstGeom>
          <a:noFill/>
        </p:spPr>
      </p:pic>
      <p:pic>
        <p:nvPicPr>
          <p:cNvPr id="4108" name="Picture 12" descr="http://1.bp.blogspot.com/-MahzQWTfyT8/TZsoADJ_CoI/AAAAAAAAC_8/QXyO9tPc9Hg/s1600/Dandelion_Clock%255B1%255D.jpg"/>
          <p:cNvPicPr>
            <a:picLocks noChangeAspect="1" noChangeArrowheads="1"/>
          </p:cNvPicPr>
          <p:nvPr/>
        </p:nvPicPr>
        <p:blipFill>
          <a:blip r:embed="rId7" cstate="print"/>
          <a:srcRect/>
          <a:stretch>
            <a:fillRect/>
          </a:stretch>
        </p:blipFill>
        <p:spPr bwMode="auto">
          <a:xfrm>
            <a:off x="3357554" y="3714752"/>
            <a:ext cx="3071834" cy="1535918"/>
          </a:xfrm>
          <a:prstGeom prst="rect">
            <a:avLst/>
          </a:prstGeom>
          <a:noFill/>
        </p:spPr>
      </p:pic>
      <p:pic>
        <p:nvPicPr>
          <p:cNvPr id="4112" name="Picture 16" descr="http://freeimagesarchive.com/data/media/224/Pineapple.jpg"/>
          <p:cNvPicPr>
            <a:picLocks noChangeAspect="1" noChangeArrowheads="1"/>
          </p:cNvPicPr>
          <p:nvPr/>
        </p:nvPicPr>
        <p:blipFill>
          <a:blip r:embed="rId8" cstate="print">
            <a:clrChange>
              <a:clrFrom>
                <a:srgbClr val="FEFEFE"/>
              </a:clrFrom>
              <a:clrTo>
                <a:srgbClr val="FEFEFE">
                  <a:alpha val="0"/>
                </a:srgbClr>
              </a:clrTo>
            </a:clrChange>
          </a:blip>
          <a:srcRect/>
          <a:stretch>
            <a:fillRect/>
          </a:stretch>
        </p:blipFill>
        <p:spPr bwMode="auto">
          <a:xfrm>
            <a:off x="571472" y="2928934"/>
            <a:ext cx="1928826" cy="357423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alienhippy.files.wordpress.com/2012/02/think-outside-the-box.jpg"/>
          <p:cNvPicPr>
            <a:picLocks noChangeAspect="1" noChangeArrowheads="1"/>
          </p:cNvPicPr>
          <p:nvPr/>
        </p:nvPicPr>
        <p:blipFill>
          <a:blip r:embed="rId3" cstate="print"/>
          <a:srcRect/>
          <a:stretch>
            <a:fillRect/>
          </a:stretch>
        </p:blipFill>
        <p:spPr bwMode="auto">
          <a:xfrm>
            <a:off x="1000100" y="1285860"/>
            <a:ext cx="6656341" cy="5143536"/>
          </a:xfrm>
          <a:prstGeom prst="rect">
            <a:avLst/>
          </a:prstGeom>
          <a:noFill/>
        </p:spPr>
      </p:pic>
      <p:sp>
        <p:nvSpPr>
          <p:cNvPr id="5" name="Title 4"/>
          <p:cNvSpPr>
            <a:spLocks noGrp="1"/>
          </p:cNvSpPr>
          <p:nvPr>
            <p:ph type="title"/>
          </p:nvPr>
        </p:nvSpPr>
        <p:spPr>
          <a:solidFill>
            <a:srgbClr val="FFFFCC"/>
          </a:solidFill>
        </p:spPr>
        <p:txBody>
          <a:bodyPr/>
          <a:lstStyle/>
          <a:p>
            <a:r>
              <a:rPr lang="en-GB" b="1" dirty="0" smtClean="0">
                <a:solidFill>
                  <a:srgbClr val="7030A0"/>
                </a:solidFill>
              </a:rPr>
              <a:t>Time to start....</a:t>
            </a:r>
            <a:endParaRPr lang="en-GB" b="1" dirty="0">
              <a:solidFill>
                <a:srgbClr val="7030A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a:solidFill>
              <a:srgbClr val="002060"/>
            </a:solidFill>
          </a:ln>
        </p:spPr>
        <p:txBody>
          <a:bodyPr>
            <a:noAutofit/>
          </a:bodyPr>
          <a:lstStyle/>
          <a:p>
            <a:r>
              <a:rPr lang="en-GB" sz="3600" b="1" dirty="0" smtClean="0">
                <a:solidFill>
                  <a:srgbClr val="002060"/>
                </a:solidFill>
              </a:rPr>
              <a:t>Generating new ideas in a </a:t>
            </a:r>
            <a:br>
              <a:rPr lang="en-GB" sz="3600" b="1" dirty="0" smtClean="0">
                <a:solidFill>
                  <a:srgbClr val="002060"/>
                </a:solidFill>
              </a:rPr>
            </a:br>
            <a:r>
              <a:rPr lang="en-GB" sz="3600" b="1" i="1" dirty="0" smtClean="0">
                <a:solidFill>
                  <a:srgbClr val="002060"/>
                </a:solidFill>
              </a:rPr>
              <a:t>crazy sensible </a:t>
            </a:r>
            <a:r>
              <a:rPr lang="en-GB" sz="3600" b="1" dirty="0" smtClean="0">
                <a:solidFill>
                  <a:srgbClr val="002060"/>
                </a:solidFill>
              </a:rPr>
              <a:t>way....</a:t>
            </a:r>
            <a:endParaRPr lang="en-GB" sz="3600" b="1" dirty="0">
              <a:solidFill>
                <a:srgbClr val="002060"/>
              </a:solidFill>
            </a:endParaRPr>
          </a:p>
        </p:txBody>
      </p:sp>
      <p:sp>
        <p:nvSpPr>
          <p:cNvPr id="3" name="Content Placeholder 2"/>
          <p:cNvSpPr>
            <a:spLocks noGrp="1"/>
          </p:cNvSpPr>
          <p:nvPr>
            <p:ph idx="1"/>
          </p:nvPr>
        </p:nvSpPr>
        <p:spPr>
          <a:solidFill>
            <a:srgbClr val="FFFFCC"/>
          </a:solidFill>
          <a:ln>
            <a:solidFill>
              <a:srgbClr val="002060"/>
            </a:solidFill>
          </a:ln>
        </p:spPr>
        <p:txBody>
          <a:bodyPr>
            <a:normAutofit fontScale="92500"/>
          </a:bodyPr>
          <a:lstStyle/>
          <a:p>
            <a:r>
              <a:rPr lang="en-GB" dirty="0" smtClean="0">
                <a:solidFill>
                  <a:srgbClr val="0070C0"/>
                </a:solidFill>
              </a:rPr>
              <a:t>You are a member of a Design Team. Your Design Manager has asked you to redesign the boring old biro.</a:t>
            </a:r>
          </a:p>
          <a:p>
            <a:r>
              <a:rPr lang="en-GB" dirty="0" smtClean="0">
                <a:solidFill>
                  <a:srgbClr val="00B050"/>
                </a:solidFill>
              </a:rPr>
              <a:t>You each need to produce a new range of ideas to </a:t>
            </a:r>
            <a:r>
              <a:rPr lang="en-GB" dirty="0" err="1" smtClean="0">
                <a:solidFill>
                  <a:srgbClr val="00B050"/>
                </a:solidFill>
              </a:rPr>
              <a:t>relaunch</a:t>
            </a:r>
            <a:r>
              <a:rPr lang="en-GB" dirty="0" smtClean="0">
                <a:solidFill>
                  <a:srgbClr val="00B050"/>
                </a:solidFill>
              </a:rPr>
              <a:t> the biro to make it a bit more exciting</a:t>
            </a:r>
          </a:p>
          <a:p>
            <a:r>
              <a:rPr lang="en-GB" dirty="0" smtClean="0">
                <a:solidFill>
                  <a:srgbClr val="7030A0"/>
                </a:solidFill>
              </a:rPr>
              <a:t>Use the Crazy Sensible design sheet to produce quick sketches that show </a:t>
            </a:r>
            <a:r>
              <a:rPr lang="en-GB" dirty="0" smtClean="0">
                <a:solidFill>
                  <a:srgbClr val="FF0066"/>
                </a:solidFill>
              </a:rPr>
              <a:t>creativity</a:t>
            </a:r>
            <a:r>
              <a:rPr lang="en-GB" dirty="0" smtClean="0">
                <a:solidFill>
                  <a:srgbClr val="7030A0"/>
                </a:solidFill>
              </a:rPr>
              <a:t> and </a:t>
            </a:r>
            <a:r>
              <a:rPr lang="en-GB" dirty="0" smtClean="0">
                <a:solidFill>
                  <a:srgbClr val="FF0066"/>
                </a:solidFill>
              </a:rPr>
              <a:t>innovative </a:t>
            </a:r>
            <a:r>
              <a:rPr lang="en-GB" dirty="0" smtClean="0">
                <a:solidFill>
                  <a:srgbClr val="7030A0"/>
                </a:solidFill>
              </a:rPr>
              <a:t>ideas</a:t>
            </a:r>
            <a:r>
              <a:rPr lang="en-GB" dirty="0" smtClean="0">
                <a:solidFill>
                  <a:srgbClr val="FF0066"/>
                </a:solidFill>
              </a:rPr>
              <a:t> </a:t>
            </a:r>
            <a:r>
              <a:rPr lang="en-GB" dirty="0" smtClean="0">
                <a:solidFill>
                  <a:srgbClr val="7030A0"/>
                </a:solidFill>
              </a:rPr>
              <a:t>– that could actually work.</a:t>
            </a:r>
            <a:endParaRPr lang="en-GB" dirty="0">
              <a:solidFill>
                <a:srgbClr val="7030A0"/>
              </a:solidFill>
            </a:endParaRPr>
          </a:p>
        </p:txBody>
      </p:sp>
      <p:pic>
        <p:nvPicPr>
          <p:cNvPr id="4" name="Picture 18" descr="http://www.blinman.com/biro_1.jpg"/>
          <p:cNvPicPr>
            <a:picLocks noChangeAspect="1" noChangeArrowheads="1"/>
          </p:cNvPicPr>
          <p:nvPr/>
        </p:nvPicPr>
        <p:blipFill>
          <a:blip r:embed="rId3" cstate="print"/>
          <a:srcRect t="23756" b="15158"/>
          <a:stretch>
            <a:fillRect/>
          </a:stretch>
        </p:blipFill>
        <p:spPr bwMode="auto">
          <a:xfrm>
            <a:off x="3428992" y="5429264"/>
            <a:ext cx="2937933" cy="1143008"/>
          </a:xfrm>
          <a:prstGeom prst="rect">
            <a:avLst/>
          </a:prstGeom>
          <a:noFill/>
        </p:spPr>
      </p:pic>
      <p:cxnSp>
        <p:nvCxnSpPr>
          <p:cNvPr id="6" name="Straight Arrow Connector 5"/>
          <p:cNvCxnSpPr/>
          <p:nvPr/>
        </p:nvCxnSpPr>
        <p:spPr>
          <a:xfrm rot="10800000">
            <a:off x="5929322" y="6000768"/>
            <a:ext cx="1285884" cy="214314"/>
          </a:xfrm>
          <a:prstGeom prst="straightConnector1">
            <a:avLst/>
          </a:prstGeom>
          <a:ln w="38100">
            <a:solidFill>
              <a:srgbClr val="FF0066"/>
            </a:solidFill>
            <a:tailEnd type="arrow"/>
          </a:ln>
        </p:spPr>
        <p:style>
          <a:lnRef idx="1">
            <a:schemeClr val="accent2"/>
          </a:lnRef>
          <a:fillRef idx="0">
            <a:schemeClr val="accent2"/>
          </a:fillRef>
          <a:effectRef idx="0">
            <a:schemeClr val="accent2"/>
          </a:effectRef>
          <a:fontRef idx="minor">
            <a:schemeClr val="tx1"/>
          </a:fontRef>
        </p:style>
      </p:cxnSp>
      <p:sp>
        <p:nvSpPr>
          <p:cNvPr id="8" name="TextBox 7"/>
          <p:cNvSpPr txBox="1"/>
          <p:nvPr/>
        </p:nvSpPr>
        <p:spPr>
          <a:xfrm>
            <a:off x="7215206" y="6000768"/>
            <a:ext cx="1643074" cy="646331"/>
          </a:xfrm>
          <a:prstGeom prst="rect">
            <a:avLst/>
          </a:prstGeom>
          <a:noFill/>
          <a:ln w="28575">
            <a:solidFill>
              <a:srgbClr val="FF0066"/>
            </a:solidFill>
          </a:ln>
        </p:spPr>
        <p:txBody>
          <a:bodyPr wrap="square" rtlCol="0">
            <a:spAutoFit/>
          </a:bodyPr>
          <a:lstStyle/>
          <a:p>
            <a:r>
              <a:rPr lang="en-GB" b="1" dirty="0" smtClean="0">
                <a:solidFill>
                  <a:srgbClr val="002060"/>
                </a:solidFill>
              </a:rPr>
              <a:t>Yawn, yawn... Boring...</a:t>
            </a:r>
            <a:endParaRPr lang="en-GB" b="1" dirty="0">
              <a:solidFill>
                <a:srgbClr val="00206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285728"/>
            <a:ext cx="4900618" cy="642942"/>
          </a:xfrm>
          <a:solidFill>
            <a:srgbClr val="FFFFCC"/>
          </a:solidFill>
        </p:spPr>
        <p:txBody>
          <a:bodyPr>
            <a:normAutofit fontScale="90000"/>
          </a:bodyPr>
          <a:lstStyle/>
          <a:p>
            <a:r>
              <a:rPr lang="en-GB" b="1" dirty="0" smtClean="0">
                <a:solidFill>
                  <a:srgbClr val="7030A0"/>
                </a:solidFill>
              </a:rPr>
              <a:t>Think crazy....</a:t>
            </a:r>
            <a:endParaRPr lang="en-GB" b="1" dirty="0">
              <a:solidFill>
                <a:srgbClr val="7030A0"/>
              </a:solidFill>
            </a:endParaRPr>
          </a:p>
        </p:txBody>
      </p:sp>
      <p:sp>
        <p:nvSpPr>
          <p:cNvPr id="4" name="Title 1"/>
          <p:cNvSpPr txBox="1">
            <a:spLocks/>
          </p:cNvSpPr>
          <p:nvPr/>
        </p:nvSpPr>
        <p:spPr>
          <a:xfrm>
            <a:off x="3786182" y="5929330"/>
            <a:ext cx="4900618" cy="642942"/>
          </a:xfrm>
          <a:prstGeom prst="rect">
            <a:avLst/>
          </a:prstGeom>
          <a:solidFill>
            <a:srgbClr val="FFFFCC"/>
          </a:solidFill>
        </p:spPr>
        <p:txBody>
          <a:bodyPr vert="horz" lIns="91440" tIns="45720" rIns="91440" bIns="45720" rtlCol="0" anchor="ctr">
            <a:normAutofit fontScale="8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rgbClr val="7030A0"/>
                </a:solidFill>
                <a:effectLst/>
                <a:uLnTx/>
                <a:uFillTx/>
                <a:latin typeface="+mj-lt"/>
                <a:ea typeface="+mj-ea"/>
                <a:cs typeface="+mj-cs"/>
              </a:rPr>
              <a:t>...then</a:t>
            </a:r>
            <a:r>
              <a:rPr kumimoji="0" lang="en-GB" sz="4400" b="1" i="0" u="none" strike="noStrike" kern="1200" cap="none" spc="0" normalizeH="0" noProof="0" dirty="0" smtClean="0">
                <a:ln>
                  <a:noFill/>
                </a:ln>
                <a:solidFill>
                  <a:srgbClr val="7030A0"/>
                </a:solidFill>
                <a:effectLst/>
                <a:uLnTx/>
                <a:uFillTx/>
                <a:latin typeface="+mj-lt"/>
                <a:ea typeface="+mj-ea"/>
                <a:cs typeface="+mj-cs"/>
              </a:rPr>
              <a:t> make it sensible!</a:t>
            </a:r>
            <a:endParaRPr kumimoji="0" lang="en-GB" sz="4400" b="1" i="0" u="none" strike="noStrike" kern="1200" cap="none" spc="0" normalizeH="0" baseline="0" noProof="0" dirty="0">
              <a:ln>
                <a:noFill/>
              </a:ln>
              <a:solidFill>
                <a:srgbClr val="7030A0"/>
              </a:solidFill>
              <a:effectLst/>
              <a:uLnTx/>
              <a:uFillTx/>
              <a:latin typeface="+mj-lt"/>
              <a:ea typeface="+mj-ea"/>
              <a:cs typeface="+mj-cs"/>
            </a:endParaRPr>
          </a:p>
        </p:txBody>
      </p:sp>
      <p:pic>
        <p:nvPicPr>
          <p:cNvPr id="4098" name="Picture 2" descr="http://www.glutenfreestudentcookbook.co.uk/wp-content/uploads/2012/03/Orange.jpg"/>
          <p:cNvPicPr>
            <a:picLocks noChangeAspect="1" noChangeArrowheads="1"/>
          </p:cNvPicPr>
          <p:nvPr/>
        </p:nvPicPr>
        <p:blipFill>
          <a:blip r:embed="rId3" cstate="print"/>
          <a:srcRect t="8260" b="5836"/>
          <a:stretch>
            <a:fillRect/>
          </a:stretch>
        </p:blipFill>
        <p:spPr bwMode="auto">
          <a:xfrm>
            <a:off x="500034" y="1000108"/>
            <a:ext cx="2245335" cy="1928826"/>
          </a:xfrm>
          <a:prstGeom prst="rect">
            <a:avLst/>
          </a:prstGeom>
          <a:noFill/>
        </p:spPr>
      </p:pic>
      <p:pic>
        <p:nvPicPr>
          <p:cNvPr id="4100" name="Picture 4" descr="http://goodfruitguide.co.uk/wp-content/uploads/2010/10/Strawberry-strawberry-300x281.jpg"/>
          <p:cNvPicPr>
            <a:picLocks noChangeAspect="1" noChangeArrowheads="1"/>
          </p:cNvPicPr>
          <p:nvPr/>
        </p:nvPicPr>
        <p:blipFill>
          <a:blip r:embed="rId4" cstate="print"/>
          <a:srcRect/>
          <a:stretch>
            <a:fillRect/>
          </a:stretch>
        </p:blipFill>
        <p:spPr bwMode="auto">
          <a:xfrm>
            <a:off x="6500826" y="3143248"/>
            <a:ext cx="2286016" cy="2141235"/>
          </a:xfrm>
          <a:prstGeom prst="rect">
            <a:avLst/>
          </a:prstGeom>
          <a:noFill/>
        </p:spPr>
      </p:pic>
      <p:pic>
        <p:nvPicPr>
          <p:cNvPr id="4102" name="Picture 6" descr="http://4.bp.blogspot.com/_E_o_0Bdm4GA/TQUeADdItwI/AAAAAAABEoA/6X3B2uq5QxI/s400/pine-cone1.jpg"/>
          <p:cNvPicPr>
            <a:picLocks noChangeAspect="1" noChangeArrowheads="1"/>
          </p:cNvPicPr>
          <p:nvPr/>
        </p:nvPicPr>
        <p:blipFill>
          <a:blip r:embed="rId5" cstate="print"/>
          <a:srcRect/>
          <a:stretch>
            <a:fillRect/>
          </a:stretch>
        </p:blipFill>
        <p:spPr bwMode="auto">
          <a:xfrm rot="16200000">
            <a:off x="6703964" y="368342"/>
            <a:ext cx="2071702" cy="1906474"/>
          </a:xfrm>
          <a:prstGeom prst="rect">
            <a:avLst/>
          </a:prstGeom>
          <a:noFill/>
        </p:spPr>
      </p:pic>
      <p:pic>
        <p:nvPicPr>
          <p:cNvPr id="4106" name="Picture 10" descr="http://www.cvni.org/images_main/wildflowers/images/17.jpg"/>
          <p:cNvPicPr>
            <a:picLocks noChangeAspect="1" noChangeArrowheads="1"/>
          </p:cNvPicPr>
          <p:nvPr/>
        </p:nvPicPr>
        <p:blipFill>
          <a:blip r:embed="rId6" cstate="print"/>
          <a:srcRect/>
          <a:stretch>
            <a:fillRect/>
          </a:stretch>
        </p:blipFill>
        <p:spPr bwMode="auto">
          <a:xfrm>
            <a:off x="3714744" y="1214422"/>
            <a:ext cx="2381250" cy="2143125"/>
          </a:xfrm>
          <a:prstGeom prst="rect">
            <a:avLst/>
          </a:prstGeom>
          <a:noFill/>
        </p:spPr>
      </p:pic>
      <p:pic>
        <p:nvPicPr>
          <p:cNvPr id="4108" name="Picture 12" descr="http://1.bp.blogspot.com/-MahzQWTfyT8/TZsoADJ_CoI/AAAAAAAAC_8/QXyO9tPc9Hg/s1600/Dandelion_Clock%255B1%255D.jpg"/>
          <p:cNvPicPr>
            <a:picLocks noChangeAspect="1" noChangeArrowheads="1"/>
          </p:cNvPicPr>
          <p:nvPr/>
        </p:nvPicPr>
        <p:blipFill>
          <a:blip r:embed="rId7" cstate="print"/>
          <a:srcRect/>
          <a:stretch>
            <a:fillRect/>
          </a:stretch>
        </p:blipFill>
        <p:spPr bwMode="auto">
          <a:xfrm>
            <a:off x="3357554" y="3714752"/>
            <a:ext cx="3071834" cy="1535918"/>
          </a:xfrm>
          <a:prstGeom prst="rect">
            <a:avLst/>
          </a:prstGeom>
          <a:noFill/>
        </p:spPr>
      </p:pic>
      <p:pic>
        <p:nvPicPr>
          <p:cNvPr id="4112" name="Picture 16" descr="http://freeimagesarchive.com/data/media/224/Pineapple.jpg"/>
          <p:cNvPicPr>
            <a:picLocks noChangeAspect="1" noChangeArrowheads="1"/>
          </p:cNvPicPr>
          <p:nvPr/>
        </p:nvPicPr>
        <p:blipFill>
          <a:blip r:embed="rId8" cstate="print">
            <a:clrChange>
              <a:clrFrom>
                <a:srgbClr val="FEFEFE"/>
              </a:clrFrom>
              <a:clrTo>
                <a:srgbClr val="FEFEFE">
                  <a:alpha val="0"/>
                </a:srgbClr>
              </a:clrTo>
            </a:clrChange>
          </a:blip>
          <a:srcRect/>
          <a:stretch>
            <a:fillRect/>
          </a:stretch>
        </p:blipFill>
        <p:spPr bwMode="auto">
          <a:xfrm>
            <a:off x="571472" y="2928934"/>
            <a:ext cx="1928826" cy="3574234"/>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698</Words>
  <Application>Microsoft Office PowerPoint</Application>
  <PresentationFormat>On-screen Show (4:3)</PresentationFormat>
  <Paragraphs>100</Paragraphs>
  <Slides>14</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Lesson 4: Design Thinking</vt:lpstr>
      <vt:lpstr>PowerPoint Presentation</vt:lpstr>
      <vt:lpstr>Reflection &amp; feedback...</vt:lpstr>
      <vt:lpstr>Design Thinking</vt:lpstr>
      <vt:lpstr>Task 1...</vt:lpstr>
      <vt:lpstr>Descriptive language....</vt:lpstr>
      <vt:lpstr>Time to start....</vt:lpstr>
      <vt:lpstr>Generating new ideas in a  crazy sensible way....</vt:lpstr>
      <vt:lpstr>Think crazy....</vt:lpstr>
      <vt:lpstr>PowerPoint Presentation</vt:lpstr>
      <vt:lpstr>Think crazy....</vt:lpstr>
      <vt:lpstr>PowerPoint Presentation</vt:lpstr>
      <vt:lpstr>Reflect on a different way of thinking</vt:lpstr>
      <vt:lpstr>Use these Design Specification to structure how you might market your pen...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Wendy</dc:creator>
  <cp:lastModifiedBy>Miss W Bullen</cp:lastModifiedBy>
  <cp:revision>42</cp:revision>
  <dcterms:created xsi:type="dcterms:W3CDTF">2012-05-03T18:47:52Z</dcterms:created>
  <dcterms:modified xsi:type="dcterms:W3CDTF">2016-01-07T13:00:34Z</dcterms:modified>
</cp:coreProperties>
</file>