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4" r:id="rId2"/>
    <p:sldId id="259" r:id="rId3"/>
    <p:sldId id="295" r:id="rId4"/>
    <p:sldId id="257" r:id="rId5"/>
    <p:sldId id="281" r:id="rId6"/>
    <p:sldId id="299" r:id="rId7"/>
    <p:sldId id="287" r:id="rId8"/>
    <p:sldId id="300" r:id="rId9"/>
    <p:sldId id="298" r:id="rId10"/>
    <p:sldId id="302" r:id="rId11"/>
    <p:sldId id="303" r:id="rId12"/>
  </p:sldIdLst>
  <p:sldSz cx="9144000" cy="6858000" type="screen4x3"/>
  <p:notesSz cx="6858000" cy="96615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0066"/>
    <a:srgbClr val="009900"/>
    <a:srgbClr val="CC0099"/>
    <a:srgbClr val="9900CC"/>
    <a:srgbClr val="FF6600"/>
    <a:srgbClr val="800080"/>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8307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83076"/>
          </a:xfrm>
          <a:prstGeom prst="rect">
            <a:avLst/>
          </a:prstGeom>
        </p:spPr>
        <p:txBody>
          <a:bodyPr vert="horz" lIns="91440" tIns="45720" rIns="91440" bIns="45720" rtlCol="0"/>
          <a:lstStyle>
            <a:lvl1pPr algn="r">
              <a:defRPr sz="1200"/>
            </a:lvl1pPr>
          </a:lstStyle>
          <a:p>
            <a:fld id="{DF0C4FB1-A33A-427F-B696-ECC2443BBE8A}" type="datetimeFigureOut">
              <a:rPr lang="en-US" smtClean="0"/>
              <a:pPr/>
              <a:t>1/7/2016</a:t>
            </a:fld>
            <a:endParaRPr lang="en-GB"/>
          </a:p>
        </p:txBody>
      </p:sp>
      <p:sp>
        <p:nvSpPr>
          <p:cNvPr id="4" name="Slide Image Placeholder 3"/>
          <p:cNvSpPr>
            <a:spLocks noGrp="1" noRot="1" noChangeAspect="1"/>
          </p:cNvSpPr>
          <p:nvPr>
            <p:ph type="sldImg" idx="2"/>
          </p:nvPr>
        </p:nvSpPr>
        <p:spPr>
          <a:xfrm>
            <a:off x="1012825" y="723900"/>
            <a:ext cx="4832350" cy="3624263"/>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589225"/>
            <a:ext cx="5486400" cy="434768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176772"/>
            <a:ext cx="2971800" cy="483076"/>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9176772"/>
            <a:ext cx="2971800" cy="483076"/>
          </a:xfrm>
          <a:prstGeom prst="rect">
            <a:avLst/>
          </a:prstGeom>
        </p:spPr>
        <p:txBody>
          <a:bodyPr vert="horz" lIns="91440" tIns="45720" rIns="91440" bIns="45720" rtlCol="0" anchor="b"/>
          <a:lstStyle>
            <a:lvl1pPr algn="r">
              <a:defRPr sz="1200"/>
            </a:lvl1pPr>
          </a:lstStyle>
          <a:p>
            <a:fld id="{56EBE620-C935-44FA-B512-8C66BF28F4F7}" type="slidenum">
              <a:rPr lang="en-GB" smtClean="0"/>
              <a:pPr/>
              <a:t>‹#›</a:t>
            </a:fld>
            <a:endParaRPr lang="en-GB"/>
          </a:p>
        </p:txBody>
      </p:sp>
    </p:spTree>
    <p:extLst>
      <p:ext uri="{BB962C8B-B14F-4D97-AF65-F5344CB8AC3E}">
        <p14:creationId xmlns:p14="http://schemas.microsoft.com/office/powerpoint/2010/main" val="10821725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6EBE620-C935-44FA-B512-8C66BF28F4F7}" type="slidenum">
              <a:rPr lang="en-GB" smtClean="0"/>
              <a:pPr/>
              <a:t>1</a:t>
            </a:fld>
            <a:endParaRPr lang="en-GB"/>
          </a:p>
        </p:txBody>
      </p:sp>
    </p:spTree>
    <p:extLst>
      <p:ext uri="{BB962C8B-B14F-4D97-AF65-F5344CB8AC3E}">
        <p14:creationId xmlns:p14="http://schemas.microsoft.com/office/powerpoint/2010/main" val="9147953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6EBE620-C935-44FA-B512-8C66BF28F4F7}" type="slidenum">
              <a:rPr lang="en-GB" smtClean="0"/>
              <a:pPr/>
              <a:t>10</a:t>
            </a:fld>
            <a:endParaRPr lang="en-GB"/>
          </a:p>
        </p:txBody>
      </p:sp>
    </p:spTree>
    <p:extLst>
      <p:ext uri="{BB962C8B-B14F-4D97-AF65-F5344CB8AC3E}">
        <p14:creationId xmlns:p14="http://schemas.microsoft.com/office/powerpoint/2010/main" val="27021843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6EBE620-C935-44FA-B512-8C66BF28F4F7}" type="slidenum">
              <a:rPr lang="en-GB" smtClean="0"/>
              <a:pPr/>
              <a:t>11</a:t>
            </a:fld>
            <a:endParaRPr lang="en-GB"/>
          </a:p>
        </p:txBody>
      </p:sp>
    </p:spTree>
    <p:extLst>
      <p:ext uri="{BB962C8B-B14F-4D97-AF65-F5344CB8AC3E}">
        <p14:creationId xmlns:p14="http://schemas.microsoft.com/office/powerpoint/2010/main" val="24517302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6EBE620-C935-44FA-B512-8C66BF28F4F7}" type="slidenum">
              <a:rPr lang="en-GB" smtClean="0"/>
              <a:pPr/>
              <a:t>2</a:t>
            </a:fld>
            <a:endParaRPr lang="en-GB"/>
          </a:p>
        </p:txBody>
      </p:sp>
    </p:spTree>
    <p:extLst>
      <p:ext uri="{BB962C8B-B14F-4D97-AF65-F5344CB8AC3E}">
        <p14:creationId xmlns:p14="http://schemas.microsoft.com/office/powerpoint/2010/main" val="7086905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6EBE620-C935-44FA-B512-8C66BF28F4F7}" type="slidenum">
              <a:rPr lang="en-GB" smtClean="0"/>
              <a:pPr/>
              <a:t>3</a:t>
            </a:fld>
            <a:endParaRPr lang="en-GB"/>
          </a:p>
        </p:txBody>
      </p:sp>
    </p:spTree>
    <p:extLst>
      <p:ext uri="{BB962C8B-B14F-4D97-AF65-F5344CB8AC3E}">
        <p14:creationId xmlns:p14="http://schemas.microsoft.com/office/powerpoint/2010/main" val="283203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EEFAEBE-2294-4756-AB22-6F1B2B060BE2}" type="slidenum">
              <a:rPr lang="en-GB" smtClean="0"/>
              <a:pPr/>
              <a:t>4</a:t>
            </a:fld>
            <a:endParaRPr lang="en-GB"/>
          </a:p>
        </p:txBody>
      </p:sp>
    </p:spTree>
    <p:extLst>
      <p:ext uri="{BB962C8B-B14F-4D97-AF65-F5344CB8AC3E}">
        <p14:creationId xmlns:p14="http://schemas.microsoft.com/office/powerpoint/2010/main" val="7545350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6EBE620-C935-44FA-B512-8C66BF28F4F7}" type="slidenum">
              <a:rPr lang="en-GB" smtClean="0"/>
              <a:pPr/>
              <a:t>5</a:t>
            </a:fld>
            <a:endParaRPr lang="en-GB"/>
          </a:p>
        </p:txBody>
      </p:sp>
    </p:spTree>
    <p:extLst>
      <p:ext uri="{BB962C8B-B14F-4D97-AF65-F5344CB8AC3E}">
        <p14:creationId xmlns:p14="http://schemas.microsoft.com/office/powerpoint/2010/main" val="39287364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6EBE620-C935-44FA-B512-8C66BF28F4F7}" type="slidenum">
              <a:rPr lang="en-GB" smtClean="0"/>
              <a:pPr/>
              <a:t>6</a:t>
            </a:fld>
            <a:endParaRPr lang="en-GB"/>
          </a:p>
        </p:txBody>
      </p:sp>
    </p:spTree>
    <p:extLst>
      <p:ext uri="{BB962C8B-B14F-4D97-AF65-F5344CB8AC3E}">
        <p14:creationId xmlns:p14="http://schemas.microsoft.com/office/powerpoint/2010/main" val="2832035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6EBE620-C935-44FA-B512-8C66BF28F4F7}" type="slidenum">
              <a:rPr lang="en-GB" smtClean="0"/>
              <a:pPr/>
              <a:t>7</a:t>
            </a:fld>
            <a:endParaRPr lang="en-GB"/>
          </a:p>
        </p:txBody>
      </p:sp>
    </p:spTree>
    <p:extLst>
      <p:ext uri="{BB962C8B-B14F-4D97-AF65-F5344CB8AC3E}">
        <p14:creationId xmlns:p14="http://schemas.microsoft.com/office/powerpoint/2010/main" val="5016020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6EBE620-C935-44FA-B512-8C66BF28F4F7}" type="slidenum">
              <a:rPr lang="en-GB" smtClean="0"/>
              <a:pPr/>
              <a:t>8</a:t>
            </a:fld>
            <a:endParaRPr lang="en-GB"/>
          </a:p>
        </p:txBody>
      </p:sp>
    </p:spTree>
    <p:extLst>
      <p:ext uri="{BB962C8B-B14F-4D97-AF65-F5344CB8AC3E}">
        <p14:creationId xmlns:p14="http://schemas.microsoft.com/office/powerpoint/2010/main" val="24672813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56EBE620-C935-44FA-B512-8C66BF28F4F7}" type="slidenum">
              <a:rPr lang="en-GB" smtClean="0"/>
              <a:pPr/>
              <a:t>9</a:t>
            </a:fld>
            <a:endParaRPr lang="en-GB"/>
          </a:p>
        </p:txBody>
      </p:sp>
    </p:spTree>
    <p:extLst>
      <p:ext uri="{BB962C8B-B14F-4D97-AF65-F5344CB8AC3E}">
        <p14:creationId xmlns:p14="http://schemas.microsoft.com/office/powerpoint/2010/main" val="105291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1/7/2016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13.jpeg"/><Relationship Id="rId7"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5.jpeg"/><Relationship Id="rId5" Type="http://schemas.microsoft.com/office/2007/relationships/hdphoto" Target="../media/hdphoto1.wdp"/><Relationship Id="rId10" Type="http://schemas.openxmlformats.org/officeDocument/2006/relationships/image" Target="../media/image18.jpeg"/><Relationship Id="rId4" Type="http://schemas.openxmlformats.org/officeDocument/2006/relationships/image" Target="../media/image14.png"/><Relationship Id="rId9" Type="http://schemas.openxmlformats.org/officeDocument/2006/relationships/image" Target="../media/image17.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8.jpeg"/><Relationship Id="rId7"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solidFill>
            <a:srgbClr val="FFFFCC"/>
          </a:solidFill>
          <a:ln w="38100">
            <a:solidFill>
              <a:schemeClr val="accent1"/>
            </a:solidFill>
          </a:ln>
        </p:spPr>
        <p:txBody>
          <a:bodyPr>
            <a:normAutofit/>
          </a:bodyPr>
          <a:lstStyle/>
          <a:p>
            <a:r>
              <a:rPr lang="en-GB" b="1" dirty="0" smtClean="0">
                <a:solidFill>
                  <a:srgbClr val="002060"/>
                </a:solidFill>
              </a:rPr>
              <a:t>Lesson 3: Product Analysis</a:t>
            </a:r>
            <a:endParaRPr lang="en-GB" b="1" dirty="0">
              <a:solidFill>
                <a:srgbClr val="002060"/>
              </a:solidFill>
            </a:endParaRPr>
          </a:p>
        </p:txBody>
      </p:sp>
      <p:pic>
        <p:nvPicPr>
          <p:cNvPr id="28674" name="Picture 2" descr="http://nebulem.com/wp-content/uploads/2014/06/bluetooth-watch1.jpg"/>
          <p:cNvPicPr>
            <a:picLocks noChangeAspect="1" noChangeArrowheads="1"/>
          </p:cNvPicPr>
          <p:nvPr/>
        </p:nvPicPr>
        <p:blipFill>
          <a:blip r:embed="rId3"/>
          <a:srcRect/>
          <a:stretch>
            <a:fillRect/>
          </a:stretch>
        </p:blipFill>
        <p:spPr bwMode="auto">
          <a:xfrm>
            <a:off x="914400" y="1600200"/>
            <a:ext cx="7315200" cy="4730496"/>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4355976" y="1412776"/>
            <a:ext cx="4146178" cy="4495800"/>
          </a:xfrm>
          <a:prstGeom prst="rect">
            <a:avLst/>
          </a:prstGeom>
          <a:solidFill>
            <a:srgbClr val="FFFFCC"/>
          </a:solidFill>
          <a:ln w="38100">
            <a:solidFill>
              <a:srgbClr val="0070C0"/>
            </a:solidFill>
          </a:ln>
        </p:spPr>
        <p:txBody>
          <a:bodyPr>
            <a:normAutofit lnSpcReduction="10000"/>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n-GB" sz="2400" b="1" u="sng" strike="noStrike" kern="1200" cap="none" spc="0" normalizeH="0" baseline="0" noProof="0" dirty="0" smtClean="0">
                <a:ln>
                  <a:noFill/>
                </a:ln>
                <a:solidFill>
                  <a:srgbClr val="002060"/>
                </a:solidFill>
                <a:effectLst/>
                <a:uLnTx/>
                <a:uFillTx/>
                <a:latin typeface="+mn-lt"/>
                <a:ea typeface="+mn-ea"/>
                <a:cs typeface="+mn-cs"/>
              </a:rPr>
              <a:t>Design Criteria</a:t>
            </a:r>
          </a:p>
          <a:p>
            <a:pPr marL="342900" marR="0" lvl="0" indent="-342900" algn="ctr" defTabSz="914400" rtl="0" eaLnBrk="1" fontAlgn="auto" latinLnBrk="0" hangingPunct="1">
              <a:lnSpc>
                <a:spcPct val="100000"/>
              </a:lnSpc>
              <a:spcBef>
                <a:spcPct val="20000"/>
              </a:spcBef>
              <a:spcAft>
                <a:spcPts val="0"/>
              </a:spcAft>
              <a:buClrTx/>
              <a:buSzTx/>
              <a:tabLst/>
              <a:defRPr/>
            </a:pPr>
            <a:r>
              <a:rPr lang="en-GB" sz="4400" b="1" dirty="0" smtClean="0">
                <a:solidFill>
                  <a:srgbClr val="009900"/>
                </a:solidFill>
              </a:rPr>
              <a:t>Function</a:t>
            </a:r>
          </a:p>
          <a:p>
            <a:pPr marL="342900" marR="0" lvl="0" indent="-342900" algn="ctr" defTabSz="914400" rtl="0" eaLnBrk="1" fontAlgn="auto" latinLnBrk="0" hangingPunct="1">
              <a:lnSpc>
                <a:spcPct val="100000"/>
              </a:lnSpc>
              <a:spcBef>
                <a:spcPct val="20000"/>
              </a:spcBef>
              <a:spcAft>
                <a:spcPts val="0"/>
              </a:spcAft>
              <a:buClrTx/>
              <a:buSzTx/>
              <a:tabLst/>
              <a:defRPr/>
            </a:pPr>
            <a:r>
              <a:rPr kumimoji="0" lang="en-GB" sz="2400" b="1" u="none" strike="noStrike" kern="1200" cap="none" spc="0" normalizeH="0" baseline="0" noProof="0" dirty="0" smtClean="0">
                <a:ln>
                  <a:noFill/>
                </a:ln>
                <a:solidFill>
                  <a:srgbClr val="FF6600"/>
                </a:solidFill>
                <a:effectLst/>
                <a:uLnTx/>
                <a:uFillTx/>
              </a:rPr>
              <a:t>Target Customer</a:t>
            </a:r>
          </a:p>
          <a:p>
            <a:pPr marL="342900" marR="0" lvl="0" indent="-342900" algn="ctr" defTabSz="914400" rtl="0" eaLnBrk="1" fontAlgn="auto" latinLnBrk="0" hangingPunct="1">
              <a:lnSpc>
                <a:spcPct val="100000"/>
              </a:lnSpc>
              <a:spcBef>
                <a:spcPct val="20000"/>
              </a:spcBef>
              <a:spcAft>
                <a:spcPts val="0"/>
              </a:spcAft>
              <a:buClrTx/>
              <a:buSzTx/>
              <a:tabLst/>
              <a:defRPr/>
            </a:pPr>
            <a:r>
              <a:rPr lang="en-GB" sz="2400" b="1" dirty="0" smtClean="0">
                <a:solidFill>
                  <a:srgbClr val="0070C0"/>
                </a:solidFill>
              </a:rPr>
              <a:t>Human Factors</a:t>
            </a:r>
            <a:endParaRPr kumimoji="0" lang="en-GB" sz="2400" b="1" u="none" strike="noStrike" kern="1200" cap="none" spc="0" normalizeH="0" baseline="0" noProof="0" dirty="0" smtClean="0">
              <a:ln>
                <a:noFill/>
              </a:ln>
              <a:solidFill>
                <a:srgbClr val="0070C0"/>
              </a:solidFill>
              <a:effectLst/>
              <a:uLnTx/>
              <a:uFillTx/>
            </a:endParaRPr>
          </a:p>
          <a:p>
            <a:pPr marL="342900" marR="0" lvl="0" indent="-342900" algn="ctr" defTabSz="914400" rtl="0" eaLnBrk="1" fontAlgn="auto" latinLnBrk="0" hangingPunct="1">
              <a:lnSpc>
                <a:spcPct val="100000"/>
              </a:lnSpc>
              <a:spcBef>
                <a:spcPct val="20000"/>
              </a:spcBef>
              <a:spcAft>
                <a:spcPts val="0"/>
              </a:spcAft>
              <a:buClrTx/>
              <a:buSzTx/>
              <a:tabLst/>
              <a:defRPr/>
            </a:pPr>
            <a:r>
              <a:rPr lang="en-GB" sz="2400" b="1" dirty="0" smtClean="0">
                <a:solidFill>
                  <a:srgbClr val="CC0099"/>
                </a:solidFill>
              </a:rPr>
              <a:t>Materials</a:t>
            </a:r>
          </a:p>
          <a:p>
            <a:pPr marL="342900" marR="0" lvl="0" indent="-342900" algn="ctr" defTabSz="914400" rtl="0" eaLnBrk="1" fontAlgn="auto" latinLnBrk="0" hangingPunct="1">
              <a:lnSpc>
                <a:spcPct val="100000"/>
              </a:lnSpc>
              <a:spcBef>
                <a:spcPct val="20000"/>
              </a:spcBef>
              <a:spcAft>
                <a:spcPts val="0"/>
              </a:spcAft>
              <a:buClrTx/>
              <a:buSzTx/>
              <a:tabLst/>
              <a:defRPr/>
            </a:pPr>
            <a:r>
              <a:rPr lang="en-GB" sz="3600" b="1" dirty="0" smtClean="0">
                <a:solidFill>
                  <a:srgbClr val="FF0066"/>
                </a:solidFill>
              </a:rPr>
              <a:t>Aesthetics</a:t>
            </a:r>
          </a:p>
          <a:p>
            <a:pPr marL="342900" indent="-342900" algn="ctr">
              <a:spcBef>
                <a:spcPct val="20000"/>
              </a:spcBef>
              <a:defRPr/>
            </a:pPr>
            <a:r>
              <a:rPr lang="en-GB" sz="2400" b="1" dirty="0" smtClean="0">
                <a:solidFill>
                  <a:srgbClr val="9900CC"/>
                </a:solidFill>
              </a:rPr>
              <a:t>Size/Dimensions</a:t>
            </a:r>
            <a:endParaRPr lang="en-GB" sz="2400" b="1" dirty="0" smtClean="0">
              <a:solidFill>
                <a:srgbClr val="FF0066"/>
              </a:solidFill>
            </a:endParaRPr>
          </a:p>
          <a:p>
            <a:pPr marL="342900" marR="0" lvl="0" indent="-342900" algn="ctr" defTabSz="914400" rtl="0" eaLnBrk="1" fontAlgn="auto" latinLnBrk="0" hangingPunct="1">
              <a:lnSpc>
                <a:spcPct val="100000"/>
              </a:lnSpc>
              <a:spcBef>
                <a:spcPct val="20000"/>
              </a:spcBef>
              <a:spcAft>
                <a:spcPts val="0"/>
              </a:spcAft>
              <a:buClrTx/>
              <a:buSzTx/>
              <a:tabLst/>
              <a:defRPr/>
            </a:pPr>
            <a:r>
              <a:rPr lang="en-GB" sz="4000" b="1" dirty="0" smtClean="0">
                <a:solidFill>
                  <a:srgbClr val="FFC000"/>
                </a:solidFill>
              </a:rPr>
              <a:t>Quality &amp; Safety</a:t>
            </a:r>
          </a:p>
          <a:p>
            <a:pPr marL="342900" marR="0" lvl="0" indent="-342900" algn="ctr" defTabSz="914400" rtl="0" eaLnBrk="1" fontAlgn="auto" latinLnBrk="0" hangingPunct="1">
              <a:lnSpc>
                <a:spcPct val="100000"/>
              </a:lnSpc>
              <a:spcBef>
                <a:spcPct val="20000"/>
              </a:spcBef>
              <a:spcAft>
                <a:spcPts val="0"/>
              </a:spcAft>
              <a:buClrTx/>
              <a:buSzTx/>
              <a:tabLst/>
              <a:defRPr/>
            </a:pPr>
            <a:r>
              <a:rPr lang="en-GB" sz="2400" b="1" dirty="0" smtClean="0">
                <a:solidFill>
                  <a:srgbClr val="92D050"/>
                </a:solidFill>
              </a:rPr>
              <a:t>Environment</a:t>
            </a:r>
            <a:endParaRPr lang="en-GB" sz="2400" b="1" dirty="0" smtClean="0">
              <a:solidFill>
                <a:srgbClr val="FF0066"/>
              </a:solidFill>
            </a:endParaRPr>
          </a:p>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GB" sz="3200" b="1" u="none" strike="noStrike" kern="1200" cap="none" spc="0" normalizeH="0" baseline="0" noProof="0" dirty="0" smtClean="0">
              <a:ln>
                <a:noFill/>
              </a:ln>
              <a:solidFill>
                <a:srgbClr val="002060"/>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GB" sz="3200" b="1" u="none" strike="noStrike" kern="1200" cap="none" spc="0" normalizeH="0" baseline="0" noProof="0" dirty="0">
              <a:ln>
                <a:noFill/>
              </a:ln>
              <a:solidFill>
                <a:srgbClr val="002060"/>
              </a:solidFill>
              <a:effectLst/>
              <a:uLnTx/>
              <a:uFillTx/>
              <a:latin typeface="+mn-lt"/>
              <a:ea typeface="+mn-ea"/>
              <a:cs typeface="+mn-cs"/>
            </a:endParaRPr>
          </a:p>
        </p:txBody>
      </p:sp>
      <p:sp>
        <p:nvSpPr>
          <p:cNvPr id="3" name="Title 1"/>
          <p:cNvSpPr txBox="1">
            <a:spLocks/>
          </p:cNvSpPr>
          <p:nvPr/>
        </p:nvSpPr>
        <p:spPr>
          <a:xfrm>
            <a:off x="251520" y="404664"/>
            <a:ext cx="8640960" cy="720080"/>
          </a:xfrm>
          <a:prstGeom prst="rect">
            <a:avLst/>
          </a:prstGeom>
          <a:solidFill>
            <a:srgbClr val="FFFFCC"/>
          </a:solidFill>
          <a:ln w="38100">
            <a:solidFill>
              <a:srgbClr val="0070C0"/>
            </a:solidFill>
          </a:ln>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1" u="none" strike="noStrike" kern="1200" cap="none" spc="0" normalizeH="0" baseline="0" noProof="0" dirty="0" smtClean="0">
                <a:ln>
                  <a:noFill/>
                </a:ln>
                <a:solidFill>
                  <a:srgbClr val="002060"/>
                </a:solidFill>
                <a:effectLst/>
                <a:uLnTx/>
                <a:uFillTx/>
                <a:latin typeface="+mj-lt"/>
                <a:ea typeface="+mj-ea"/>
                <a:cs typeface="+mj-cs"/>
              </a:rPr>
              <a:t>An example of Design Criteria for...</a:t>
            </a:r>
            <a:endParaRPr kumimoji="0" lang="en-GB" sz="4400" b="1" i="1" u="none" strike="noStrike" kern="1200" cap="none" spc="0" normalizeH="0" baseline="0" noProof="0" dirty="0">
              <a:ln>
                <a:noFill/>
              </a:ln>
              <a:solidFill>
                <a:srgbClr val="002060"/>
              </a:solidFill>
              <a:effectLst/>
              <a:uLnTx/>
              <a:uFillTx/>
              <a:latin typeface="+mj-lt"/>
              <a:ea typeface="+mj-ea"/>
              <a:cs typeface="+mj-cs"/>
            </a:endParaRPr>
          </a:p>
        </p:txBody>
      </p:sp>
      <p:sp>
        <p:nvSpPr>
          <p:cNvPr id="5" name="TextBox 4"/>
          <p:cNvSpPr txBox="1"/>
          <p:nvPr/>
        </p:nvSpPr>
        <p:spPr>
          <a:xfrm>
            <a:off x="274786" y="1412776"/>
            <a:ext cx="3937173" cy="1323439"/>
          </a:xfrm>
          <a:prstGeom prst="rect">
            <a:avLst/>
          </a:prstGeom>
          <a:solidFill>
            <a:srgbClr val="FFFFCC"/>
          </a:solidFill>
          <a:ln w="38100">
            <a:solidFill>
              <a:srgbClr val="0070C0"/>
            </a:solidFill>
          </a:ln>
        </p:spPr>
        <p:txBody>
          <a:bodyPr wrap="square" rtlCol="0">
            <a:spAutoFit/>
          </a:bodyPr>
          <a:lstStyle/>
          <a:p>
            <a:r>
              <a:rPr lang="en-GB" sz="1600" b="1" dirty="0" smtClean="0">
                <a:solidFill>
                  <a:srgbClr val="009900"/>
                </a:solidFill>
              </a:rPr>
              <a:t>Function: </a:t>
            </a:r>
            <a:r>
              <a:rPr lang="en-GB" sz="1600" dirty="0" smtClean="0"/>
              <a:t>the design of the kettle must be based on a classic hob kettle. It must heat water to boiling point on a hob. It must have a feature that enables the kettle to alert the user once it reaches boiling point.</a:t>
            </a:r>
            <a:endParaRPr lang="en-GB" sz="1600" dirty="0"/>
          </a:p>
        </p:txBody>
      </p:sp>
      <p:sp>
        <p:nvSpPr>
          <p:cNvPr id="7" name="TextBox 6"/>
          <p:cNvSpPr txBox="1"/>
          <p:nvPr/>
        </p:nvSpPr>
        <p:spPr>
          <a:xfrm>
            <a:off x="274785" y="2876110"/>
            <a:ext cx="3937173" cy="1569660"/>
          </a:xfrm>
          <a:prstGeom prst="rect">
            <a:avLst/>
          </a:prstGeom>
          <a:solidFill>
            <a:srgbClr val="FFFFCC"/>
          </a:solidFill>
          <a:ln w="38100">
            <a:solidFill>
              <a:srgbClr val="0070C0"/>
            </a:solidFill>
          </a:ln>
        </p:spPr>
        <p:txBody>
          <a:bodyPr wrap="square" rtlCol="0">
            <a:spAutoFit/>
          </a:bodyPr>
          <a:lstStyle/>
          <a:p>
            <a:r>
              <a:rPr lang="en-GB" sz="1600" b="1" dirty="0" smtClean="0">
                <a:solidFill>
                  <a:srgbClr val="FF0066"/>
                </a:solidFill>
              </a:rPr>
              <a:t>Aesthetics:</a:t>
            </a:r>
            <a:r>
              <a:rPr lang="en-GB" sz="1600" b="1" dirty="0" smtClean="0">
                <a:solidFill>
                  <a:srgbClr val="CC0099"/>
                </a:solidFill>
              </a:rPr>
              <a:t> </a:t>
            </a:r>
            <a:r>
              <a:rPr lang="en-GB" sz="1600" dirty="0" smtClean="0"/>
              <a:t>the product must be a contemporary version of an older style of product. It must have a quirky theme that is subtle yet eye-catching. The product must have a smooth, clean form and shape so that it looks quirky and stylish.</a:t>
            </a:r>
            <a:endParaRPr lang="en-GB" sz="1600" dirty="0"/>
          </a:p>
        </p:txBody>
      </p:sp>
      <p:sp>
        <p:nvSpPr>
          <p:cNvPr id="8" name="TextBox 7"/>
          <p:cNvSpPr txBox="1"/>
          <p:nvPr/>
        </p:nvSpPr>
        <p:spPr>
          <a:xfrm>
            <a:off x="274784" y="4604438"/>
            <a:ext cx="3937173" cy="1815882"/>
          </a:xfrm>
          <a:prstGeom prst="rect">
            <a:avLst/>
          </a:prstGeom>
          <a:solidFill>
            <a:srgbClr val="FFFFCC"/>
          </a:solidFill>
          <a:ln w="38100">
            <a:solidFill>
              <a:srgbClr val="0070C0"/>
            </a:solidFill>
          </a:ln>
        </p:spPr>
        <p:txBody>
          <a:bodyPr wrap="square" rtlCol="0">
            <a:spAutoFit/>
          </a:bodyPr>
          <a:lstStyle/>
          <a:p>
            <a:r>
              <a:rPr lang="en-GB" sz="1600" b="1" dirty="0" smtClean="0">
                <a:solidFill>
                  <a:srgbClr val="FFC000"/>
                </a:solidFill>
              </a:rPr>
              <a:t>Quality &amp; Safety: </a:t>
            </a:r>
            <a:r>
              <a:rPr lang="en-GB" sz="1600" dirty="0" smtClean="0"/>
              <a:t>the materials used must ensure the water heats quickly, efficiently and be safe to hold by the customer once the water has boiled. The handle needs to be heat resistant and the kettle must be lightweight and a shape that helps the user use the kettle once filled with water.</a:t>
            </a:r>
            <a:endParaRPr lang="en-GB" sz="1600" dirty="0"/>
          </a:p>
        </p:txBody>
      </p:sp>
      <p:pic>
        <p:nvPicPr>
          <p:cNvPr id="9" name="Picture 12" descr="http://designresearch.sva.edu/wp-content/uploads/2014/08/1985.jpg"/>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779912" y="5310528"/>
            <a:ext cx="2242855" cy="1552746"/>
          </a:xfrm>
          <a:prstGeom prst="rect">
            <a:avLst/>
          </a:prstGeom>
          <a:noFill/>
        </p:spPr>
      </p:pic>
      <p:cxnSp>
        <p:nvCxnSpPr>
          <p:cNvPr id="10" name="Straight Arrow Connector 9"/>
          <p:cNvCxnSpPr/>
          <p:nvPr/>
        </p:nvCxnSpPr>
        <p:spPr>
          <a:xfrm flipH="1" flipV="1">
            <a:off x="3995936" y="2230675"/>
            <a:ext cx="1224136" cy="46197"/>
          </a:xfrm>
          <a:prstGeom prst="straightConnector1">
            <a:avLst/>
          </a:prstGeom>
          <a:ln w="38100">
            <a:solidFill>
              <a:srgbClr val="0099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flipV="1">
            <a:off x="3995936" y="4000273"/>
            <a:ext cx="1584176" cy="166"/>
          </a:xfrm>
          <a:prstGeom prst="straightConnector1">
            <a:avLst/>
          </a:prstGeom>
          <a:ln w="38100">
            <a:solidFill>
              <a:srgbClr val="FF0066"/>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3995936" y="5018789"/>
            <a:ext cx="720080" cy="551144"/>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84697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251520" y="2272837"/>
            <a:ext cx="3937173" cy="4252507"/>
          </a:xfrm>
          <a:prstGeom prst="rect">
            <a:avLst/>
          </a:prstGeom>
          <a:solidFill>
            <a:srgbClr val="FFFFCC"/>
          </a:solidFill>
          <a:ln w="38100">
            <a:solidFill>
              <a:srgbClr val="0070C0"/>
            </a:solidFill>
          </a:ln>
        </p:spPr>
        <p:txBody>
          <a:bodyPr>
            <a:norm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n-GB" sz="2400" b="1" u="sng" strike="noStrike" kern="1200" cap="none" spc="0" normalizeH="0" baseline="0" noProof="0" dirty="0" smtClean="0">
                <a:ln>
                  <a:noFill/>
                </a:ln>
                <a:solidFill>
                  <a:srgbClr val="002060"/>
                </a:solidFill>
                <a:effectLst/>
                <a:uLnTx/>
                <a:uFillTx/>
                <a:latin typeface="+mn-lt"/>
                <a:ea typeface="+mn-ea"/>
                <a:cs typeface="+mn-cs"/>
              </a:rPr>
              <a:t>Design Criteria</a:t>
            </a:r>
          </a:p>
          <a:p>
            <a:pPr marL="342900" marR="0" lvl="0" indent="-342900" algn="ctr" defTabSz="914400" rtl="0" eaLnBrk="1" fontAlgn="auto" latinLnBrk="0" hangingPunct="1">
              <a:lnSpc>
                <a:spcPct val="100000"/>
              </a:lnSpc>
              <a:spcBef>
                <a:spcPct val="20000"/>
              </a:spcBef>
              <a:spcAft>
                <a:spcPts val="0"/>
              </a:spcAft>
              <a:buClrTx/>
              <a:buSzTx/>
              <a:tabLst/>
              <a:defRPr/>
            </a:pPr>
            <a:r>
              <a:rPr lang="en-GB" sz="2400" b="1" dirty="0" smtClean="0">
                <a:solidFill>
                  <a:srgbClr val="009900"/>
                </a:solidFill>
              </a:rPr>
              <a:t>Function</a:t>
            </a:r>
          </a:p>
          <a:p>
            <a:pPr marL="342900" marR="0" lvl="0" indent="-342900" algn="ctr" defTabSz="914400" rtl="0" eaLnBrk="1" fontAlgn="auto" latinLnBrk="0" hangingPunct="1">
              <a:lnSpc>
                <a:spcPct val="100000"/>
              </a:lnSpc>
              <a:spcBef>
                <a:spcPct val="20000"/>
              </a:spcBef>
              <a:spcAft>
                <a:spcPts val="0"/>
              </a:spcAft>
              <a:buClrTx/>
              <a:buSzTx/>
              <a:tabLst/>
              <a:defRPr/>
            </a:pPr>
            <a:r>
              <a:rPr kumimoji="0" lang="en-GB" sz="2400" b="1" u="none" strike="noStrike" kern="1200" cap="none" spc="0" normalizeH="0" baseline="0" noProof="0" dirty="0" smtClean="0">
                <a:ln>
                  <a:noFill/>
                </a:ln>
                <a:solidFill>
                  <a:srgbClr val="FF6600"/>
                </a:solidFill>
                <a:effectLst/>
                <a:uLnTx/>
                <a:uFillTx/>
              </a:rPr>
              <a:t>Target Customer</a:t>
            </a:r>
          </a:p>
          <a:p>
            <a:pPr marL="342900" marR="0" lvl="0" indent="-342900" algn="ctr" defTabSz="914400" rtl="0" eaLnBrk="1" fontAlgn="auto" latinLnBrk="0" hangingPunct="1">
              <a:lnSpc>
                <a:spcPct val="100000"/>
              </a:lnSpc>
              <a:spcBef>
                <a:spcPct val="20000"/>
              </a:spcBef>
              <a:spcAft>
                <a:spcPts val="0"/>
              </a:spcAft>
              <a:buClrTx/>
              <a:buSzTx/>
              <a:tabLst/>
              <a:defRPr/>
            </a:pPr>
            <a:r>
              <a:rPr lang="en-GB" sz="2400" b="1" dirty="0" smtClean="0">
                <a:solidFill>
                  <a:srgbClr val="0070C0"/>
                </a:solidFill>
              </a:rPr>
              <a:t>Human Factors</a:t>
            </a:r>
            <a:endParaRPr kumimoji="0" lang="en-GB" sz="2400" b="1" u="none" strike="noStrike" kern="1200" cap="none" spc="0" normalizeH="0" baseline="0" noProof="0" dirty="0" smtClean="0">
              <a:ln>
                <a:noFill/>
              </a:ln>
              <a:solidFill>
                <a:srgbClr val="0070C0"/>
              </a:solidFill>
              <a:effectLst/>
              <a:uLnTx/>
              <a:uFillTx/>
            </a:endParaRPr>
          </a:p>
          <a:p>
            <a:pPr marL="342900" marR="0" lvl="0" indent="-342900" algn="ctr" defTabSz="914400" rtl="0" eaLnBrk="1" fontAlgn="auto" latinLnBrk="0" hangingPunct="1">
              <a:lnSpc>
                <a:spcPct val="100000"/>
              </a:lnSpc>
              <a:spcBef>
                <a:spcPct val="20000"/>
              </a:spcBef>
              <a:spcAft>
                <a:spcPts val="0"/>
              </a:spcAft>
              <a:buClrTx/>
              <a:buSzTx/>
              <a:tabLst/>
              <a:defRPr/>
            </a:pPr>
            <a:r>
              <a:rPr lang="en-GB" sz="2400" b="1" dirty="0" smtClean="0">
                <a:solidFill>
                  <a:srgbClr val="CC0099"/>
                </a:solidFill>
              </a:rPr>
              <a:t>Materials</a:t>
            </a:r>
          </a:p>
          <a:p>
            <a:pPr marL="342900" marR="0" lvl="0" indent="-342900" algn="ctr" defTabSz="914400" rtl="0" eaLnBrk="1" fontAlgn="auto" latinLnBrk="0" hangingPunct="1">
              <a:lnSpc>
                <a:spcPct val="100000"/>
              </a:lnSpc>
              <a:spcBef>
                <a:spcPct val="20000"/>
              </a:spcBef>
              <a:spcAft>
                <a:spcPts val="0"/>
              </a:spcAft>
              <a:buClrTx/>
              <a:buSzTx/>
              <a:tabLst/>
              <a:defRPr/>
            </a:pPr>
            <a:r>
              <a:rPr kumimoji="0" lang="en-GB" sz="2400" b="1" u="none" strike="noStrike" kern="1200" cap="none" spc="0" normalizeH="0" baseline="0" noProof="0" dirty="0" smtClean="0">
                <a:ln>
                  <a:noFill/>
                </a:ln>
                <a:solidFill>
                  <a:srgbClr val="9900CC"/>
                </a:solidFill>
                <a:effectLst/>
                <a:uLnTx/>
                <a:uFillTx/>
              </a:rPr>
              <a:t>Size/Dimensions</a:t>
            </a:r>
          </a:p>
          <a:p>
            <a:pPr marL="342900" marR="0" lvl="0" indent="-342900" algn="ctr" defTabSz="914400" rtl="0" eaLnBrk="1" fontAlgn="auto" latinLnBrk="0" hangingPunct="1">
              <a:lnSpc>
                <a:spcPct val="100000"/>
              </a:lnSpc>
              <a:spcBef>
                <a:spcPct val="20000"/>
              </a:spcBef>
              <a:spcAft>
                <a:spcPts val="0"/>
              </a:spcAft>
              <a:buClrTx/>
              <a:buSzTx/>
              <a:tabLst/>
              <a:defRPr/>
            </a:pPr>
            <a:r>
              <a:rPr lang="en-GB" sz="2400" b="1" dirty="0" smtClean="0">
                <a:solidFill>
                  <a:srgbClr val="FF0066"/>
                </a:solidFill>
              </a:rPr>
              <a:t>Aesthetics</a:t>
            </a:r>
          </a:p>
          <a:p>
            <a:pPr marL="342900" marR="0" lvl="0" indent="-342900" algn="ctr" defTabSz="914400" rtl="0" eaLnBrk="1" fontAlgn="auto" latinLnBrk="0" hangingPunct="1">
              <a:lnSpc>
                <a:spcPct val="100000"/>
              </a:lnSpc>
              <a:spcBef>
                <a:spcPct val="20000"/>
              </a:spcBef>
              <a:spcAft>
                <a:spcPts val="0"/>
              </a:spcAft>
              <a:buClrTx/>
              <a:buSzTx/>
              <a:tabLst/>
              <a:defRPr/>
            </a:pPr>
            <a:r>
              <a:rPr lang="en-GB" sz="2400" b="1" dirty="0" smtClean="0">
                <a:solidFill>
                  <a:srgbClr val="FFC000"/>
                </a:solidFill>
              </a:rPr>
              <a:t>Quality &amp; Safety</a:t>
            </a:r>
          </a:p>
          <a:p>
            <a:pPr marL="342900" marR="0" lvl="0" indent="-342900" algn="ctr" defTabSz="914400" rtl="0" eaLnBrk="1" fontAlgn="auto" latinLnBrk="0" hangingPunct="1">
              <a:lnSpc>
                <a:spcPct val="100000"/>
              </a:lnSpc>
              <a:spcBef>
                <a:spcPct val="20000"/>
              </a:spcBef>
              <a:spcAft>
                <a:spcPts val="0"/>
              </a:spcAft>
              <a:buClrTx/>
              <a:buSzTx/>
              <a:tabLst/>
              <a:defRPr/>
            </a:pPr>
            <a:r>
              <a:rPr lang="en-GB" sz="2400" b="1" dirty="0" smtClean="0">
                <a:solidFill>
                  <a:srgbClr val="92D050"/>
                </a:solidFill>
              </a:rPr>
              <a:t>Environment</a:t>
            </a:r>
            <a:endParaRPr kumimoji="0" lang="en-GB" sz="3200" b="1" u="none" strike="noStrike" kern="1200" cap="none" spc="0" normalizeH="0" baseline="0" noProof="0" dirty="0" smtClean="0">
              <a:ln>
                <a:noFill/>
              </a:ln>
              <a:solidFill>
                <a:srgbClr val="002060"/>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GB" sz="3200" b="1" u="none" strike="noStrike" kern="1200" cap="none" spc="0" normalizeH="0" baseline="0" noProof="0" dirty="0">
              <a:ln>
                <a:noFill/>
              </a:ln>
              <a:solidFill>
                <a:srgbClr val="002060"/>
              </a:solidFill>
              <a:effectLst/>
              <a:uLnTx/>
              <a:uFillTx/>
              <a:latin typeface="+mn-lt"/>
              <a:ea typeface="+mn-ea"/>
              <a:cs typeface="+mn-cs"/>
            </a:endParaRPr>
          </a:p>
        </p:txBody>
      </p:sp>
      <p:sp>
        <p:nvSpPr>
          <p:cNvPr id="3" name="Title 1"/>
          <p:cNvSpPr txBox="1">
            <a:spLocks/>
          </p:cNvSpPr>
          <p:nvPr/>
        </p:nvSpPr>
        <p:spPr>
          <a:xfrm>
            <a:off x="251520" y="404664"/>
            <a:ext cx="8640960" cy="720080"/>
          </a:xfrm>
          <a:prstGeom prst="rect">
            <a:avLst/>
          </a:prstGeom>
          <a:solidFill>
            <a:srgbClr val="FFFFCC"/>
          </a:solidFill>
          <a:ln w="38100">
            <a:solidFill>
              <a:srgbClr val="0070C0"/>
            </a:solidFill>
          </a:ln>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1" u="none" strike="noStrike" kern="1200" cap="none" spc="0" normalizeH="0" baseline="0" noProof="0" dirty="0" smtClean="0">
                <a:ln>
                  <a:noFill/>
                </a:ln>
                <a:solidFill>
                  <a:srgbClr val="002060"/>
                </a:solidFill>
                <a:effectLst/>
                <a:uLnTx/>
                <a:uFillTx/>
                <a:latin typeface="+mj-lt"/>
                <a:ea typeface="+mj-ea"/>
                <a:cs typeface="+mj-cs"/>
              </a:rPr>
              <a:t>Summary...</a:t>
            </a:r>
            <a:endParaRPr kumimoji="0" lang="en-GB" sz="4400" b="1" i="1" u="none" strike="noStrike" kern="1200" cap="none" spc="0" normalizeH="0" baseline="0" noProof="0" dirty="0">
              <a:ln>
                <a:noFill/>
              </a:ln>
              <a:solidFill>
                <a:srgbClr val="002060"/>
              </a:solidFill>
              <a:effectLst/>
              <a:uLnTx/>
              <a:uFillTx/>
              <a:latin typeface="+mj-lt"/>
              <a:ea typeface="+mj-ea"/>
              <a:cs typeface="+mj-cs"/>
            </a:endParaRPr>
          </a:p>
        </p:txBody>
      </p:sp>
      <p:sp>
        <p:nvSpPr>
          <p:cNvPr id="5" name="TextBox 4"/>
          <p:cNvSpPr txBox="1"/>
          <p:nvPr/>
        </p:nvSpPr>
        <p:spPr>
          <a:xfrm>
            <a:off x="251520" y="1283292"/>
            <a:ext cx="3937173" cy="830997"/>
          </a:xfrm>
          <a:prstGeom prst="rect">
            <a:avLst/>
          </a:prstGeom>
          <a:solidFill>
            <a:srgbClr val="FFFFCC"/>
          </a:solidFill>
          <a:ln w="38100">
            <a:solidFill>
              <a:srgbClr val="0070C0"/>
            </a:solidFill>
          </a:ln>
        </p:spPr>
        <p:txBody>
          <a:bodyPr wrap="square" rtlCol="0">
            <a:spAutoFit/>
          </a:bodyPr>
          <a:lstStyle/>
          <a:p>
            <a:r>
              <a:rPr lang="en-GB" sz="1600" dirty="0" smtClean="0"/>
              <a:t>Look at your product and the analysis you have completed. Choose 3 aspects of the product you have analysed. </a:t>
            </a:r>
          </a:p>
        </p:txBody>
      </p:sp>
      <p:pic>
        <p:nvPicPr>
          <p:cNvPr id="6" name="Picture 12" descr="http://designresearch.sva.edu/wp-content/uploads/2014/08/1985.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93164" y="2396716"/>
            <a:ext cx="924059" cy="639733"/>
          </a:xfrm>
          <a:prstGeom prst="rect">
            <a:avLst/>
          </a:prstGeom>
          <a:noFill/>
        </p:spPr>
      </p:pic>
      <p:pic>
        <p:nvPicPr>
          <p:cNvPr id="7" name="Picture 2" descr="http://www.collection-appareils.fr/polaroid/images/600extreme.jpg"/>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4000" b="98353" l="16726" r="96797"/>
                    </a14:imgEffect>
                  </a14:imgLayer>
                </a14:imgProps>
              </a:ext>
            </a:extLst>
          </a:blip>
          <a:srcRect l="15658" t="3765" r="3203" b="2118"/>
          <a:stretch>
            <a:fillRect/>
          </a:stretch>
        </p:blipFill>
        <p:spPr bwMode="auto">
          <a:xfrm>
            <a:off x="455778" y="3059675"/>
            <a:ext cx="717772" cy="629624"/>
          </a:xfrm>
          <a:prstGeom prst="rect">
            <a:avLst/>
          </a:prstGeom>
          <a:noFill/>
        </p:spPr>
      </p:pic>
      <p:pic>
        <p:nvPicPr>
          <p:cNvPr id="8" name="Picture 10" descr="http://johnlewis.scene7.com/is/image/JohnLewis/230512490?$prod_exlrg$"/>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455778" y="3754896"/>
            <a:ext cx="706770" cy="706770"/>
          </a:xfrm>
          <a:prstGeom prst="rect">
            <a:avLst/>
          </a:prstGeom>
          <a:noFill/>
        </p:spPr>
      </p:pic>
      <p:pic>
        <p:nvPicPr>
          <p:cNvPr id="9" name="Picture 6" descr="http://static.petersofkensington.com.au/images/ProductImages/918065-Zoom.jpg"/>
          <p:cNvPicPr>
            <a:picLocks noChangeAspect="1" noChangeArrowheads="1"/>
          </p:cNvPicPr>
          <p:nvPr/>
        </p:nvPicPr>
        <p:blipFill>
          <a:blip r:embed="rId7" cstate="print">
            <a:extLst>
              <a:ext uri="{BEBA8EAE-BF5A-486C-A8C5-ECC9F3942E4B}">
                <a14:imgProps xmlns:a14="http://schemas.microsoft.com/office/drawing/2010/main">
                  <a14:imgLayer r:embed="rId8">
                    <a14:imgEffect>
                      <a14:backgroundRemoval t="0" b="98473" l="25518" r="75900"/>
                    </a14:imgEffect>
                  </a14:imgLayer>
                </a14:imgProps>
              </a:ext>
            </a:extLst>
          </a:blip>
          <a:srcRect l="28000" r="28000"/>
          <a:stretch>
            <a:fillRect/>
          </a:stretch>
        </p:blipFill>
        <p:spPr bwMode="auto">
          <a:xfrm>
            <a:off x="301459" y="5227455"/>
            <a:ext cx="507704" cy="1153873"/>
          </a:xfrm>
          <a:prstGeom prst="rect">
            <a:avLst/>
          </a:prstGeom>
          <a:noFill/>
        </p:spPr>
      </p:pic>
      <p:pic>
        <p:nvPicPr>
          <p:cNvPr id="10" name="Picture 4" descr="https://img0.etsystatic.com/016/0/7703124/il_570xN.424275662_5d64.jpg"/>
          <p:cNvPicPr>
            <a:picLocks noChangeAspect="1" noChangeArrowheads="1"/>
          </p:cNvPicPr>
          <p:nvPr/>
        </p:nvPicPr>
        <p:blipFill>
          <a:blip r:embed="rId9" cstate="print"/>
          <a:srcRect l="10526" t="10539" r="14473" b="5152"/>
          <a:stretch>
            <a:fillRect/>
          </a:stretch>
        </p:blipFill>
        <p:spPr bwMode="auto">
          <a:xfrm>
            <a:off x="409367" y="4486463"/>
            <a:ext cx="691652" cy="582444"/>
          </a:xfrm>
          <a:prstGeom prst="rect">
            <a:avLst/>
          </a:prstGeom>
          <a:noFill/>
        </p:spPr>
      </p:pic>
      <p:pic>
        <p:nvPicPr>
          <p:cNvPr id="11" name="Picture 4" descr="http://ft1f6y6ru4-flywheel.netdna-ssl.com/wp-content/uploads/2009/05/blackberry-pearl-8120.jpg"/>
          <p:cNvPicPr>
            <a:picLocks noChangeAspect="1" noChangeArrowheads="1"/>
          </p:cNvPicPr>
          <p:nvPr/>
        </p:nvPicPr>
        <p:blipFill>
          <a:blip r:embed="rId10" cstate="print">
            <a:clrChange>
              <a:clrFrom>
                <a:srgbClr val="FFFFFF"/>
              </a:clrFrom>
              <a:clrTo>
                <a:srgbClr val="FFFFFF">
                  <a:alpha val="0"/>
                </a:srgbClr>
              </a:clrTo>
            </a:clrChange>
          </a:blip>
          <a:srcRect l="24000" r="26400"/>
          <a:stretch>
            <a:fillRect/>
          </a:stretch>
        </p:blipFill>
        <p:spPr bwMode="auto">
          <a:xfrm>
            <a:off x="809163" y="5523178"/>
            <a:ext cx="394691" cy="791188"/>
          </a:xfrm>
          <a:prstGeom prst="rect">
            <a:avLst/>
          </a:prstGeom>
          <a:noFill/>
        </p:spPr>
      </p:pic>
      <p:sp>
        <p:nvSpPr>
          <p:cNvPr id="2" name="TextBox 1"/>
          <p:cNvSpPr txBox="1"/>
          <p:nvPr/>
        </p:nvSpPr>
        <p:spPr>
          <a:xfrm>
            <a:off x="4437720" y="1295247"/>
            <a:ext cx="4464496" cy="646331"/>
          </a:xfrm>
          <a:prstGeom prst="rect">
            <a:avLst/>
          </a:prstGeom>
          <a:solidFill>
            <a:srgbClr val="FFFFCC"/>
          </a:solidFill>
          <a:ln w="28575">
            <a:solidFill>
              <a:srgbClr val="002060"/>
            </a:solidFill>
          </a:ln>
        </p:spPr>
        <p:txBody>
          <a:bodyPr wrap="square" rtlCol="0">
            <a:spAutoFit/>
          </a:bodyPr>
          <a:lstStyle/>
          <a:p>
            <a:r>
              <a:rPr lang="en-GB" dirty="0" smtClean="0"/>
              <a:t>What do you think was the criteria that controlled the designer? </a:t>
            </a:r>
            <a:endParaRPr lang="en-GB" dirty="0"/>
          </a:p>
        </p:txBody>
      </p:sp>
      <p:cxnSp>
        <p:nvCxnSpPr>
          <p:cNvPr id="13" name="Straight Arrow Connector 12"/>
          <p:cNvCxnSpPr/>
          <p:nvPr/>
        </p:nvCxnSpPr>
        <p:spPr>
          <a:xfrm flipV="1">
            <a:off x="3984303" y="1525958"/>
            <a:ext cx="498143" cy="4522"/>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427984" y="2303972"/>
            <a:ext cx="4464496" cy="1200329"/>
          </a:xfrm>
          <a:prstGeom prst="rect">
            <a:avLst/>
          </a:prstGeom>
          <a:solidFill>
            <a:srgbClr val="FFFFCC"/>
          </a:solidFill>
          <a:ln w="28575">
            <a:solidFill>
              <a:srgbClr val="002060"/>
            </a:solidFill>
          </a:ln>
        </p:spPr>
        <p:txBody>
          <a:bodyPr wrap="square" rtlCol="0">
            <a:spAutoFit/>
          </a:bodyPr>
          <a:lstStyle/>
          <a:p>
            <a:r>
              <a:rPr lang="en-GB" dirty="0" smtClean="0"/>
              <a:t>For 3 of the aspects of the product you have analysed, write the Design Criteria that would have controlled the designer’s thinking for this aspect of the product.</a:t>
            </a:r>
            <a:endParaRPr lang="en-GB" dirty="0"/>
          </a:p>
        </p:txBody>
      </p:sp>
      <p:sp>
        <p:nvSpPr>
          <p:cNvPr id="16" name="TextBox 15"/>
          <p:cNvSpPr txBox="1"/>
          <p:nvPr/>
        </p:nvSpPr>
        <p:spPr>
          <a:xfrm>
            <a:off x="4437720" y="3712651"/>
            <a:ext cx="4464496" cy="646331"/>
          </a:xfrm>
          <a:prstGeom prst="rect">
            <a:avLst/>
          </a:prstGeom>
          <a:solidFill>
            <a:srgbClr val="FFFFCC"/>
          </a:solidFill>
          <a:ln w="28575">
            <a:solidFill>
              <a:srgbClr val="002060"/>
            </a:solidFill>
          </a:ln>
        </p:spPr>
        <p:txBody>
          <a:bodyPr wrap="square" rtlCol="0">
            <a:spAutoFit/>
          </a:bodyPr>
          <a:lstStyle/>
          <a:p>
            <a:r>
              <a:rPr lang="en-GB" dirty="0" smtClean="0"/>
              <a:t>How did you decide the wording of the Design Criteria?</a:t>
            </a:r>
            <a:endParaRPr lang="en-GB" dirty="0"/>
          </a:p>
        </p:txBody>
      </p:sp>
      <p:sp>
        <p:nvSpPr>
          <p:cNvPr id="17" name="TextBox 16"/>
          <p:cNvSpPr txBox="1"/>
          <p:nvPr/>
        </p:nvSpPr>
        <p:spPr>
          <a:xfrm>
            <a:off x="4427984" y="4539183"/>
            <a:ext cx="4464496" cy="923330"/>
          </a:xfrm>
          <a:prstGeom prst="rect">
            <a:avLst/>
          </a:prstGeom>
          <a:solidFill>
            <a:srgbClr val="FFFFCC"/>
          </a:solidFill>
          <a:ln w="28575">
            <a:solidFill>
              <a:srgbClr val="002060"/>
            </a:solidFill>
          </a:ln>
        </p:spPr>
        <p:txBody>
          <a:bodyPr wrap="square" rtlCol="0">
            <a:spAutoFit/>
          </a:bodyPr>
          <a:lstStyle/>
          <a:p>
            <a:r>
              <a:rPr lang="en-GB" dirty="0" smtClean="0"/>
              <a:t>What would you say is the rank order of importance for the 3 aspects of your product that you have written Design Criteria for?</a:t>
            </a:r>
            <a:endParaRPr lang="en-GB" dirty="0"/>
          </a:p>
        </p:txBody>
      </p:sp>
      <p:sp>
        <p:nvSpPr>
          <p:cNvPr id="18" name="TextBox 17"/>
          <p:cNvSpPr txBox="1"/>
          <p:nvPr/>
        </p:nvSpPr>
        <p:spPr>
          <a:xfrm>
            <a:off x="4427984" y="5666846"/>
            <a:ext cx="4464496" cy="923330"/>
          </a:xfrm>
          <a:prstGeom prst="rect">
            <a:avLst/>
          </a:prstGeom>
          <a:solidFill>
            <a:srgbClr val="FFFFCC"/>
          </a:solidFill>
          <a:ln w="28575">
            <a:solidFill>
              <a:srgbClr val="002060"/>
            </a:solidFill>
          </a:ln>
        </p:spPr>
        <p:txBody>
          <a:bodyPr wrap="square" rtlCol="0">
            <a:spAutoFit/>
          </a:bodyPr>
          <a:lstStyle/>
          <a:p>
            <a:r>
              <a:rPr lang="en-GB" dirty="0" smtClean="0"/>
              <a:t>What would be the consequence for the customer if the designer did not accept the restrictions of the Design Criteria?</a:t>
            </a:r>
          </a:p>
        </p:txBody>
      </p:sp>
      <p:cxnSp>
        <p:nvCxnSpPr>
          <p:cNvPr id="29" name="Straight Arrow Connector 28"/>
          <p:cNvCxnSpPr/>
          <p:nvPr/>
        </p:nvCxnSpPr>
        <p:spPr>
          <a:xfrm flipH="1">
            <a:off x="6378113" y="1974093"/>
            <a:ext cx="5913" cy="301153"/>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6372200" y="3474461"/>
            <a:ext cx="5913" cy="301153"/>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a:off x="6366287" y="4334850"/>
            <a:ext cx="5913" cy="301153"/>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a:off x="6360374" y="5387014"/>
            <a:ext cx="5913" cy="301153"/>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16825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914400"/>
          </a:xfrm>
          <a:solidFill>
            <a:srgbClr val="FFFFCC"/>
          </a:solidFill>
          <a:ln w="38100">
            <a:solidFill>
              <a:srgbClr val="0070C0"/>
            </a:solidFill>
          </a:ln>
        </p:spPr>
        <p:txBody>
          <a:bodyPr/>
          <a:lstStyle/>
          <a:p>
            <a:r>
              <a:rPr lang="en-GB" b="1" i="1" dirty="0" smtClean="0">
                <a:solidFill>
                  <a:srgbClr val="002060"/>
                </a:solidFill>
              </a:rPr>
              <a:t>Do </a:t>
            </a:r>
            <a:r>
              <a:rPr lang="en-GB" b="1" i="1" dirty="0" err="1" smtClean="0">
                <a:solidFill>
                  <a:srgbClr val="002060"/>
                </a:solidFill>
              </a:rPr>
              <a:t>NowTask</a:t>
            </a:r>
            <a:r>
              <a:rPr lang="en-GB" b="1" i="1" dirty="0" smtClean="0">
                <a:solidFill>
                  <a:srgbClr val="002060"/>
                </a:solidFill>
              </a:rPr>
              <a:t>!</a:t>
            </a:r>
            <a:endParaRPr lang="en-GB" b="1" i="1" dirty="0">
              <a:solidFill>
                <a:srgbClr val="002060"/>
              </a:solidFill>
            </a:endParaRPr>
          </a:p>
        </p:txBody>
      </p:sp>
      <p:sp>
        <p:nvSpPr>
          <p:cNvPr id="7" name="Subtitle 2"/>
          <p:cNvSpPr txBox="1">
            <a:spLocks/>
          </p:cNvSpPr>
          <p:nvPr/>
        </p:nvSpPr>
        <p:spPr>
          <a:xfrm>
            <a:off x="685800" y="1600200"/>
            <a:ext cx="7772400" cy="2614618"/>
          </a:xfrm>
          <a:prstGeom prst="rect">
            <a:avLst/>
          </a:prstGeom>
          <a:solidFill>
            <a:srgbClr val="FFFFCC"/>
          </a:solidFill>
          <a:ln w="38100">
            <a:solidFill>
              <a:srgbClr val="0070C0"/>
            </a:solidFill>
          </a:ln>
        </p:spPr>
        <p:txBody>
          <a:bodyPr>
            <a:normAutofit fontScale="925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GB" sz="3200" b="1" dirty="0" smtClean="0">
                <a:solidFill>
                  <a:srgbClr val="002060"/>
                </a:solidFill>
              </a:rPr>
              <a:t>In small groups, </a:t>
            </a:r>
            <a:r>
              <a:rPr lang="en-GB" sz="3200" b="1" i="1" dirty="0" smtClean="0">
                <a:solidFill>
                  <a:srgbClr val="009900"/>
                </a:solidFill>
              </a:rPr>
              <a:t>look</a:t>
            </a:r>
            <a:r>
              <a:rPr lang="en-GB" sz="3200" b="1" dirty="0" smtClean="0">
                <a:solidFill>
                  <a:srgbClr val="002060"/>
                </a:solidFill>
              </a:rPr>
              <a:t> at the product on your table.</a:t>
            </a:r>
            <a:endParaRPr kumimoji="0" lang="en-GB" sz="3200" b="1" u="none" strike="noStrike" kern="1200" cap="none" spc="0" normalizeH="0" baseline="0" noProof="0" dirty="0" smtClean="0">
              <a:ln>
                <a:noFill/>
              </a:ln>
              <a:solidFill>
                <a:srgbClr val="002060"/>
              </a:solidFill>
              <a:effectLst/>
              <a:uLnTx/>
              <a:uFillTx/>
              <a:latin typeface="+mn-lt"/>
              <a:ea typeface="+mn-ea"/>
              <a:cs typeface="+mn-cs"/>
            </a:endParaRPr>
          </a:p>
          <a:p>
            <a:pPr marL="342900" lvl="0" indent="-342900">
              <a:spcBef>
                <a:spcPct val="20000"/>
              </a:spcBef>
              <a:buFont typeface="Arial" pitchFamily="34" charset="0"/>
              <a:buChar char="•"/>
              <a:defRPr/>
            </a:pPr>
            <a:r>
              <a:rPr kumimoji="0" lang="en-GB" sz="3200" b="1" u="none" strike="noStrike" kern="1200" cap="none" spc="0" normalizeH="0" baseline="0" noProof="0" dirty="0" smtClean="0">
                <a:ln>
                  <a:noFill/>
                </a:ln>
                <a:solidFill>
                  <a:srgbClr val="002060"/>
                </a:solidFill>
                <a:effectLst/>
                <a:uLnTx/>
                <a:uFillTx/>
                <a:latin typeface="+mn-lt"/>
                <a:ea typeface="+mn-ea"/>
                <a:cs typeface="+mn-cs"/>
              </a:rPr>
              <a:t>Look at and carefully </a:t>
            </a:r>
            <a:r>
              <a:rPr kumimoji="0" lang="en-GB" sz="3200" b="1" i="1" u="none" strike="noStrike" kern="1200" cap="none" spc="0" normalizeH="0" baseline="0" noProof="0" dirty="0" smtClean="0">
                <a:ln>
                  <a:noFill/>
                </a:ln>
                <a:solidFill>
                  <a:srgbClr val="009900"/>
                </a:solidFill>
                <a:effectLst/>
                <a:uLnTx/>
                <a:uFillTx/>
                <a:latin typeface="+mn-lt"/>
                <a:ea typeface="+mn-ea"/>
                <a:cs typeface="+mn-cs"/>
              </a:rPr>
              <a:t>handle</a:t>
            </a:r>
            <a:r>
              <a:rPr kumimoji="0" lang="en-GB" sz="3200" b="1" u="none" strike="noStrike" kern="1200" cap="none" spc="0" normalizeH="0" baseline="0" noProof="0" dirty="0" smtClean="0">
                <a:ln>
                  <a:noFill/>
                </a:ln>
                <a:solidFill>
                  <a:srgbClr val="002060"/>
                </a:solidFill>
                <a:effectLst/>
                <a:uLnTx/>
                <a:uFillTx/>
                <a:latin typeface="+mn-lt"/>
                <a:ea typeface="+mn-ea"/>
                <a:cs typeface="+mn-cs"/>
              </a:rPr>
              <a:t> the product.  Record your group’s responses to the ‘Quick 5 Questions’ .</a:t>
            </a:r>
          </a:p>
          <a:p>
            <a:pPr marL="342900" lvl="0" indent="-342900">
              <a:spcBef>
                <a:spcPct val="20000"/>
              </a:spcBef>
              <a:buFont typeface="Arial" pitchFamily="34" charset="0"/>
              <a:buChar char="•"/>
              <a:defRPr/>
            </a:pPr>
            <a:r>
              <a:rPr kumimoji="0" lang="en-GB" sz="3200" b="1" u="none" strike="noStrike" kern="1200" cap="none" spc="0" normalizeH="0" baseline="0" noProof="0" dirty="0" smtClean="0">
                <a:ln>
                  <a:noFill/>
                </a:ln>
                <a:solidFill>
                  <a:srgbClr val="002060"/>
                </a:solidFill>
                <a:effectLst/>
                <a:uLnTx/>
                <a:uFillTx/>
                <a:latin typeface="+mn-lt"/>
                <a:ea typeface="+mn-ea"/>
                <a:cs typeface="+mn-cs"/>
              </a:rPr>
              <a:t>Be ready to </a:t>
            </a:r>
            <a:r>
              <a:rPr kumimoji="0" lang="en-GB" sz="3200" b="1" i="1" u="none" strike="noStrike" kern="1200" cap="none" spc="0" normalizeH="0" baseline="0" noProof="0" dirty="0" smtClean="0">
                <a:ln>
                  <a:noFill/>
                </a:ln>
                <a:solidFill>
                  <a:srgbClr val="009900"/>
                </a:solidFill>
                <a:effectLst/>
                <a:uLnTx/>
                <a:uFillTx/>
                <a:latin typeface="+mn-lt"/>
                <a:ea typeface="+mn-ea"/>
                <a:cs typeface="+mn-cs"/>
              </a:rPr>
              <a:t>present</a:t>
            </a:r>
            <a:r>
              <a:rPr kumimoji="0" lang="en-GB" sz="3200" b="1" u="none" strike="noStrike" kern="1200" cap="none" spc="0" normalizeH="0" baseline="0" noProof="0" dirty="0" smtClean="0">
                <a:ln>
                  <a:noFill/>
                </a:ln>
                <a:solidFill>
                  <a:srgbClr val="002060"/>
                </a:solidFill>
                <a:effectLst/>
                <a:uLnTx/>
                <a:uFillTx/>
                <a:latin typeface="+mn-lt"/>
                <a:ea typeface="+mn-ea"/>
                <a:cs typeface="+mn-cs"/>
              </a:rPr>
              <a:t> your product to the class.</a:t>
            </a:r>
          </a:p>
        </p:txBody>
      </p:sp>
      <p:sp>
        <p:nvSpPr>
          <p:cNvPr id="4" name="Subtitle 2"/>
          <p:cNvSpPr txBox="1">
            <a:spLocks/>
          </p:cNvSpPr>
          <p:nvPr/>
        </p:nvSpPr>
        <p:spPr>
          <a:xfrm>
            <a:off x="714348" y="4429132"/>
            <a:ext cx="7772400" cy="1981200"/>
          </a:xfrm>
          <a:prstGeom prst="rect">
            <a:avLst/>
          </a:prstGeom>
          <a:solidFill>
            <a:srgbClr val="FFFFCC"/>
          </a:solidFill>
          <a:ln w="38100">
            <a:solidFill>
              <a:srgbClr val="0070C0"/>
            </a:solidFill>
          </a:ln>
        </p:spPr>
        <p:txBody>
          <a:bodyPr>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3200" b="1" i="1" strike="noStrike" kern="1200" cap="none" spc="0" normalizeH="0" baseline="0" noProof="0" dirty="0" smtClean="0">
                <a:ln>
                  <a:noFill/>
                </a:ln>
                <a:solidFill>
                  <a:srgbClr val="CC0099"/>
                </a:solidFill>
                <a:effectLst/>
                <a:uLnTx/>
                <a:uFillTx/>
                <a:latin typeface="+mn-lt"/>
                <a:ea typeface="+mn-ea"/>
                <a:cs typeface="+mn-cs"/>
              </a:rPr>
              <a:t>Extend your thinking...</a:t>
            </a:r>
            <a:r>
              <a:rPr kumimoji="0" lang="en-GB" sz="3200" b="1" i="1" strike="noStrike" kern="1200" cap="none" spc="0" normalizeH="0" baseline="0" noProof="0" dirty="0" smtClean="0">
                <a:ln>
                  <a:noFill/>
                </a:ln>
                <a:solidFill>
                  <a:srgbClr val="002060"/>
                </a:solidFill>
                <a:effectLst/>
                <a:uLnTx/>
                <a:uFillTx/>
                <a:latin typeface="+mn-lt"/>
                <a:ea typeface="+mn-ea"/>
                <a:cs typeface="+mn-cs"/>
              </a:rPr>
              <a:t>consider who you have decided could not use this product and be ready to explain why.</a:t>
            </a:r>
            <a:endParaRPr kumimoji="0" lang="en-GB" sz="3200" b="1" i="1" u="none" strike="noStrike" kern="1200" cap="none" spc="0" normalizeH="0" baseline="0" noProof="0" dirty="0">
              <a:ln>
                <a:noFill/>
              </a:ln>
              <a:solidFill>
                <a:srgbClr val="002060"/>
              </a:solidFill>
              <a:effectLst/>
              <a:uLnTx/>
              <a:uFillTx/>
              <a:latin typeface="+mn-lt"/>
              <a:ea typeface="+mn-ea"/>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42910" y="4071942"/>
            <a:ext cx="7772400" cy="714380"/>
          </a:xfrm>
          <a:prstGeom prst="rect">
            <a:avLst/>
          </a:prstGeom>
          <a:solidFill>
            <a:srgbClr val="FFFFCC"/>
          </a:solidFill>
          <a:ln w="38100">
            <a:solidFill>
              <a:srgbClr val="0070C0"/>
            </a:solidFill>
          </a:ln>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1" u="none" strike="noStrike" kern="1200" cap="none" spc="0" normalizeH="0" baseline="0" noProof="0" dirty="0" smtClean="0">
                <a:ln>
                  <a:noFill/>
                </a:ln>
                <a:solidFill>
                  <a:srgbClr val="002060"/>
                </a:solidFill>
                <a:effectLst/>
                <a:uLnTx/>
                <a:uFillTx/>
                <a:latin typeface="+mj-lt"/>
                <a:ea typeface="+mj-ea"/>
                <a:cs typeface="+mj-cs"/>
              </a:rPr>
              <a:t>The sample</a:t>
            </a:r>
            <a:r>
              <a:rPr kumimoji="0" lang="en-GB" sz="3600" b="1" i="1" u="none" strike="noStrike" kern="1200" cap="none" spc="0" normalizeH="0" noProof="0" dirty="0" smtClean="0">
                <a:ln>
                  <a:noFill/>
                </a:ln>
                <a:solidFill>
                  <a:srgbClr val="002060"/>
                </a:solidFill>
                <a:effectLst/>
                <a:uLnTx/>
                <a:uFillTx/>
                <a:latin typeface="+mj-lt"/>
                <a:ea typeface="+mj-ea"/>
                <a:cs typeface="+mj-cs"/>
              </a:rPr>
              <a:t> products</a:t>
            </a:r>
            <a:r>
              <a:rPr kumimoji="0" lang="en-GB" sz="3600" b="1" i="1" u="none" strike="noStrike" kern="1200" cap="none" spc="0" normalizeH="0" baseline="0" noProof="0" dirty="0" smtClean="0">
                <a:ln>
                  <a:noFill/>
                </a:ln>
                <a:solidFill>
                  <a:srgbClr val="002060"/>
                </a:solidFill>
                <a:effectLst/>
                <a:uLnTx/>
                <a:uFillTx/>
                <a:latin typeface="+mj-lt"/>
                <a:ea typeface="+mj-ea"/>
                <a:cs typeface="+mj-cs"/>
              </a:rPr>
              <a:t>...</a:t>
            </a:r>
            <a:endParaRPr kumimoji="0" lang="en-GB" sz="3600" b="1" i="1" u="none" strike="noStrike" kern="1200" cap="none" spc="0" normalizeH="0" baseline="0" noProof="0" dirty="0">
              <a:ln>
                <a:noFill/>
              </a:ln>
              <a:solidFill>
                <a:srgbClr val="002060"/>
              </a:solidFill>
              <a:effectLst/>
              <a:uLnTx/>
              <a:uFillTx/>
              <a:latin typeface="+mj-lt"/>
              <a:ea typeface="+mj-ea"/>
              <a:cs typeface="+mj-cs"/>
            </a:endParaRPr>
          </a:p>
        </p:txBody>
      </p:sp>
      <p:pic>
        <p:nvPicPr>
          <p:cNvPr id="4098" name="Picture 2" descr="http://www.collection-appareils.fr/polaroid/images/600extreme.jpg"/>
          <p:cNvPicPr>
            <a:picLocks noChangeAspect="1" noChangeArrowheads="1"/>
          </p:cNvPicPr>
          <p:nvPr/>
        </p:nvPicPr>
        <p:blipFill>
          <a:blip r:embed="rId3" cstate="print"/>
          <a:srcRect l="15658" t="3765" r="3203" b="2118"/>
          <a:stretch>
            <a:fillRect/>
          </a:stretch>
        </p:blipFill>
        <p:spPr bwMode="auto">
          <a:xfrm>
            <a:off x="7358082" y="4857760"/>
            <a:ext cx="1384469" cy="1214446"/>
          </a:xfrm>
          <a:prstGeom prst="rect">
            <a:avLst/>
          </a:prstGeom>
          <a:noFill/>
        </p:spPr>
      </p:pic>
      <p:pic>
        <p:nvPicPr>
          <p:cNvPr id="4100" name="Picture 4" descr="http://ft1f6y6ru4-flywheel.netdna-ssl.com/wp-content/uploads/2009/05/blackberry-pearl-8120.jpg"/>
          <p:cNvPicPr>
            <a:picLocks noChangeAspect="1" noChangeArrowheads="1"/>
          </p:cNvPicPr>
          <p:nvPr/>
        </p:nvPicPr>
        <p:blipFill>
          <a:blip r:embed="rId4" cstate="print">
            <a:clrChange>
              <a:clrFrom>
                <a:srgbClr val="FFFFFF"/>
              </a:clrFrom>
              <a:clrTo>
                <a:srgbClr val="FFFFFF">
                  <a:alpha val="0"/>
                </a:srgbClr>
              </a:clrTo>
            </a:clrChange>
          </a:blip>
          <a:srcRect l="24000" r="26400"/>
          <a:stretch>
            <a:fillRect/>
          </a:stretch>
        </p:blipFill>
        <p:spPr bwMode="auto">
          <a:xfrm>
            <a:off x="4500562" y="4857760"/>
            <a:ext cx="594934" cy="1290625"/>
          </a:xfrm>
          <a:prstGeom prst="rect">
            <a:avLst/>
          </a:prstGeom>
          <a:noFill/>
        </p:spPr>
      </p:pic>
      <p:pic>
        <p:nvPicPr>
          <p:cNvPr id="4102" name="Picture 6" descr="http://static.petersofkensington.com.au/images/ProductImages/918065-Zoom.jpg"/>
          <p:cNvPicPr>
            <a:picLocks noChangeAspect="1" noChangeArrowheads="1"/>
          </p:cNvPicPr>
          <p:nvPr/>
        </p:nvPicPr>
        <p:blipFill>
          <a:blip r:embed="rId5" cstate="print">
            <a:clrChange>
              <a:clrFrom>
                <a:srgbClr val="FFFFFF"/>
              </a:clrFrom>
              <a:clrTo>
                <a:srgbClr val="FFFFFF">
                  <a:alpha val="0"/>
                </a:srgbClr>
              </a:clrTo>
            </a:clrChange>
          </a:blip>
          <a:srcRect l="28000" r="28000"/>
          <a:stretch>
            <a:fillRect/>
          </a:stretch>
        </p:blipFill>
        <p:spPr bwMode="auto">
          <a:xfrm>
            <a:off x="285720" y="4286256"/>
            <a:ext cx="840296" cy="1909762"/>
          </a:xfrm>
          <a:prstGeom prst="rect">
            <a:avLst/>
          </a:prstGeom>
          <a:noFill/>
        </p:spPr>
      </p:pic>
      <p:pic>
        <p:nvPicPr>
          <p:cNvPr id="4106" name="Picture 10" descr="http://johnlewis.scene7.com/is/image/JohnLewis/230512490?$prod_exlrg$"/>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2857488" y="4857760"/>
            <a:ext cx="1428760" cy="1428760"/>
          </a:xfrm>
          <a:prstGeom prst="rect">
            <a:avLst/>
          </a:prstGeom>
          <a:noFill/>
        </p:spPr>
      </p:pic>
      <p:pic>
        <p:nvPicPr>
          <p:cNvPr id="4108" name="Picture 12" descr="http://designresearch.sva.edu/wp-content/uploads/2014/08/1985.jpg"/>
          <p:cNvPicPr>
            <a:picLocks noChangeAspect="1" noChangeArrowheads="1"/>
          </p:cNvPicPr>
          <p:nvPr/>
        </p:nvPicPr>
        <p:blipFill>
          <a:blip r:embed="rId7">
            <a:clrChange>
              <a:clrFrom>
                <a:srgbClr val="FFFFFF"/>
              </a:clrFrom>
              <a:clrTo>
                <a:srgbClr val="FFFFFF">
                  <a:alpha val="0"/>
                </a:srgbClr>
              </a:clrTo>
            </a:clrChange>
          </a:blip>
          <a:srcRect l="10904" r="15292"/>
          <a:stretch>
            <a:fillRect/>
          </a:stretch>
        </p:blipFill>
        <p:spPr bwMode="auto">
          <a:xfrm>
            <a:off x="5572132" y="4857760"/>
            <a:ext cx="1357322" cy="1273221"/>
          </a:xfrm>
          <a:prstGeom prst="rect">
            <a:avLst/>
          </a:prstGeom>
          <a:noFill/>
        </p:spPr>
      </p:pic>
      <p:pic>
        <p:nvPicPr>
          <p:cNvPr id="10244" name="Picture 4" descr="https://img0.etsystatic.com/016/0/7703124/il_570xN.424275662_5d64.jpg"/>
          <p:cNvPicPr>
            <a:picLocks noChangeAspect="1" noChangeArrowheads="1"/>
          </p:cNvPicPr>
          <p:nvPr/>
        </p:nvPicPr>
        <p:blipFill>
          <a:blip r:embed="rId8" cstate="print"/>
          <a:srcRect l="10526" t="10539" r="14473" b="5152"/>
          <a:stretch>
            <a:fillRect/>
          </a:stretch>
        </p:blipFill>
        <p:spPr bwMode="auto">
          <a:xfrm>
            <a:off x="1357290" y="4929198"/>
            <a:ext cx="1303743" cy="1097889"/>
          </a:xfrm>
          <a:prstGeom prst="rect">
            <a:avLst/>
          </a:prstGeom>
          <a:noFill/>
        </p:spPr>
      </p:pic>
      <p:sp>
        <p:nvSpPr>
          <p:cNvPr id="12" name="Title 1"/>
          <p:cNvSpPr txBox="1">
            <a:spLocks/>
          </p:cNvSpPr>
          <p:nvPr/>
        </p:nvSpPr>
        <p:spPr>
          <a:xfrm>
            <a:off x="642910" y="285728"/>
            <a:ext cx="7772400" cy="785818"/>
          </a:xfrm>
          <a:prstGeom prst="rect">
            <a:avLst/>
          </a:prstGeom>
          <a:solidFill>
            <a:srgbClr val="FFFFCC"/>
          </a:solidFill>
          <a:ln w="38100">
            <a:solidFill>
              <a:srgbClr val="0070C0"/>
            </a:solidFill>
          </a:ln>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u="none" strike="noStrike" kern="1200" cap="none" spc="0" normalizeH="0" baseline="0" noProof="0" dirty="0" smtClean="0">
                <a:ln>
                  <a:noFill/>
                </a:ln>
                <a:solidFill>
                  <a:srgbClr val="002060"/>
                </a:solidFill>
                <a:effectLst/>
                <a:uLnTx/>
                <a:uFillTx/>
                <a:latin typeface="+mj-lt"/>
                <a:ea typeface="+mj-ea"/>
                <a:cs typeface="+mj-cs"/>
              </a:rPr>
              <a:t>5 Quick Thinking Questions...</a:t>
            </a:r>
            <a:endParaRPr kumimoji="0" lang="en-GB" sz="3600" b="1" u="none" strike="noStrike" kern="1200" cap="none" spc="0" normalizeH="0" baseline="0" noProof="0" dirty="0">
              <a:ln>
                <a:noFill/>
              </a:ln>
              <a:solidFill>
                <a:srgbClr val="002060"/>
              </a:solidFill>
              <a:effectLst/>
              <a:uLnTx/>
              <a:uFillTx/>
              <a:latin typeface="+mj-lt"/>
              <a:ea typeface="+mj-ea"/>
              <a:cs typeface="+mj-cs"/>
            </a:endParaRPr>
          </a:p>
        </p:txBody>
      </p:sp>
      <p:sp>
        <p:nvSpPr>
          <p:cNvPr id="13" name="Title 1"/>
          <p:cNvSpPr txBox="1">
            <a:spLocks/>
          </p:cNvSpPr>
          <p:nvPr/>
        </p:nvSpPr>
        <p:spPr>
          <a:xfrm>
            <a:off x="642910" y="1285860"/>
            <a:ext cx="7772400" cy="2643206"/>
          </a:xfrm>
          <a:prstGeom prst="rect">
            <a:avLst/>
          </a:prstGeom>
          <a:solidFill>
            <a:srgbClr val="FFFFCC"/>
          </a:solidFill>
          <a:ln w="38100">
            <a:solidFill>
              <a:srgbClr val="0070C0"/>
            </a:solidFill>
          </a:ln>
        </p:spPr>
        <p:txBody>
          <a:bodyPr/>
          <a:lstStyle/>
          <a:p>
            <a:pPr marL="514350" marR="0" lvl="0" indent="-514350" defTabSz="914400" rtl="0" eaLnBrk="1" fontAlgn="auto" latinLnBrk="0" hangingPunct="1">
              <a:lnSpc>
                <a:spcPct val="100000"/>
              </a:lnSpc>
              <a:spcBef>
                <a:spcPct val="0"/>
              </a:spcBef>
              <a:spcAft>
                <a:spcPts val="0"/>
              </a:spcAft>
              <a:buClrTx/>
              <a:buSzTx/>
              <a:buFontTx/>
              <a:buAutoNum type="arabicPeriod"/>
              <a:tabLst/>
              <a:defRPr/>
            </a:pPr>
            <a:r>
              <a:rPr kumimoji="0" lang="en-GB" sz="2800" b="1" u="none" strike="noStrike" kern="1200" cap="none" spc="0" normalizeH="0" baseline="0" noProof="0" dirty="0" smtClean="0">
                <a:ln>
                  <a:noFill/>
                </a:ln>
                <a:solidFill>
                  <a:srgbClr val="9900CC"/>
                </a:solidFill>
                <a:effectLst/>
                <a:uLnTx/>
                <a:uFillTx/>
                <a:latin typeface="+mj-lt"/>
                <a:ea typeface="+mj-ea"/>
                <a:cs typeface="+mj-cs"/>
              </a:rPr>
              <a:t>What is it? What does it do?</a:t>
            </a:r>
          </a:p>
          <a:p>
            <a:pPr marL="514350" marR="0" lvl="0" indent="-514350" defTabSz="914400" rtl="0" eaLnBrk="1" fontAlgn="auto" latinLnBrk="0" hangingPunct="1">
              <a:lnSpc>
                <a:spcPct val="100000"/>
              </a:lnSpc>
              <a:spcBef>
                <a:spcPct val="0"/>
              </a:spcBef>
              <a:spcAft>
                <a:spcPts val="0"/>
              </a:spcAft>
              <a:buClrTx/>
              <a:buSzTx/>
              <a:buFontTx/>
              <a:buAutoNum type="arabicPeriod"/>
              <a:tabLst/>
              <a:defRPr/>
            </a:pPr>
            <a:r>
              <a:rPr lang="en-GB" sz="2800" b="1" dirty="0" smtClean="0">
                <a:solidFill>
                  <a:srgbClr val="00B050"/>
                </a:solidFill>
                <a:latin typeface="+mj-lt"/>
                <a:ea typeface="+mj-ea"/>
                <a:cs typeface="+mj-cs"/>
              </a:rPr>
              <a:t>Who would it appeal to and why?</a:t>
            </a:r>
          </a:p>
          <a:p>
            <a:pPr marL="514350" marR="0" lvl="0" indent="-514350" defTabSz="914400" rtl="0" eaLnBrk="1" fontAlgn="auto" latinLnBrk="0" hangingPunct="1">
              <a:lnSpc>
                <a:spcPct val="100000"/>
              </a:lnSpc>
              <a:spcBef>
                <a:spcPct val="0"/>
              </a:spcBef>
              <a:spcAft>
                <a:spcPts val="0"/>
              </a:spcAft>
              <a:buClrTx/>
              <a:buSzTx/>
              <a:buFontTx/>
              <a:buAutoNum type="arabicPeriod"/>
              <a:tabLst/>
              <a:defRPr/>
            </a:pPr>
            <a:r>
              <a:rPr lang="en-GB" sz="2800" b="1" dirty="0" smtClean="0">
                <a:solidFill>
                  <a:srgbClr val="FF6600"/>
                </a:solidFill>
                <a:latin typeface="+mj-lt"/>
                <a:ea typeface="+mj-ea"/>
                <a:cs typeface="+mj-cs"/>
              </a:rPr>
              <a:t>What is it made from?</a:t>
            </a:r>
          </a:p>
          <a:p>
            <a:pPr marL="514350" marR="0" lvl="0" indent="-514350" defTabSz="914400" rtl="0" eaLnBrk="1" fontAlgn="auto" latinLnBrk="0" hangingPunct="1">
              <a:lnSpc>
                <a:spcPct val="100000"/>
              </a:lnSpc>
              <a:spcBef>
                <a:spcPct val="0"/>
              </a:spcBef>
              <a:spcAft>
                <a:spcPts val="0"/>
              </a:spcAft>
              <a:buClrTx/>
              <a:buSzTx/>
              <a:buFontTx/>
              <a:buAutoNum type="arabicPeriod"/>
              <a:tabLst/>
              <a:defRPr/>
            </a:pPr>
            <a:r>
              <a:rPr kumimoji="0" lang="en-GB" sz="2800" b="1" u="none" strike="noStrike" kern="1200" cap="none" spc="0" normalizeH="0" baseline="0" noProof="0" dirty="0" smtClean="0">
                <a:ln>
                  <a:noFill/>
                </a:ln>
                <a:solidFill>
                  <a:srgbClr val="00B0F0"/>
                </a:solidFill>
                <a:effectLst/>
                <a:uLnTx/>
                <a:uFillTx/>
                <a:latin typeface="+mj-lt"/>
                <a:ea typeface="+mj-ea"/>
                <a:cs typeface="+mj-cs"/>
              </a:rPr>
              <a:t>How</a:t>
            </a:r>
            <a:r>
              <a:rPr kumimoji="0" lang="en-GB" sz="2800" b="1" u="none" strike="noStrike" kern="1200" cap="none" spc="0" normalizeH="0" noProof="0" dirty="0" smtClean="0">
                <a:ln>
                  <a:noFill/>
                </a:ln>
                <a:solidFill>
                  <a:srgbClr val="00B0F0"/>
                </a:solidFill>
                <a:effectLst/>
                <a:uLnTx/>
                <a:uFillTx/>
                <a:latin typeface="+mj-lt"/>
                <a:ea typeface="+mj-ea"/>
                <a:cs typeface="+mj-cs"/>
              </a:rPr>
              <a:t> does it function – is it fit for purpose?</a:t>
            </a:r>
          </a:p>
          <a:p>
            <a:pPr marL="514350" marR="0" lvl="0" indent="-514350" defTabSz="914400" rtl="0" eaLnBrk="1" fontAlgn="auto" latinLnBrk="0" hangingPunct="1">
              <a:lnSpc>
                <a:spcPct val="100000"/>
              </a:lnSpc>
              <a:spcBef>
                <a:spcPct val="0"/>
              </a:spcBef>
              <a:spcAft>
                <a:spcPts val="0"/>
              </a:spcAft>
              <a:buClrTx/>
              <a:buSzTx/>
              <a:buFontTx/>
              <a:buAutoNum type="arabicPeriod"/>
              <a:tabLst/>
              <a:defRPr/>
            </a:pPr>
            <a:r>
              <a:rPr lang="en-GB" sz="2800" b="1" dirty="0" smtClean="0">
                <a:solidFill>
                  <a:srgbClr val="CC0099"/>
                </a:solidFill>
                <a:latin typeface="+mj-lt"/>
                <a:ea typeface="+mj-ea"/>
                <a:cs typeface="+mj-cs"/>
              </a:rPr>
              <a:t>Can you think of a customer that would struggle to use this product?</a:t>
            </a:r>
            <a:endParaRPr kumimoji="0" lang="en-GB" sz="2800" b="1" u="none" strike="noStrike" kern="1200" cap="none" spc="0" normalizeH="0" baseline="0" noProof="0" dirty="0">
              <a:ln>
                <a:noFill/>
              </a:ln>
              <a:solidFill>
                <a:srgbClr val="CC0099"/>
              </a:solidFill>
              <a:effectLst/>
              <a:uLnTx/>
              <a:uFillTx/>
              <a:latin typeface="+mj-lt"/>
              <a:ea typeface="+mj-ea"/>
              <a:cs typeface="+mj-cs"/>
            </a:endParaRPr>
          </a:p>
        </p:txBody>
      </p:sp>
      <p:sp>
        <p:nvSpPr>
          <p:cNvPr id="14" name="TextBox 13"/>
          <p:cNvSpPr txBox="1"/>
          <p:nvPr/>
        </p:nvSpPr>
        <p:spPr>
          <a:xfrm>
            <a:off x="0" y="6000768"/>
            <a:ext cx="1428760" cy="646331"/>
          </a:xfrm>
          <a:prstGeom prst="rect">
            <a:avLst/>
          </a:prstGeom>
          <a:noFill/>
        </p:spPr>
        <p:txBody>
          <a:bodyPr wrap="square" rtlCol="0">
            <a:spAutoFit/>
          </a:bodyPr>
          <a:lstStyle/>
          <a:p>
            <a:pPr algn="ctr"/>
            <a:r>
              <a:rPr lang="en-GB" b="1" dirty="0" err="1" smtClean="0"/>
              <a:t>Alessi</a:t>
            </a:r>
            <a:r>
              <a:rPr lang="en-GB" b="1" dirty="0" smtClean="0"/>
              <a:t> ‘Anna’ Corkscrew</a:t>
            </a:r>
            <a:endParaRPr lang="en-GB" b="1" dirty="0"/>
          </a:p>
        </p:txBody>
      </p:sp>
      <p:sp>
        <p:nvSpPr>
          <p:cNvPr id="15" name="TextBox 14"/>
          <p:cNvSpPr txBox="1"/>
          <p:nvPr/>
        </p:nvSpPr>
        <p:spPr>
          <a:xfrm>
            <a:off x="1571604" y="5934670"/>
            <a:ext cx="1428760" cy="923330"/>
          </a:xfrm>
          <a:prstGeom prst="rect">
            <a:avLst/>
          </a:prstGeom>
          <a:noFill/>
        </p:spPr>
        <p:txBody>
          <a:bodyPr wrap="square" rtlCol="0">
            <a:spAutoFit/>
          </a:bodyPr>
          <a:lstStyle/>
          <a:p>
            <a:pPr algn="ctr"/>
            <a:r>
              <a:rPr lang="en-GB" b="1" dirty="0" smtClean="0"/>
              <a:t>1980’s transparent telephone</a:t>
            </a:r>
            <a:endParaRPr lang="en-GB" b="1" dirty="0"/>
          </a:p>
        </p:txBody>
      </p:sp>
      <p:sp>
        <p:nvSpPr>
          <p:cNvPr id="16" name="TextBox 15"/>
          <p:cNvSpPr txBox="1"/>
          <p:nvPr/>
        </p:nvSpPr>
        <p:spPr>
          <a:xfrm>
            <a:off x="3000364" y="6215082"/>
            <a:ext cx="1214446" cy="642918"/>
          </a:xfrm>
          <a:prstGeom prst="rect">
            <a:avLst/>
          </a:prstGeom>
          <a:noFill/>
        </p:spPr>
        <p:txBody>
          <a:bodyPr wrap="square" rtlCol="0">
            <a:spAutoFit/>
          </a:bodyPr>
          <a:lstStyle/>
          <a:p>
            <a:pPr algn="ctr"/>
            <a:r>
              <a:rPr lang="en-GB" b="1" dirty="0" smtClean="0"/>
              <a:t>Roberts Radio</a:t>
            </a:r>
            <a:endParaRPr lang="en-GB" b="1" dirty="0"/>
          </a:p>
        </p:txBody>
      </p:sp>
      <p:sp>
        <p:nvSpPr>
          <p:cNvPr id="17" name="TextBox 16"/>
          <p:cNvSpPr txBox="1"/>
          <p:nvPr/>
        </p:nvSpPr>
        <p:spPr>
          <a:xfrm>
            <a:off x="4143372" y="6215082"/>
            <a:ext cx="1428760" cy="369332"/>
          </a:xfrm>
          <a:prstGeom prst="rect">
            <a:avLst/>
          </a:prstGeom>
          <a:noFill/>
        </p:spPr>
        <p:txBody>
          <a:bodyPr wrap="square" rtlCol="0">
            <a:spAutoFit/>
          </a:bodyPr>
          <a:lstStyle/>
          <a:p>
            <a:pPr algn="ctr"/>
            <a:r>
              <a:rPr lang="en-GB" b="1" dirty="0" smtClean="0"/>
              <a:t>BlackBerry</a:t>
            </a:r>
            <a:endParaRPr lang="en-GB" b="1" dirty="0"/>
          </a:p>
        </p:txBody>
      </p:sp>
      <p:sp>
        <p:nvSpPr>
          <p:cNvPr id="18" name="TextBox 17"/>
          <p:cNvSpPr txBox="1"/>
          <p:nvPr/>
        </p:nvSpPr>
        <p:spPr>
          <a:xfrm>
            <a:off x="5572132" y="6000768"/>
            <a:ext cx="1785950" cy="646331"/>
          </a:xfrm>
          <a:prstGeom prst="rect">
            <a:avLst/>
          </a:prstGeom>
          <a:noFill/>
        </p:spPr>
        <p:txBody>
          <a:bodyPr wrap="square" rtlCol="0">
            <a:spAutoFit/>
          </a:bodyPr>
          <a:lstStyle/>
          <a:p>
            <a:pPr algn="ctr"/>
            <a:r>
              <a:rPr lang="en-GB" b="1" dirty="0" err="1" smtClean="0"/>
              <a:t>Alessi</a:t>
            </a:r>
            <a:r>
              <a:rPr lang="en-GB" b="1" dirty="0" smtClean="0"/>
              <a:t> ‘Whistling Bird’ Hob Kettle’</a:t>
            </a:r>
            <a:endParaRPr lang="en-GB" b="1" dirty="0"/>
          </a:p>
        </p:txBody>
      </p:sp>
      <p:sp>
        <p:nvSpPr>
          <p:cNvPr id="19" name="TextBox 18"/>
          <p:cNvSpPr txBox="1"/>
          <p:nvPr/>
        </p:nvSpPr>
        <p:spPr>
          <a:xfrm>
            <a:off x="7500958" y="6072206"/>
            <a:ext cx="1428760" cy="646331"/>
          </a:xfrm>
          <a:prstGeom prst="rect">
            <a:avLst/>
          </a:prstGeom>
          <a:noFill/>
        </p:spPr>
        <p:txBody>
          <a:bodyPr wrap="square" rtlCol="0">
            <a:spAutoFit/>
          </a:bodyPr>
          <a:lstStyle/>
          <a:p>
            <a:pPr algn="ctr"/>
            <a:r>
              <a:rPr lang="en-GB" b="1" dirty="0" smtClean="0"/>
              <a:t>Polaroid Camera</a:t>
            </a:r>
            <a:endParaRPr lang="en-GB"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CC"/>
          </a:solidFill>
          <a:ln w="38100">
            <a:solidFill>
              <a:schemeClr val="accent1"/>
            </a:solidFill>
          </a:ln>
        </p:spPr>
        <p:txBody>
          <a:bodyPr>
            <a:normAutofit/>
          </a:bodyPr>
          <a:lstStyle/>
          <a:p>
            <a:r>
              <a:rPr lang="en-GB" b="1" dirty="0" smtClean="0">
                <a:solidFill>
                  <a:srgbClr val="002060"/>
                </a:solidFill>
              </a:rPr>
              <a:t>Product Analysis</a:t>
            </a:r>
          </a:p>
        </p:txBody>
      </p:sp>
      <p:sp>
        <p:nvSpPr>
          <p:cNvPr id="5" name="Content Placeholder 4"/>
          <p:cNvSpPr>
            <a:spLocks noGrp="1"/>
          </p:cNvSpPr>
          <p:nvPr>
            <p:ph idx="1"/>
          </p:nvPr>
        </p:nvSpPr>
        <p:spPr>
          <a:xfrm>
            <a:off x="457200" y="1600200"/>
            <a:ext cx="8229600" cy="4800600"/>
          </a:xfrm>
          <a:solidFill>
            <a:srgbClr val="FFFFCC"/>
          </a:solidFill>
          <a:ln w="38100">
            <a:solidFill>
              <a:schemeClr val="accent1"/>
            </a:solidFill>
          </a:ln>
        </p:spPr>
        <p:txBody>
          <a:bodyPr>
            <a:normAutofit/>
          </a:bodyPr>
          <a:lstStyle/>
          <a:p>
            <a:pPr algn="ctr">
              <a:buNone/>
            </a:pPr>
            <a:r>
              <a:rPr lang="en-GB" b="1" u="sng" dirty="0" smtClean="0">
                <a:solidFill>
                  <a:srgbClr val="002060"/>
                </a:solidFill>
              </a:rPr>
              <a:t>Learning Objectives:</a:t>
            </a:r>
          </a:p>
          <a:p>
            <a:pPr lvl="0"/>
            <a:r>
              <a:rPr lang="en-GB" b="1" dirty="0" smtClean="0">
                <a:solidFill>
                  <a:srgbClr val="00B050"/>
                </a:solidFill>
              </a:rPr>
              <a:t>To </a:t>
            </a:r>
            <a:r>
              <a:rPr lang="en-GB" b="1" i="1" dirty="0" smtClean="0">
                <a:solidFill>
                  <a:srgbClr val="00B050"/>
                </a:solidFill>
              </a:rPr>
              <a:t>investigate</a:t>
            </a:r>
            <a:r>
              <a:rPr lang="en-GB" b="1" dirty="0" smtClean="0">
                <a:solidFill>
                  <a:srgbClr val="00B050"/>
                </a:solidFill>
              </a:rPr>
              <a:t> the function, aesthetics and accessibility of a product</a:t>
            </a:r>
            <a:endParaRPr lang="en-GB" dirty="0" smtClean="0"/>
          </a:p>
          <a:p>
            <a:pPr lvl="0"/>
            <a:r>
              <a:rPr lang="en-US" b="1" dirty="0" smtClean="0">
                <a:solidFill>
                  <a:srgbClr val="0070C0"/>
                </a:solidFill>
              </a:rPr>
              <a:t>To </a:t>
            </a:r>
            <a:r>
              <a:rPr lang="en-US" b="1" i="1" dirty="0" smtClean="0">
                <a:solidFill>
                  <a:srgbClr val="0070C0"/>
                </a:solidFill>
              </a:rPr>
              <a:t>reflect </a:t>
            </a:r>
            <a:r>
              <a:rPr lang="en-US" b="1" dirty="0" smtClean="0">
                <a:solidFill>
                  <a:srgbClr val="0070C0"/>
                </a:solidFill>
              </a:rPr>
              <a:t>on what could be made better to improve the function, aesthetics, accessibility and appeal of a product</a:t>
            </a:r>
            <a:endParaRPr lang="en-GB" dirty="0" smtClean="0"/>
          </a:p>
          <a:p>
            <a:r>
              <a:rPr lang="en-GB" b="1" dirty="0" smtClean="0">
                <a:solidFill>
                  <a:srgbClr val="FF6600"/>
                </a:solidFill>
              </a:rPr>
              <a:t>To </a:t>
            </a:r>
            <a:r>
              <a:rPr lang="en-GB" b="1" i="1" dirty="0" smtClean="0">
                <a:solidFill>
                  <a:srgbClr val="FF6600"/>
                </a:solidFill>
              </a:rPr>
              <a:t>consider </a:t>
            </a:r>
            <a:r>
              <a:rPr lang="en-GB" b="1" dirty="0" smtClean="0">
                <a:solidFill>
                  <a:srgbClr val="FF6600"/>
                </a:solidFill>
              </a:rPr>
              <a:t>the next steps of an everyday product to appeal to a specific target market need</a:t>
            </a:r>
          </a:p>
          <a:p>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714348" y="1571612"/>
            <a:ext cx="7772400" cy="5043510"/>
          </a:xfrm>
          <a:prstGeom prst="rect">
            <a:avLst/>
          </a:prstGeom>
          <a:solidFill>
            <a:srgbClr val="FFFFCC"/>
          </a:solidFill>
          <a:ln w="38100">
            <a:solidFill>
              <a:srgbClr val="0070C0"/>
            </a:solidFill>
          </a:ln>
        </p:spPr>
        <p:txBody>
          <a:bodyPr>
            <a:normAutofit fontScale="55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4500" b="1" i="1" u="none" strike="noStrike" kern="1200" cap="none" spc="0" normalizeH="0" baseline="0" noProof="0" dirty="0" smtClean="0">
                <a:ln>
                  <a:noFill/>
                </a:ln>
                <a:solidFill>
                  <a:srgbClr val="009900"/>
                </a:solidFill>
                <a:effectLst/>
                <a:uLnTx/>
                <a:uFillTx/>
                <a:latin typeface="+mn-lt"/>
                <a:ea typeface="+mn-ea"/>
                <a:cs typeface="+mn-cs"/>
              </a:rPr>
              <a:t>Look</a:t>
            </a:r>
            <a:r>
              <a:rPr kumimoji="0" lang="en-GB" sz="4500" b="1" i="0" u="none" strike="noStrike" kern="1200" cap="none" spc="0" normalizeH="0" baseline="0" noProof="0" dirty="0" smtClean="0">
                <a:ln>
                  <a:noFill/>
                </a:ln>
                <a:solidFill>
                  <a:srgbClr val="002060"/>
                </a:solidFill>
                <a:effectLst/>
                <a:uLnTx/>
                <a:uFillTx/>
                <a:latin typeface="+mn-lt"/>
                <a:ea typeface="+mn-ea"/>
                <a:cs typeface="+mn-cs"/>
              </a:rPr>
              <a:t> at the sample of products we have as a class.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4500" b="1" i="1" u="none" strike="noStrike" kern="1200" cap="none" spc="0" normalizeH="0" baseline="0" noProof="0" dirty="0" smtClean="0">
                <a:ln>
                  <a:noFill/>
                </a:ln>
                <a:solidFill>
                  <a:srgbClr val="009900"/>
                </a:solidFill>
                <a:effectLst/>
                <a:uLnTx/>
                <a:uFillTx/>
                <a:latin typeface="+mn-lt"/>
                <a:ea typeface="+mn-ea"/>
                <a:cs typeface="+mn-cs"/>
              </a:rPr>
              <a:t>Record</a:t>
            </a:r>
            <a:r>
              <a:rPr kumimoji="0" lang="en-GB" sz="4500" b="1" i="0" u="none" strike="noStrike" kern="1200" cap="none" spc="0" normalizeH="0" baseline="0" noProof="0" dirty="0" smtClean="0">
                <a:ln>
                  <a:noFill/>
                </a:ln>
                <a:solidFill>
                  <a:srgbClr val="002060"/>
                </a:solidFill>
                <a:effectLst/>
                <a:uLnTx/>
                <a:uFillTx/>
                <a:latin typeface="+mn-lt"/>
                <a:ea typeface="+mn-ea"/>
                <a:cs typeface="+mn-cs"/>
              </a:rPr>
              <a:t> quick responses on the A3 sheet with each product to identify:</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n-GB" sz="3400" b="1" i="0" u="none" strike="noStrike" kern="1200" cap="none" spc="0" normalizeH="0" baseline="0" noProof="0" dirty="0" smtClean="0">
              <a:ln>
                <a:noFill/>
              </a:ln>
              <a:solidFill>
                <a:srgbClr val="002060"/>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Char char="•"/>
              <a:tabLst/>
              <a:defRPr/>
            </a:pPr>
            <a:r>
              <a:rPr lang="en-GB" sz="5100" b="1" dirty="0" smtClean="0">
                <a:solidFill>
                  <a:srgbClr val="0070C0"/>
                </a:solidFill>
              </a:rPr>
              <a:t>Function</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5100" b="1" i="0" u="none" strike="noStrike" kern="1200" cap="none" spc="0" normalizeH="0" baseline="0" noProof="0" dirty="0" smtClean="0">
                <a:ln>
                  <a:noFill/>
                </a:ln>
                <a:solidFill>
                  <a:srgbClr val="FF6600"/>
                </a:solidFill>
                <a:effectLst/>
                <a:uLnTx/>
                <a:uFillTx/>
                <a:latin typeface="+mn-lt"/>
                <a:ea typeface="+mn-ea"/>
                <a:cs typeface="+mn-cs"/>
              </a:rPr>
              <a:t>Aesthetics</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Char char="•"/>
              <a:tabLst/>
              <a:defRPr/>
            </a:pPr>
            <a:r>
              <a:rPr lang="en-GB" sz="5100" b="1" dirty="0" smtClean="0">
                <a:solidFill>
                  <a:srgbClr val="800080"/>
                </a:solidFill>
              </a:rPr>
              <a:t>Target Customer</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Char char="•"/>
              <a:tabLst/>
              <a:defRPr/>
            </a:pPr>
            <a:r>
              <a:rPr lang="en-GB" sz="5100" b="1" dirty="0" smtClean="0">
                <a:solidFill>
                  <a:srgbClr val="009900"/>
                </a:solidFill>
              </a:rPr>
              <a:t>Environmental Issues</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Char char="•"/>
              <a:tabLst/>
              <a:defRPr/>
            </a:pPr>
            <a:r>
              <a:rPr lang="en-GB" sz="5100" b="1" dirty="0" smtClean="0">
                <a:solidFill>
                  <a:srgbClr val="CC0099"/>
                </a:solidFill>
              </a:rPr>
              <a:t>Plus points about the design</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Char char="•"/>
              <a:tabLst/>
              <a:defRPr/>
            </a:pPr>
            <a:r>
              <a:rPr lang="en-GB" sz="5100" b="1" dirty="0" smtClean="0">
                <a:solidFill>
                  <a:srgbClr val="FF0066"/>
                </a:solidFill>
              </a:rPr>
              <a:t>Minus points about the design</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Char char="•"/>
              <a:tabLst/>
              <a:defRPr/>
            </a:pPr>
            <a:r>
              <a:rPr lang="en-GB" sz="5100" b="1" dirty="0" smtClean="0">
                <a:solidFill>
                  <a:srgbClr val="9900CC"/>
                </a:solidFill>
              </a:rPr>
              <a:t>What could come next.....</a:t>
            </a:r>
          </a:p>
          <a:p>
            <a:pPr marL="342900" marR="0" lvl="0" indent="-342900" algn="l" defTabSz="914400" rtl="0" eaLnBrk="1" fontAlgn="auto" latinLnBrk="0" hangingPunct="1">
              <a:lnSpc>
                <a:spcPct val="100000"/>
              </a:lnSpc>
              <a:spcBef>
                <a:spcPct val="20000"/>
              </a:spcBef>
              <a:spcAft>
                <a:spcPts val="0"/>
              </a:spcAft>
              <a:buClrTx/>
              <a:buSzTx/>
              <a:tabLst/>
              <a:defRPr/>
            </a:pPr>
            <a:endParaRPr kumimoji="0" lang="en-GB" sz="3200" b="1" i="0" u="none" strike="noStrike" kern="1200" cap="none" spc="0" normalizeH="0" baseline="0" noProof="0" dirty="0" smtClean="0">
              <a:ln>
                <a:noFill/>
              </a:ln>
              <a:solidFill>
                <a:srgbClr val="002060"/>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tabLst/>
              <a:defRPr/>
            </a:pPr>
            <a:r>
              <a:rPr kumimoji="0" lang="en-GB" sz="3200" b="1" i="0" u="none" strike="noStrike" kern="1200" cap="none" spc="0" normalizeH="0" baseline="0" noProof="0" dirty="0" smtClean="0">
                <a:ln>
                  <a:noFill/>
                </a:ln>
                <a:solidFill>
                  <a:srgbClr val="002060"/>
                </a:solidFill>
                <a:effectLst/>
                <a:uLnTx/>
                <a:uFillTx/>
                <a:latin typeface="+mn-lt"/>
                <a:ea typeface="+mn-ea"/>
                <a:cs typeface="+mn-cs"/>
              </a:rPr>
              <a:t> </a:t>
            </a:r>
            <a:endParaRPr kumimoji="0" lang="en-GB" sz="3200" b="1" i="0" u="none" strike="noStrike" kern="1200" cap="none" spc="0" normalizeH="0" baseline="0" noProof="0" dirty="0">
              <a:ln>
                <a:noFill/>
              </a:ln>
              <a:solidFill>
                <a:srgbClr val="002060"/>
              </a:solidFill>
              <a:effectLst/>
              <a:uLnTx/>
              <a:uFillTx/>
              <a:latin typeface="+mn-lt"/>
              <a:ea typeface="+mn-ea"/>
              <a:cs typeface="+mn-cs"/>
            </a:endParaRPr>
          </a:p>
        </p:txBody>
      </p:sp>
      <p:sp>
        <p:nvSpPr>
          <p:cNvPr id="3" name="Title 1"/>
          <p:cNvSpPr txBox="1">
            <a:spLocks/>
          </p:cNvSpPr>
          <p:nvPr/>
        </p:nvSpPr>
        <p:spPr>
          <a:xfrm>
            <a:off x="685800" y="381000"/>
            <a:ext cx="7772400" cy="914400"/>
          </a:xfrm>
          <a:prstGeom prst="rect">
            <a:avLst/>
          </a:prstGeom>
          <a:solidFill>
            <a:srgbClr val="FFFFCC"/>
          </a:solidFill>
          <a:ln w="38100">
            <a:solidFill>
              <a:srgbClr val="0070C0"/>
            </a:solidFill>
          </a:ln>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1" u="none" strike="noStrike" kern="1200" cap="none" spc="0" normalizeH="0" baseline="0" noProof="0" dirty="0" smtClean="0">
                <a:ln>
                  <a:noFill/>
                </a:ln>
                <a:solidFill>
                  <a:srgbClr val="002060"/>
                </a:solidFill>
                <a:effectLst/>
                <a:uLnTx/>
                <a:uFillTx/>
                <a:latin typeface="+mj-lt"/>
                <a:ea typeface="+mj-ea"/>
                <a:cs typeface="+mj-cs"/>
              </a:rPr>
              <a:t>Main task 1...</a:t>
            </a:r>
            <a:endParaRPr kumimoji="0" lang="en-GB" sz="4400" b="1" i="1" u="none" strike="noStrike" kern="1200" cap="none" spc="0" normalizeH="0" baseline="0" noProof="0" dirty="0">
              <a:ln>
                <a:noFill/>
              </a:ln>
              <a:solidFill>
                <a:srgbClr val="002060"/>
              </a:solidFill>
              <a:effectLst/>
              <a:uLnTx/>
              <a:uFillTx/>
              <a:latin typeface="+mj-lt"/>
              <a:ea typeface="+mj-ea"/>
              <a:cs typeface="+mj-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85800" y="381000"/>
            <a:ext cx="7772400" cy="914400"/>
          </a:xfrm>
          <a:prstGeom prst="rect">
            <a:avLst/>
          </a:prstGeom>
          <a:solidFill>
            <a:srgbClr val="FFFFCC"/>
          </a:solidFill>
          <a:ln w="38100">
            <a:solidFill>
              <a:srgbClr val="0070C0"/>
            </a:solidFill>
          </a:ln>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1" u="none" strike="noStrike" kern="1200" cap="none" spc="0" normalizeH="0" baseline="0" noProof="0" dirty="0" smtClean="0">
                <a:ln>
                  <a:noFill/>
                </a:ln>
                <a:solidFill>
                  <a:srgbClr val="002060"/>
                </a:solidFill>
                <a:effectLst/>
                <a:uLnTx/>
                <a:uFillTx/>
                <a:latin typeface="+mj-lt"/>
                <a:ea typeface="+mj-ea"/>
                <a:cs typeface="+mj-cs"/>
              </a:rPr>
              <a:t>The sample</a:t>
            </a:r>
            <a:r>
              <a:rPr kumimoji="0" lang="en-GB" sz="4400" b="1" i="1" u="none" strike="noStrike" kern="1200" cap="none" spc="0" normalizeH="0" noProof="0" dirty="0" smtClean="0">
                <a:ln>
                  <a:noFill/>
                </a:ln>
                <a:solidFill>
                  <a:srgbClr val="002060"/>
                </a:solidFill>
                <a:effectLst/>
                <a:uLnTx/>
                <a:uFillTx/>
                <a:latin typeface="+mj-lt"/>
                <a:ea typeface="+mj-ea"/>
                <a:cs typeface="+mj-cs"/>
              </a:rPr>
              <a:t> products</a:t>
            </a:r>
            <a:r>
              <a:rPr kumimoji="0" lang="en-GB" sz="4400" b="1" i="1" u="none" strike="noStrike" kern="1200" cap="none" spc="0" normalizeH="0" baseline="0" noProof="0" dirty="0" smtClean="0">
                <a:ln>
                  <a:noFill/>
                </a:ln>
                <a:solidFill>
                  <a:srgbClr val="002060"/>
                </a:solidFill>
                <a:effectLst/>
                <a:uLnTx/>
                <a:uFillTx/>
                <a:latin typeface="+mj-lt"/>
                <a:ea typeface="+mj-ea"/>
                <a:cs typeface="+mj-cs"/>
              </a:rPr>
              <a:t>...</a:t>
            </a:r>
            <a:endParaRPr kumimoji="0" lang="en-GB" sz="4400" b="1" i="1" u="none" strike="noStrike" kern="1200" cap="none" spc="0" normalizeH="0" baseline="0" noProof="0" dirty="0">
              <a:ln>
                <a:noFill/>
              </a:ln>
              <a:solidFill>
                <a:srgbClr val="002060"/>
              </a:solidFill>
              <a:effectLst/>
              <a:uLnTx/>
              <a:uFillTx/>
              <a:latin typeface="+mj-lt"/>
              <a:ea typeface="+mj-ea"/>
              <a:cs typeface="+mj-cs"/>
            </a:endParaRPr>
          </a:p>
        </p:txBody>
      </p:sp>
      <p:pic>
        <p:nvPicPr>
          <p:cNvPr id="4098" name="Picture 2" descr="http://www.collection-appareils.fr/polaroid/images/600extreme.jpg"/>
          <p:cNvPicPr>
            <a:picLocks noChangeAspect="1" noChangeArrowheads="1"/>
          </p:cNvPicPr>
          <p:nvPr/>
        </p:nvPicPr>
        <p:blipFill>
          <a:blip r:embed="rId3"/>
          <a:srcRect l="15658" t="3765" r="3203" b="2118"/>
          <a:stretch>
            <a:fillRect/>
          </a:stretch>
        </p:blipFill>
        <p:spPr bwMode="auto">
          <a:xfrm>
            <a:off x="457200" y="1828800"/>
            <a:ext cx="2171700" cy="1905000"/>
          </a:xfrm>
          <a:prstGeom prst="rect">
            <a:avLst/>
          </a:prstGeom>
          <a:noFill/>
        </p:spPr>
      </p:pic>
      <p:pic>
        <p:nvPicPr>
          <p:cNvPr id="4100" name="Picture 4" descr="http://ft1f6y6ru4-flywheel.netdna-ssl.com/wp-content/uploads/2009/05/blackberry-pearl-8120.jpg"/>
          <p:cNvPicPr>
            <a:picLocks noChangeAspect="1" noChangeArrowheads="1"/>
          </p:cNvPicPr>
          <p:nvPr/>
        </p:nvPicPr>
        <p:blipFill>
          <a:blip r:embed="rId4">
            <a:clrChange>
              <a:clrFrom>
                <a:srgbClr val="FFFFFF"/>
              </a:clrFrom>
              <a:clrTo>
                <a:srgbClr val="FFFFFF">
                  <a:alpha val="0"/>
                </a:srgbClr>
              </a:clrTo>
            </a:clrChange>
          </a:blip>
          <a:srcRect l="24000" r="26400"/>
          <a:stretch>
            <a:fillRect/>
          </a:stretch>
        </p:blipFill>
        <p:spPr bwMode="auto">
          <a:xfrm>
            <a:off x="7391400" y="3733800"/>
            <a:ext cx="1343556" cy="2914651"/>
          </a:xfrm>
          <a:prstGeom prst="rect">
            <a:avLst/>
          </a:prstGeom>
          <a:noFill/>
        </p:spPr>
      </p:pic>
      <p:pic>
        <p:nvPicPr>
          <p:cNvPr id="4102" name="Picture 6" descr="http://static.petersofkensington.com.au/images/ProductImages/918065-Zoom.jpg"/>
          <p:cNvPicPr>
            <a:picLocks noChangeAspect="1" noChangeArrowheads="1"/>
          </p:cNvPicPr>
          <p:nvPr/>
        </p:nvPicPr>
        <p:blipFill>
          <a:blip r:embed="rId5" cstate="print"/>
          <a:srcRect l="28000" r="28000"/>
          <a:stretch>
            <a:fillRect/>
          </a:stretch>
        </p:blipFill>
        <p:spPr bwMode="auto">
          <a:xfrm>
            <a:off x="2971800" y="1600200"/>
            <a:ext cx="1676400" cy="3810000"/>
          </a:xfrm>
          <a:prstGeom prst="rect">
            <a:avLst/>
          </a:prstGeom>
          <a:noFill/>
        </p:spPr>
      </p:pic>
      <p:pic>
        <p:nvPicPr>
          <p:cNvPr id="4106" name="Picture 10" descr="http://johnlewis.scene7.com/is/image/JohnLewis/230512490?$prod_exlrg$"/>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228600" y="3886200"/>
            <a:ext cx="2971800" cy="2971800"/>
          </a:xfrm>
          <a:prstGeom prst="rect">
            <a:avLst/>
          </a:prstGeom>
          <a:noFill/>
        </p:spPr>
      </p:pic>
      <p:pic>
        <p:nvPicPr>
          <p:cNvPr id="4108" name="Picture 12" descr="http://designresearch.sva.edu/wp-content/uploads/2014/08/1985.jpg"/>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4038600" y="3733800"/>
            <a:ext cx="3581400" cy="2479431"/>
          </a:xfrm>
          <a:prstGeom prst="rect">
            <a:avLst/>
          </a:prstGeom>
          <a:noFill/>
        </p:spPr>
      </p:pic>
      <p:pic>
        <p:nvPicPr>
          <p:cNvPr id="9" name="Picture 4" descr="https://img0.etsystatic.com/016/0/7703124/il_570xN.424275662_5d64.jpg"/>
          <p:cNvPicPr>
            <a:picLocks noChangeAspect="1" noChangeArrowheads="1"/>
          </p:cNvPicPr>
          <p:nvPr/>
        </p:nvPicPr>
        <p:blipFill>
          <a:blip r:embed="rId8"/>
          <a:srcRect l="10526" t="10539" r="14473" b="5152"/>
          <a:stretch>
            <a:fillRect/>
          </a:stretch>
        </p:blipFill>
        <p:spPr bwMode="auto">
          <a:xfrm>
            <a:off x="5643570" y="1714488"/>
            <a:ext cx="2214578" cy="1864908"/>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685800" y="1600200"/>
            <a:ext cx="7772400" cy="2438400"/>
          </a:xfrm>
          <a:prstGeom prst="rect">
            <a:avLst/>
          </a:prstGeom>
          <a:solidFill>
            <a:srgbClr val="FFFFCC"/>
          </a:solidFill>
          <a:ln w="38100">
            <a:solidFill>
              <a:srgbClr val="0070C0"/>
            </a:solidFill>
          </a:ln>
        </p:spPr>
        <p:txBody>
          <a:bodyPr>
            <a:normAutofit fontScale="85000"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3200" b="1" i="1" u="none" strike="noStrike" kern="1200" cap="none" spc="0" normalizeH="0" baseline="0" noProof="0" dirty="0" smtClean="0">
                <a:ln>
                  <a:noFill/>
                </a:ln>
                <a:solidFill>
                  <a:srgbClr val="009900"/>
                </a:solidFill>
                <a:effectLst/>
                <a:uLnTx/>
                <a:uFillTx/>
                <a:latin typeface="+mn-lt"/>
                <a:ea typeface="+mn-ea"/>
                <a:cs typeface="+mn-cs"/>
              </a:rPr>
              <a:t>Share responses</a:t>
            </a:r>
            <a:r>
              <a:rPr kumimoji="0" lang="en-GB" sz="3200" b="1" i="0" u="none" strike="noStrike" kern="1200" cap="none" spc="0" normalizeH="0" baseline="0" noProof="0" dirty="0" smtClean="0">
                <a:ln>
                  <a:noFill/>
                </a:ln>
                <a:solidFill>
                  <a:srgbClr val="002060"/>
                </a:solidFill>
                <a:effectLst/>
                <a:uLnTx/>
                <a:uFillTx/>
                <a:latin typeface="+mn-lt"/>
                <a:ea typeface="+mn-ea"/>
                <a:cs typeface="+mn-cs"/>
              </a:rPr>
              <a:t> by looking as a </a:t>
            </a:r>
            <a:r>
              <a:rPr lang="en-GB" sz="3200" b="1" dirty="0" smtClean="0">
                <a:solidFill>
                  <a:srgbClr val="002060"/>
                </a:solidFill>
              </a:rPr>
              <a:t>whole class</a:t>
            </a:r>
            <a:r>
              <a:rPr kumimoji="0" lang="en-GB" sz="3200" b="1" i="0" u="none" strike="noStrike" kern="1200" cap="none" spc="0" normalizeH="0" baseline="0" noProof="0" dirty="0" smtClean="0">
                <a:ln>
                  <a:noFill/>
                </a:ln>
                <a:solidFill>
                  <a:srgbClr val="002060"/>
                </a:solidFill>
                <a:effectLst/>
                <a:uLnTx/>
                <a:uFillTx/>
                <a:latin typeface="+mn-lt"/>
                <a:ea typeface="+mn-ea"/>
                <a:cs typeface="+mn-cs"/>
              </a:rPr>
              <a:t> at your first ideas from task 1</a:t>
            </a:r>
            <a:r>
              <a:rPr kumimoji="0" lang="en-GB" sz="3200" b="1" i="0" strike="noStrike" kern="1200" cap="none" spc="0" normalizeH="0" baseline="0" noProof="0" dirty="0" smtClean="0">
                <a:ln>
                  <a:noFill/>
                </a:ln>
                <a:solidFill>
                  <a:srgbClr val="002060"/>
                </a:solidFill>
                <a:effectLst/>
                <a:uLnTx/>
                <a:uFillTx/>
                <a:latin typeface="+mn-lt"/>
                <a:ea typeface="+mn-ea"/>
                <a:cs typeface="+mn-cs"/>
              </a:rPr>
              <a: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3200" b="1" i="1" u="none" strike="noStrike" kern="1200" cap="none" spc="0" normalizeH="0" baseline="0" noProof="0" dirty="0" smtClean="0">
                <a:ln>
                  <a:noFill/>
                </a:ln>
                <a:solidFill>
                  <a:srgbClr val="009900"/>
                </a:solidFill>
                <a:effectLst/>
                <a:uLnTx/>
                <a:uFillTx/>
                <a:latin typeface="+mn-lt"/>
                <a:ea typeface="+mn-ea"/>
                <a:cs typeface="+mn-cs"/>
              </a:rPr>
              <a:t>Dig deeper...</a:t>
            </a:r>
            <a:r>
              <a:rPr kumimoji="0" lang="en-GB" sz="3200" b="1" i="1" u="none" strike="noStrike" kern="1200" cap="none" spc="0" normalizeH="0" baseline="0" noProof="0" dirty="0" smtClean="0">
                <a:ln>
                  <a:noFill/>
                </a:ln>
                <a:solidFill>
                  <a:srgbClr val="002060"/>
                </a:solidFill>
                <a:effectLst/>
                <a:uLnTx/>
                <a:uFillTx/>
                <a:latin typeface="+mn-lt"/>
                <a:ea typeface="+mn-ea"/>
                <a:cs typeface="+mn-cs"/>
              </a:rPr>
              <a:t> </a:t>
            </a:r>
            <a:r>
              <a:rPr kumimoji="0" lang="en-GB" sz="3200" b="1" u="none" strike="noStrike" kern="1200" cap="none" spc="0" normalizeH="0" baseline="0" noProof="0" dirty="0" smtClean="0">
                <a:ln>
                  <a:noFill/>
                </a:ln>
                <a:solidFill>
                  <a:srgbClr val="002060"/>
                </a:solidFill>
                <a:effectLst/>
                <a:uLnTx/>
                <a:uFillTx/>
                <a:latin typeface="+mn-lt"/>
                <a:ea typeface="+mn-ea"/>
                <a:cs typeface="+mn-cs"/>
              </a:rPr>
              <a:t>You now have first ideas to reflect on and guide your thinking. Choose </a:t>
            </a:r>
            <a:r>
              <a:rPr kumimoji="0" lang="en-GB" sz="3200" b="1" u="none" strike="noStrike" kern="1200" cap="none" spc="0" normalizeH="0" noProof="0" dirty="0" smtClean="0">
                <a:ln>
                  <a:noFill/>
                </a:ln>
                <a:solidFill>
                  <a:srgbClr val="002060"/>
                </a:solidFill>
                <a:effectLst/>
                <a:uLnTx/>
                <a:uFillTx/>
                <a:latin typeface="+mn-lt"/>
                <a:ea typeface="+mn-ea"/>
                <a:cs typeface="+mn-cs"/>
              </a:rPr>
              <a:t>one of these products and extend the responses by reflecting on and researching the product in more detail.</a:t>
            </a:r>
            <a:endParaRPr kumimoji="0" lang="en-GB" sz="3200" b="1" u="none" strike="noStrike" kern="1200" cap="none" spc="0" normalizeH="0" baseline="0" noProof="0" dirty="0">
              <a:ln>
                <a:noFill/>
              </a:ln>
              <a:solidFill>
                <a:srgbClr val="002060"/>
              </a:solidFill>
              <a:effectLst/>
              <a:uLnTx/>
              <a:uFillTx/>
              <a:latin typeface="+mn-lt"/>
              <a:ea typeface="+mn-ea"/>
              <a:cs typeface="+mn-cs"/>
            </a:endParaRPr>
          </a:p>
        </p:txBody>
      </p:sp>
      <p:sp>
        <p:nvSpPr>
          <p:cNvPr id="3" name="Title 1"/>
          <p:cNvSpPr txBox="1">
            <a:spLocks/>
          </p:cNvSpPr>
          <p:nvPr/>
        </p:nvSpPr>
        <p:spPr>
          <a:xfrm>
            <a:off x="685800" y="381000"/>
            <a:ext cx="7772400" cy="914400"/>
          </a:xfrm>
          <a:prstGeom prst="rect">
            <a:avLst/>
          </a:prstGeom>
          <a:solidFill>
            <a:srgbClr val="FFFFCC"/>
          </a:solidFill>
          <a:ln w="38100">
            <a:solidFill>
              <a:srgbClr val="0070C0"/>
            </a:solidFill>
          </a:ln>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1" u="none" strike="noStrike" kern="1200" cap="none" spc="0" normalizeH="0" baseline="0" noProof="0" dirty="0" smtClean="0">
                <a:ln>
                  <a:noFill/>
                </a:ln>
                <a:solidFill>
                  <a:srgbClr val="002060"/>
                </a:solidFill>
                <a:effectLst/>
                <a:uLnTx/>
                <a:uFillTx/>
                <a:latin typeface="+mj-lt"/>
                <a:ea typeface="+mj-ea"/>
                <a:cs typeface="+mj-cs"/>
              </a:rPr>
              <a:t>Main task 2...</a:t>
            </a:r>
            <a:endParaRPr kumimoji="0" lang="en-GB" sz="4400" b="1" i="1" u="none" strike="noStrike" kern="1200" cap="none" spc="0" normalizeH="0" baseline="0" noProof="0" dirty="0">
              <a:ln>
                <a:noFill/>
              </a:ln>
              <a:solidFill>
                <a:srgbClr val="002060"/>
              </a:solidFill>
              <a:effectLst/>
              <a:uLnTx/>
              <a:uFillTx/>
              <a:latin typeface="+mj-lt"/>
              <a:ea typeface="+mj-ea"/>
              <a:cs typeface="+mj-cs"/>
            </a:endParaRPr>
          </a:p>
        </p:txBody>
      </p:sp>
      <p:sp>
        <p:nvSpPr>
          <p:cNvPr id="5" name="Subtitle 2"/>
          <p:cNvSpPr txBox="1">
            <a:spLocks/>
          </p:cNvSpPr>
          <p:nvPr/>
        </p:nvSpPr>
        <p:spPr>
          <a:xfrm>
            <a:off x="685800" y="4267200"/>
            <a:ext cx="7772400" cy="1981200"/>
          </a:xfrm>
          <a:prstGeom prst="rect">
            <a:avLst/>
          </a:prstGeom>
          <a:solidFill>
            <a:srgbClr val="FFFFCC"/>
          </a:solidFill>
          <a:ln w="38100">
            <a:solidFill>
              <a:srgbClr val="0070C0"/>
            </a:solidFill>
          </a:ln>
        </p:spPr>
        <p:txBody>
          <a:bodyPr>
            <a:normAutofit lnSpcReduction="1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3200" b="1" i="1" strike="noStrike" kern="1200" cap="none" spc="0" normalizeH="0" baseline="0" noProof="0" dirty="0" smtClean="0">
                <a:ln>
                  <a:noFill/>
                </a:ln>
                <a:solidFill>
                  <a:srgbClr val="CC0099"/>
                </a:solidFill>
                <a:effectLst/>
                <a:uLnTx/>
                <a:uFillTx/>
                <a:latin typeface="+mn-lt"/>
                <a:ea typeface="+mn-ea"/>
                <a:cs typeface="+mn-cs"/>
              </a:rPr>
              <a:t>Extend your thinking...</a:t>
            </a:r>
            <a:r>
              <a:rPr kumimoji="0" lang="en-GB" sz="3200" b="1" i="1" strike="noStrike" kern="1200" cap="none" spc="0" normalizeH="0" baseline="0" noProof="0" dirty="0" smtClean="0">
                <a:ln>
                  <a:noFill/>
                </a:ln>
                <a:solidFill>
                  <a:srgbClr val="009900"/>
                </a:solidFill>
                <a:effectLst/>
                <a:uLnTx/>
                <a:uFillTx/>
                <a:latin typeface="+mn-lt"/>
                <a:ea typeface="+mn-ea"/>
                <a:cs typeface="+mn-cs"/>
              </a:rPr>
              <a:t>consider</a:t>
            </a:r>
            <a:r>
              <a:rPr kumimoji="0" lang="en-GB" sz="3200" b="1" i="1" strike="noStrike" kern="1200" cap="none" spc="0" normalizeH="0" baseline="0" noProof="0" dirty="0" smtClean="0">
                <a:ln>
                  <a:noFill/>
                </a:ln>
                <a:solidFill>
                  <a:srgbClr val="002060"/>
                </a:solidFill>
                <a:effectLst/>
                <a:uLnTx/>
                <a:uFillTx/>
                <a:latin typeface="+mn-lt"/>
                <a:ea typeface="+mn-ea"/>
                <a:cs typeface="+mn-cs"/>
              </a:rPr>
              <a:t> and </a:t>
            </a:r>
            <a:r>
              <a:rPr kumimoji="0" lang="en-GB" sz="3200" b="1" i="1" strike="noStrike" kern="1200" cap="none" spc="0" normalizeH="0" baseline="0" noProof="0" dirty="0" smtClean="0">
                <a:ln>
                  <a:noFill/>
                </a:ln>
                <a:solidFill>
                  <a:srgbClr val="009900"/>
                </a:solidFill>
                <a:effectLst/>
                <a:uLnTx/>
                <a:uFillTx/>
                <a:latin typeface="+mn-lt"/>
                <a:ea typeface="+mn-ea"/>
                <a:cs typeface="+mn-cs"/>
              </a:rPr>
              <a:t>reflect</a:t>
            </a:r>
            <a:r>
              <a:rPr kumimoji="0" lang="en-GB" sz="3200" b="1" i="1" strike="noStrike" kern="1200" cap="none" spc="0" normalizeH="0" baseline="0" noProof="0" dirty="0" smtClean="0">
                <a:ln>
                  <a:noFill/>
                </a:ln>
                <a:solidFill>
                  <a:srgbClr val="002060"/>
                </a:solidFill>
                <a:effectLst/>
                <a:uLnTx/>
                <a:uFillTx/>
                <a:latin typeface="+mn-lt"/>
                <a:ea typeface="+mn-ea"/>
                <a:cs typeface="+mn-cs"/>
              </a:rPr>
              <a:t> on what the designer had to decide</a:t>
            </a:r>
            <a:r>
              <a:rPr kumimoji="0" lang="en-GB" sz="3200" b="1" i="1" strike="noStrike" kern="1200" cap="none" spc="0" normalizeH="0" noProof="0" dirty="0" smtClean="0">
                <a:ln>
                  <a:noFill/>
                </a:ln>
                <a:solidFill>
                  <a:srgbClr val="002060"/>
                </a:solidFill>
                <a:effectLst/>
                <a:uLnTx/>
                <a:uFillTx/>
                <a:latin typeface="+mn-lt"/>
                <a:ea typeface="+mn-ea"/>
                <a:cs typeface="+mn-cs"/>
              </a:rPr>
              <a:t> before designing this product. What would their </a:t>
            </a:r>
            <a:r>
              <a:rPr kumimoji="0" lang="en-GB" sz="3200" b="1" i="1" u="sng" strike="noStrike" kern="1200" cap="none" spc="0" normalizeH="0" noProof="0" dirty="0" smtClean="0">
                <a:ln>
                  <a:noFill/>
                </a:ln>
                <a:solidFill>
                  <a:srgbClr val="002060"/>
                </a:solidFill>
                <a:effectLst/>
                <a:uLnTx/>
                <a:uFillTx/>
                <a:latin typeface="+mn-lt"/>
                <a:ea typeface="+mn-ea"/>
                <a:cs typeface="+mn-cs"/>
              </a:rPr>
              <a:t>criteria</a:t>
            </a:r>
            <a:r>
              <a:rPr kumimoji="0" lang="en-GB" sz="3200" b="1" i="1" strike="noStrike" kern="1200" cap="none" spc="0" normalizeH="0" noProof="0" dirty="0" smtClean="0">
                <a:ln>
                  <a:noFill/>
                </a:ln>
                <a:solidFill>
                  <a:srgbClr val="002060"/>
                </a:solidFill>
                <a:effectLst/>
                <a:uLnTx/>
                <a:uFillTx/>
                <a:latin typeface="+mn-lt"/>
                <a:ea typeface="+mn-ea"/>
                <a:cs typeface="+mn-cs"/>
              </a:rPr>
              <a:t> for this product be?</a:t>
            </a:r>
            <a:endParaRPr kumimoji="0" lang="en-GB" sz="3200" b="1" i="1" u="none" strike="noStrike" kern="1200" cap="none" spc="0" normalizeH="0" baseline="0" noProof="0" dirty="0">
              <a:ln>
                <a:noFill/>
              </a:ln>
              <a:solidFill>
                <a:srgbClr val="002060"/>
              </a:solidFill>
              <a:effectLst/>
              <a:uLnTx/>
              <a:uFillTx/>
              <a:latin typeface="+mn-lt"/>
              <a:ea typeface="+mn-ea"/>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7158" y="214290"/>
            <a:ext cx="2286016" cy="646331"/>
          </a:xfrm>
          <a:prstGeom prst="rect">
            <a:avLst/>
          </a:prstGeom>
          <a:noFill/>
          <a:ln>
            <a:solidFill>
              <a:schemeClr val="tx1"/>
            </a:solidFill>
          </a:ln>
        </p:spPr>
        <p:txBody>
          <a:bodyPr wrap="square" rtlCol="0">
            <a:spAutoFit/>
          </a:bodyPr>
          <a:lstStyle/>
          <a:p>
            <a:r>
              <a:rPr lang="en-GB" i="1" dirty="0" smtClean="0">
                <a:solidFill>
                  <a:srgbClr val="002060"/>
                </a:solidFill>
              </a:rPr>
              <a:t>Ideas to help you with the task...</a:t>
            </a:r>
            <a:endParaRPr lang="en-GB" i="1" dirty="0">
              <a:solidFill>
                <a:srgbClr val="002060"/>
              </a:solidFill>
            </a:endParaRPr>
          </a:p>
        </p:txBody>
      </p:sp>
      <p:sp>
        <p:nvSpPr>
          <p:cNvPr id="3" name="TextBox 2"/>
          <p:cNvSpPr txBox="1"/>
          <p:nvPr/>
        </p:nvSpPr>
        <p:spPr>
          <a:xfrm>
            <a:off x="3500430" y="214290"/>
            <a:ext cx="1928826" cy="369332"/>
          </a:xfrm>
          <a:prstGeom prst="rect">
            <a:avLst/>
          </a:prstGeom>
          <a:noFill/>
          <a:ln>
            <a:solidFill>
              <a:schemeClr val="tx1"/>
            </a:solidFill>
          </a:ln>
        </p:spPr>
        <p:txBody>
          <a:bodyPr wrap="square" rtlCol="0">
            <a:spAutoFit/>
          </a:bodyPr>
          <a:lstStyle/>
          <a:p>
            <a:pPr algn="ctr"/>
            <a:r>
              <a:rPr lang="en-GB" b="1" dirty="0" smtClean="0">
                <a:solidFill>
                  <a:srgbClr val="002060"/>
                </a:solidFill>
              </a:rPr>
              <a:t>Product Analysis</a:t>
            </a:r>
            <a:endParaRPr lang="en-GB" b="1" dirty="0">
              <a:solidFill>
                <a:srgbClr val="002060"/>
              </a:solidFill>
            </a:endParaRPr>
          </a:p>
        </p:txBody>
      </p:sp>
      <p:sp>
        <p:nvSpPr>
          <p:cNvPr id="4" name="TextBox 3"/>
          <p:cNvSpPr txBox="1"/>
          <p:nvPr/>
        </p:nvSpPr>
        <p:spPr>
          <a:xfrm>
            <a:off x="285720" y="1000108"/>
            <a:ext cx="2714644" cy="2092881"/>
          </a:xfrm>
          <a:prstGeom prst="rect">
            <a:avLst/>
          </a:prstGeom>
          <a:noFill/>
          <a:ln>
            <a:solidFill>
              <a:schemeClr val="tx1"/>
            </a:solidFill>
          </a:ln>
        </p:spPr>
        <p:txBody>
          <a:bodyPr wrap="square" rtlCol="0">
            <a:spAutoFit/>
          </a:bodyPr>
          <a:lstStyle/>
          <a:p>
            <a:r>
              <a:rPr lang="en-GB" b="1" dirty="0" smtClean="0">
                <a:solidFill>
                  <a:srgbClr val="002060"/>
                </a:solidFill>
              </a:rPr>
              <a:t>Image</a:t>
            </a:r>
            <a:r>
              <a:rPr lang="en-GB" dirty="0" smtClean="0"/>
              <a:t> </a:t>
            </a:r>
            <a:r>
              <a:rPr lang="en-GB" sz="1600" b="1" dirty="0" smtClean="0">
                <a:solidFill>
                  <a:srgbClr val="009900"/>
                </a:solidFill>
              </a:rPr>
              <a:t>of the product you are analysing goes here. </a:t>
            </a:r>
          </a:p>
          <a:p>
            <a:endParaRPr lang="en-GB" sz="1600" b="1" dirty="0" smtClean="0">
              <a:solidFill>
                <a:srgbClr val="009900"/>
              </a:solidFill>
            </a:endParaRPr>
          </a:p>
          <a:p>
            <a:r>
              <a:rPr lang="en-GB" sz="1600" b="1" dirty="0" smtClean="0">
                <a:solidFill>
                  <a:srgbClr val="009900"/>
                </a:solidFill>
              </a:rPr>
              <a:t>This could be a photograph or your own sketch. Label the image with dimensions of the product.</a:t>
            </a:r>
          </a:p>
          <a:p>
            <a:endParaRPr lang="en-GB" sz="1600" dirty="0" smtClean="0"/>
          </a:p>
        </p:txBody>
      </p:sp>
      <p:sp>
        <p:nvSpPr>
          <p:cNvPr id="5" name="TextBox 4"/>
          <p:cNvSpPr txBox="1"/>
          <p:nvPr/>
        </p:nvSpPr>
        <p:spPr>
          <a:xfrm>
            <a:off x="3214678" y="714356"/>
            <a:ext cx="2714644" cy="1354217"/>
          </a:xfrm>
          <a:prstGeom prst="rect">
            <a:avLst/>
          </a:prstGeom>
          <a:noFill/>
          <a:ln>
            <a:solidFill>
              <a:schemeClr val="tx1"/>
            </a:solidFill>
          </a:ln>
        </p:spPr>
        <p:txBody>
          <a:bodyPr wrap="square" rtlCol="0">
            <a:spAutoFit/>
          </a:bodyPr>
          <a:lstStyle/>
          <a:p>
            <a:r>
              <a:rPr lang="en-GB" b="1" dirty="0" smtClean="0">
                <a:solidFill>
                  <a:srgbClr val="002060"/>
                </a:solidFill>
              </a:rPr>
              <a:t>Function </a:t>
            </a:r>
            <a:r>
              <a:rPr lang="en-GB" sz="1600" b="1" dirty="0" smtClean="0">
                <a:solidFill>
                  <a:srgbClr val="0070C0"/>
                </a:solidFill>
              </a:rPr>
              <a:t>What is the intended purpose of the product? What design features does it have? Is it fit for purpose?</a:t>
            </a:r>
          </a:p>
        </p:txBody>
      </p:sp>
      <p:sp>
        <p:nvSpPr>
          <p:cNvPr id="14" name="TextBox 13"/>
          <p:cNvSpPr txBox="1"/>
          <p:nvPr/>
        </p:nvSpPr>
        <p:spPr>
          <a:xfrm>
            <a:off x="6072198" y="4214818"/>
            <a:ext cx="2714644" cy="2400657"/>
          </a:xfrm>
          <a:prstGeom prst="rect">
            <a:avLst/>
          </a:prstGeom>
          <a:noFill/>
          <a:ln>
            <a:solidFill>
              <a:schemeClr val="tx1"/>
            </a:solidFill>
          </a:ln>
        </p:spPr>
        <p:txBody>
          <a:bodyPr wrap="square" rtlCol="0">
            <a:spAutoFit/>
          </a:bodyPr>
          <a:lstStyle/>
          <a:p>
            <a:r>
              <a:rPr lang="en-GB" b="1" dirty="0" smtClean="0">
                <a:solidFill>
                  <a:srgbClr val="002060"/>
                </a:solidFill>
              </a:rPr>
              <a:t>Develop the design </a:t>
            </a:r>
            <a:endParaRPr lang="en-GB" sz="1200" dirty="0" smtClean="0">
              <a:solidFill>
                <a:srgbClr val="002060"/>
              </a:solidFill>
            </a:endParaRPr>
          </a:p>
          <a:p>
            <a:endParaRPr lang="en-GB" sz="1200" dirty="0" smtClean="0"/>
          </a:p>
          <a:p>
            <a:pPr algn="ctr"/>
            <a:r>
              <a:rPr lang="en-GB" sz="1600" b="1" dirty="0" smtClean="0">
                <a:solidFill>
                  <a:srgbClr val="00B050"/>
                </a:solidFill>
              </a:rPr>
              <a:t>Add new features, change the shape/form of the design, make it more desirable to a certain target customer. </a:t>
            </a:r>
            <a:r>
              <a:rPr lang="en-GB" sz="1600" b="1" i="1" dirty="0" smtClean="0">
                <a:solidFill>
                  <a:srgbClr val="00B050"/>
                </a:solidFill>
              </a:rPr>
              <a:t>(Quick sketch with annotations).</a:t>
            </a:r>
          </a:p>
          <a:p>
            <a:endParaRPr lang="en-GB" sz="1200" dirty="0" smtClean="0"/>
          </a:p>
          <a:p>
            <a:endParaRPr lang="en-GB" sz="1200" dirty="0" smtClean="0"/>
          </a:p>
        </p:txBody>
      </p:sp>
      <p:sp>
        <p:nvSpPr>
          <p:cNvPr id="15" name="TextBox 14"/>
          <p:cNvSpPr txBox="1"/>
          <p:nvPr/>
        </p:nvSpPr>
        <p:spPr>
          <a:xfrm>
            <a:off x="3214678" y="2143116"/>
            <a:ext cx="2714644" cy="1600438"/>
          </a:xfrm>
          <a:prstGeom prst="rect">
            <a:avLst/>
          </a:prstGeom>
          <a:noFill/>
          <a:ln>
            <a:solidFill>
              <a:schemeClr val="tx1"/>
            </a:solidFill>
          </a:ln>
        </p:spPr>
        <p:txBody>
          <a:bodyPr wrap="square" rtlCol="0">
            <a:spAutoFit/>
          </a:bodyPr>
          <a:lstStyle/>
          <a:p>
            <a:r>
              <a:rPr lang="en-GB" b="1" dirty="0" smtClean="0">
                <a:solidFill>
                  <a:srgbClr val="002060"/>
                </a:solidFill>
              </a:rPr>
              <a:t>Human Factors </a:t>
            </a:r>
            <a:r>
              <a:rPr lang="en-GB" sz="1600" b="1" dirty="0" smtClean="0">
                <a:solidFill>
                  <a:srgbClr val="FFC000"/>
                </a:solidFill>
              </a:rPr>
              <a:t>Is this product meeting a social, economic , cultural need? Have aspects of the product been designed to meet a physical need? </a:t>
            </a:r>
          </a:p>
        </p:txBody>
      </p:sp>
      <p:sp>
        <p:nvSpPr>
          <p:cNvPr id="16" name="TextBox 15"/>
          <p:cNvSpPr txBox="1"/>
          <p:nvPr/>
        </p:nvSpPr>
        <p:spPr>
          <a:xfrm>
            <a:off x="6072198" y="857232"/>
            <a:ext cx="2714644" cy="1354217"/>
          </a:xfrm>
          <a:prstGeom prst="rect">
            <a:avLst/>
          </a:prstGeom>
          <a:noFill/>
          <a:ln>
            <a:solidFill>
              <a:schemeClr val="tx1"/>
            </a:solidFill>
          </a:ln>
        </p:spPr>
        <p:txBody>
          <a:bodyPr wrap="square" rtlCol="0">
            <a:spAutoFit/>
          </a:bodyPr>
          <a:lstStyle/>
          <a:p>
            <a:r>
              <a:rPr lang="en-GB" b="1" dirty="0" smtClean="0">
                <a:solidFill>
                  <a:srgbClr val="002060"/>
                </a:solidFill>
              </a:rPr>
              <a:t>Target Customer </a:t>
            </a:r>
            <a:r>
              <a:rPr lang="en-GB" sz="1600" b="1" dirty="0" smtClean="0">
                <a:solidFill>
                  <a:srgbClr val="FF6600"/>
                </a:solidFill>
              </a:rPr>
              <a:t>Who do you think this product would appeal to? How do you know? How does the product meet this customer’s needs?</a:t>
            </a:r>
          </a:p>
        </p:txBody>
      </p:sp>
      <p:sp>
        <p:nvSpPr>
          <p:cNvPr id="22" name="TextBox 21"/>
          <p:cNvSpPr txBox="1"/>
          <p:nvPr/>
        </p:nvSpPr>
        <p:spPr>
          <a:xfrm>
            <a:off x="6072198" y="2285992"/>
            <a:ext cx="2714644" cy="1846659"/>
          </a:xfrm>
          <a:prstGeom prst="rect">
            <a:avLst/>
          </a:prstGeom>
          <a:noFill/>
          <a:ln>
            <a:solidFill>
              <a:schemeClr val="tx1"/>
            </a:solidFill>
          </a:ln>
        </p:spPr>
        <p:txBody>
          <a:bodyPr wrap="square" rtlCol="0">
            <a:spAutoFit/>
          </a:bodyPr>
          <a:lstStyle/>
          <a:p>
            <a:r>
              <a:rPr lang="en-GB" b="1" dirty="0" smtClean="0">
                <a:solidFill>
                  <a:srgbClr val="002060"/>
                </a:solidFill>
              </a:rPr>
              <a:t>Materials</a:t>
            </a:r>
            <a:r>
              <a:rPr lang="en-GB" b="1" dirty="0" smtClean="0"/>
              <a:t> </a:t>
            </a:r>
            <a:r>
              <a:rPr lang="en-GB" sz="1600" b="1" dirty="0" smtClean="0">
                <a:solidFill>
                  <a:srgbClr val="9900CC"/>
                </a:solidFill>
              </a:rPr>
              <a:t>What is it made from? Does this link to the environment? You might need to do some product research by looking at the packaging information or looking on the Internet.</a:t>
            </a:r>
          </a:p>
        </p:txBody>
      </p:sp>
      <p:sp>
        <p:nvSpPr>
          <p:cNvPr id="23" name="TextBox 22"/>
          <p:cNvSpPr txBox="1"/>
          <p:nvPr/>
        </p:nvSpPr>
        <p:spPr>
          <a:xfrm>
            <a:off x="285720" y="3286124"/>
            <a:ext cx="2714644" cy="1600438"/>
          </a:xfrm>
          <a:prstGeom prst="rect">
            <a:avLst/>
          </a:prstGeom>
          <a:noFill/>
          <a:ln>
            <a:solidFill>
              <a:schemeClr val="tx1"/>
            </a:solidFill>
          </a:ln>
        </p:spPr>
        <p:txBody>
          <a:bodyPr wrap="square" rtlCol="0">
            <a:spAutoFit/>
          </a:bodyPr>
          <a:lstStyle/>
          <a:p>
            <a:r>
              <a:rPr lang="en-GB" b="1" dirty="0" smtClean="0">
                <a:solidFill>
                  <a:srgbClr val="002060"/>
                </a:solidFill>
              </a:rPr>
              <a:t>Aesthetics</a:t>
            </a:r>
            <a:r>
              <a:rPr lang="en-GB" dirty="0" smtClean="0"/>
              <a:t> </a:t>
            </a:r>
            <a:r>
              <a:rPr lang="en-GB" sz="1600" b="1" dirty="0" smtClean="0">
                <a:solidFill>
                  <a:srgbClr val="800080"/>
                </a:solidFill>
              </a:rPr>
              <a:t>Describe the appearance of the product. Comment on shape and form. Aim to consider how aesthetics can be reflected by the target customer.</a:t>
            </a:r>
          </a:p>
        </p:txBody>
      </p:sp>
      <p:sp>
        <p:nvSpPr>
          <p:cNvPr id="24" name="TextBox 23"/>
          <p:cNvSpPr txBox="1"/>
          <p:nvPr/>
        </p:nvSpPr>
        <p:spPr>
          <a:xfrm>
            <a:off x="3214678" y="3857628"/>
            <a:ext cx="2714644" cy="1354217"/>
          </a:xfrm>
          <a:prstGeom prst="rect">
            <a:avLst/>
          </a:prstGeom>
          <a:noFill/>
          <a:ln>
            <a:solidFill>
              <a:schemeClr val="tx1"/>
            </a:solidFill>
          </a:ln>
        </p:spPr>
        <p:txBody>
          <a:bodyPr wrap="square" rtlCol="0">
            <a:spAutoFit/>
          </a:bodyPr>
          <a:lstStyle/>
          <a:p>
            <a:r>
              <a:rPr lang="en-GB" b="1" dirty="0" smtClean="0">
                <a:solidFill>
                  <a:srgbClr val="002060"/>
                </a:solidFill>
              </a:rPr>
              <a:t>Quality &amp; Safety Issues </a:t>
            </a:r>
            <a:r>
              <a:rPr lang="en-GB" sz="1600" b="1" dirty="0" smtClean="0">
                <a:solidFill>
                  <a:srgbClr val="FF0066"/>
                </a:solidFill>
              </a:rPr>
              <a:t>Test the product, scrutinise the quality of finish, consider the safety needs to the customer needs.</a:t>
            </a:r>
          </a:p>
        </p:txBody>
      </p:sp>
      <p:sp>
        <p:nvSpPr>
          <p:cNvPr id="25" name="TextBox 24"/>
          <p:cNvSpPr txBox="1"/>
          <p:nvPr/>
        </p:nvSpPr>
        <p:spPr>
          <a:xfrm>
            <a:off x="285720" y="5072074"/>
            <a:ext cx="2714644" cy="1600438"/>
          </a:xfrm>
          <a:prstGeom prst="rect">
            <a:avLst/>
          </a:prstGeom>
          <a:noFill/>
          <a:ln>
            <a:solidFill>
              <a:schemeClr val="tx1"/>
            </a:solidFill>
          </a:ln>
        </p:spPr>
        <p:txBody>
          <a:bodyPr wrap="square" rtlCol="0">
            <a:spAutoFit/>
          </a:bodyPr>
          <a:lstStyle/>
          <a:p>
            <a:r>
              <a:rPr lang="en-GB" b="1" dirty="0" smtClean="0">
                <a:solidFill>
                  <a:srgbClr val="002060"/>
                </a:solidFill>
              </a:rPr>
              <a:t>Environmental Issues </a:t>
            </a:r>
            <a:r>
              <a:rPr lang="en-GB" sz="1600" b="1" dirty="0" smtClean="0">
                <a:solidFill>
                  <a:srgbClr val="FF6600"/>
                </a:solidFill>
              </a:rPr>
              <a:t>Is it a response to customer demand or new technology and materials? Does the use of the product affect the environment? </a:t>
            </a:r>
          </a:p>
        </p:txBody>
      </p:sp>
      <p:sp>
        <p:nvSpPr>
          <p:cNvPr id="26" name="TextBox 25"/>
          <p:cNvSpPr txBox="1"/>
          <p:nvPr/>
        </p:nvSpPr>
        <p:spPr>
          <a:xfrm>
            <a:off x="3214678" y="5286388"/>
            <a:ext cx="2714644" cy="1354217"/>
          </a:xfrm>
          <a:prstGeom prst="rect">
            <a:avLst/>
          </a:prstGeom>
          <a:noFill/>
          <a:ln>
            <a:solidFill>
              <a:schemeClr val="tx1"/>
            </a:solidFill>
          </a:ln>
        </p:spPr>
        <p:txBody>
          <a:bodyPr wrap="square" rtlCol="0">
            <a:spAutoFit/>
          </a:bodyPr>
          <a:lstStyle/>
          <a:p>
            <a:r>
              <a:rPr lang="en-GB" b="1" dirty="0" smtClean="0">
                <a:solidFill>
                  <a:srgbClr val="002060"/>
                </a:solidFill>
              </a:rPr>
              <a:t>Plus/Minus Points </a:t>
            </a:r>
            <a:r>
              <a:rPr lang="en-GB" sz="1600" b="1" dirty="0" smtClean="0">
                <a:solidFill>
                  <a:schemeClr val="accent2">
                    <a:lumMod val="75000"/>
                  </a:schemeClr>
                </a:solidFill>
              </a:rPr>
              <a:t>Link  ideas to the customer and the function of the product.  Does it do what it needs to do? Could it be better?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4355976" y="1412776"/>
            <a:ext cx="4146178" cy="4495800"/>
          </a:xfrm>
          <a:prstGeom prst="rect">
            <a:avLst/>
          </a:prstGeom>
          <a:solidFill>
            <a:srgbClr val="FFFFCC"/>
          </a:solidFill>
          <a:ln w="38100">
            <a:solidFill>
              <a:srgbClr val="0070C0"/>
            </a:solidFill>
          </a:ln>
        </p:spPr>
        <p:txBody>
          <a:bodyPr>
            <a:normAutofit/>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n-GB" sz="2400" b="1" u="sng" strike="noStrike" kern="1200" cap="none" spc="0" normalizeH="0" baseline="0" noProof="0" dirty="0" smtClean="0">
                <a:ln>
                  <a:noFill/>
                </a:ln>
                <a:solidFill>
                  <a:srgbClr val="002060"/>
                </a:solidFill>
                <a:effectLst/>
                <a:uLnTx/>
                <a:uFillTx/>
                <a:latin typeface="+mn-lt"/>
                <a:ea typeface="+mn-ea"/>
                <a:cs typeface="+mn-cs"/>
              </a:rPr>
              <a:t>Design Criteria</a:t>
            </a:r>
          </a:p>
          <a:p>
            <a:pPr marL="342900" marR="0" lvl="0" indent="-342900" algn="ctr" defTabSz="914400" rtl="0" eaLnBrk="1" fontAlgn="auto" latinLnBrk="0" hangingPunct="1">
              <a:lnSpc>
                <a:spcPct val="100000"/>
              </a:lnSpc>
              <a:spcBef>
                <a:spcPct val="20000"/>
              </a:spcBef>
              <a:spcAft>
                <a:spcPts val="0"/>
              </a:spcAft>
              <a:buClrTx/>
              <a:buSzTx/>
              <a:tabLst/>
              <a:defRPr/>
            </a:pPr>
            <a:r>
              <a:rPr lang="en-GB" sz="2400" b="1" dirty="0" smtClean="0">
                <a:solidFill>
                  <a:srgbClr val="009900"/>
                </a:solidFill>
              </a:rPr>
              <a:t>Function</a:t>
            </a:r>
          </a:p>
          <a:p>
            <a:pPr marL="342900" marR="0" lvl="0" indent="-342900" algn="ctr" defTabSz="914400" rtl="0" eaLnBrk="1" fontAlgn="auto" latinLnBrk="0" hangingPunct="1">
              <a:lnSpc>
                <a:spcPct val="100000"/>
              </a:lnSpc>
              <a:spcBef>
                <a:spcPct val="20000"/>
              </a:spcBef>
              <a:spcAft>
                <a:spcPts val="0"/>
              </a:spcAft>
              <a:buClrTx/>
              <a:buSzTx/>
              <a:tabLst/>
              <a:defRPr/>
            </a:pPr>
            <a:r>
              <a:rPr kumimoji="0" lang="en-GB" sz="2400" b="1" u="none" strike="noStrike" kern="1200" cap="none" spc="0" normalizeH="0" baseline="0" noProof="0" dirty="0" smtClean="0">
                <a:ln>
                  <a:noFill/>
                </a:ln>
                <a:solidFill>
                  <a:srgbClr val="FF6600"/>
                </a:solidFill>
                <a:effectLst/>
                <a:uLnTx/>
                <a:uFillTx/>
              </a:rPr>
              <a:t>Target Customer</a:t>
            </a:r>
          </a:p>
          <a:p>
            <a:pPr marL="342900" marR="0" lvl="0" indent="-342900" algn="ctr" defTabSz="914400" rtl="0" eaLnBrk="1" fontAlgn="auto" latinLnBrk="0" hangingPunct="1">
              <a:lnSpc>
                <a:spcPct val="100000"/>
              </a:lnSpc>
              <a:spcBef>
                <a:spcPct val="20000"/>
              </a:spcBef>
              <a:spcAft>
                <a:spcPts val="0"/>
              </a:spcAft>
              <a:buClrTx/>
              <a:buSzTx/>
              <a:tabLst/>
              <a:defRPr/>
            </a:pPr>
            <a:r>
              <a:rPr lang="en-GB" sz="2400" b="1" dirty="0" smtClean="0">
                <a:solidFill>
                  <a:srgbClr val="0070C0"/>
                </a:solidFill>
              </a:rPr>
              <a:t>Human Factors</a:t>
            </a:r>
            <a:endParaRPr kumimoji="0" lang="en-GB" sz="2400" b="1" u="none" strike="noStrike" kern="1200" cap="none" spc="0" normalizeH="0" baseline="0" noProof="0" dirty="0" smtClean="0">
              <a:ln>
                <a:noFill/>
              </a:ln>
              <a:solidFill>
                <a:srgbClr val="0070C0"/>
              </a:solidFill>
              <a:effectLst/>
              <a:uLnTx/>
              <a:uFillTx/>
            </a:endParaRPr>
          </a:p>
          <a:p>
            <a:pPr marL="342900" marR="0" lvl="0" indent="-342900" algn="ctr" defTabSz="914400" rtl="0" eaLnBrk="1" fontAlgn="auto" latinLnBrk="0" hangingPunct="1">
              <a:lnSpc>
                <a:spcPct val="100000"/>
              </a:lnSpc>
              <a:spcBef>
                <a:spcPct val="20000"/>
              </a:spcBef>
              <a:spcAft>
                <a:spcPts val="0"/>
              </a:spcAft>
              <a:buClrTx/>
              <a:buSzTx/>
              <a:tabLst/>
              <a:defRPr/>
            </a:pPr>
            <a:r>
              <a:rPr lang="en-GB" sz="2400" b="1" dirty="0" smtClean="0">
                <a:solidFill>
                  <a:srgbClr val="CC0099"/>
                </a:solidFill>
              </a:rPr>
              <a:t>Materials</a:t>
            </a:r>
          </a:p>
          <a:p>
            <a:pPr marL="342900" marR="0" lvl="0" indent="-342900" algn="ctr" defTabSz="914400" rtl="0" eaLnBrk="1" fontAlgn="auto" latinLnBrk="0" hangingPunct="1">
              <a:lnSpc>
                <a:spcPct val="100000"/>
              </a:lnSpc>
              <a:spcBef>
                <a:spcPct val="20000"/>
              </a:spcBef>
              <a:spcAft>
                <a:spcPts val="0"/>
              </a:spcAft>
              <a:buClrTx/>
              <a:buSzTx/>
              <a:tabLst/>
              <a:defRPr/>
            </a:pPr>
            <a:r>
              <a:rPr kumimoji="0" lang="en-GB" sz="2400" b="1" u="none" strike="noStrike" kern="1200" cap="none" spc="0" normalizeH="0" baseline="0" noProof="0" dirty="0" smtClean="0">
                <a:ln>
                  <a:noFill/>
                </a:ln>
                <a:solidFill>
                  <a:srgbClr val="9900CC"/>
                </a:solidFill>
                <a:effectLst/>
                <a:uLnTx/>
                <a:uFillTx/>
              </a:rPr>
              <a:t>Size/Dimensions</a:t>
            </a:r>
          </a:p>
          <a:p>
            <a:pPr marL="342900" marR="0" lvl="0" indent="-342900" algn="ctr" defTabSz="914400" rtl="0" eaLnBrk="1" fontAlgn="auto" latinLnBrk="0" hangingPunct="1">
              <a:lnSpc>
                <a:spcPct val="100000"/>
              </a:lnSpc>
              <a:spcBef>
                <a:spcPct val="20000"/>
              </a:spcBef>
              <a:spcAft>
                <a:spcPts val="0"/>
              </a:spcAft>
              <a:buClrTx/>
              <a:buSzTx/>
              <a:tabLst/>
              <a:defRPr/>
            </a:pPr>
            <a:r>
              <a:rPr lang="en-GB" sz="2400" b="1" dirty="0" smtClean="0">
                <a:solidFill>
                  <a:srgbClr val="FF0066"/>
                </a:solidFill>
              </a:rPr>
              <a:t>Aesthetics</a:t>
            </a:r>
          </a:p>
          <a:p>
            <a:pPr marL="342900" marR="0" lvl="0" indent="-342900" algn="ctr" defTabSz="914400" rtl="0" eaLnBrk="1" fontAlgn="auto" latinLnBrk="0" hangingPunct="1">
              <a:lnSpc>
                <a:spcPct val="100000"/>
              </a:lnSpc>
              <a:spcBef>
                <a:spcPct val="20000"/>
              </a:spcBef>
              <a:spcAft>
                <a:spcPts val="0"/>
              </a:spcAft>
              <a:buClrTx/>
              <a:buSzTx/>
              <a:tabLst/>
              <a:defRPr/>
            </a:pPr>
            <a:r>
              <a:rPr lang="en-GB" sz="2400" b="1" dirty="0" smtClean="0">
                <a:solidFill>
                  <a:srgbClr val="FFC000"/>
                </a:solidFill>
              </a:rPr>
              <a:t>Quality &amp; Safety</a:t>
            </a:r>
          </a:p>
          <a:p>
            <a:pPr marL="342900" marR="0" lvl="0" indent="-342900" algn="ctr" defTabSz="914400" rtl="0" eaLnBrk="1" fontAlgn="auto" latinLnBrk="0" hangingPunct="1">
              <a:lnSpc>
                <a:spcPct val="100000"/>
              </a:lnSpc>
              <a:spcBef>
                <a:spcPct val="20000"/>
              </a:spcBef>
              <a:spcAft>
                <a:spcPts val="0"/>
              </a:spcAft>
              <a:buClrTx/>
              <a:buSzTx/>
              <a:tabLst/>
              <a:defRPr/>
            </a:pPr>
            <a:r>
              <a:rPr lang="en-GB" sz="2400" b="1" dirty="0" smtClean="0">
                <a:solidFill>
                  <a:srgbClr val="92D050"/>
                </a:solidFill>
              </a:rPr>
              <a:t>Environment</a:t>
            </a:r>
            <a:endParaRPr lang="en-GB" sz="2400" b="1" dirty="0" smtClean="0">
              <a:solidFill>
                <a:srgbClr val="FF0066"/>
              </a:solidFill>
            </a:endParaRPr>
          </a:p>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GB" sz="3200" b="1" u="none" strike="noStrike" kern="1200" cap="none" spc="0" normalizeH="0" baseline="0" noProof="0" dirty="0" smtClean="0">
              <a:ln>
                <a:noFill/>
              </a:ln>
              <a:solidFill>
                <a:srgbClr val="002060"/>
              </a:solidFill>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tabLst/>
              <a:defRPr/>
            </a:pPr>
            <a:endParaRPr kumimoji="0" lang="en-GB" sz="3200" b="1" u="none" strike="noStrike" kern="1200" cap="none" spc="0" normalizeH="0" baseline="0" noProof="0" dirty="0">
              <a:ln>
                <a:noFill/>
              </a:ln>
              <a:solidFill>
                <a:srgbClr val="002060"/>
              </a:solidFill>
              <a:effectLst/>
              <a:uLnTx/>
              <a:uFillTx/>
              <a:latin typeface="+mn-lt"/>
              <a:ea typeface="+mn-ea"/>
              <a:cs typeface="+mn-cs"/>
            </a:endParaRPr>
          </a:p>
        </p:txBody>
      </p:sp>
      <p:sp>
        <p:nvSpPr>
          <p:cNvPr id="3" name="Title 1"/>
          <p:cNvSpPr txBox="1">
            <a:spLocks/>
          </p:cNvSpPr>
          <p:nvPr/>
        </p:nvSpPr>
        <p:spPr>
          <a:xfrm>
            <a:off x="251520" y="404664"/>
            <a:ext cx="8640960" cy="720080"/>
          </a:xfrm>
          <a:prstGeom prst="rect">
            <a:avLst/>
          </a:prstGeom>
          <a:solidFill>
            <a:srgbClr val="FFFFCC"/>
          </a:solidFill>
          <a:ln w="38100">
            <a:solidFill>
              <a:srgbClr val="0070C0"/>
            </a:solidFill>
          </a:ln>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1" u="none" strike="noStrike" kern="1200" cap="none" spc="0" normalizeH="0" baseline="0" noProof="0" dirty="0" smtClean="0">
                <a:ln>
                  <a:noFill/>
                </a:ln>
                <a:solidFill>
                  <a:srgbClr val="002060"/>
                </a:solidFill>
                <a:effectLst/>
                <a:uLnTx/>
                <a:uFillTx/>
                <a:latin typeface="+mj-lt"/>
                <a:ea typeface="+mj-ea"/>
                <a:cs typeface="+mj-cs"/>
              </a:rPr>
              <a:t>Main task 2 continued...</a:t>
            </a:r>
            <a:endParaRPr kumimoji="0" lang="en-GB" sz="4400" b="1" i="1" u="none" strike="noStrike" kern="1200" cap="none" spc="0" normalizeH="0" baseline="0" noProof="0" dirty="0">
              <a:ln>
                <a:noFill/>
              </a:ln>
              <a:solidFill>
                <a:srgbClr val="002060"/>
              </a:solidFill>
              <a:effectLst/>
              <a:uLnTx/>
              <a:uFillTx/>
              <a:latin typeface="+mj-lt"/>
              <a:ea typeface="+mj-ea"/>
              <a:cs typeface="+mj-cs"/>
            </a:endParaRPr>
          </a:p>
        </p:txBody>
      </p:sp>
      <p:sp>
        <p:nvSpPr>
          <p:cNvPr id="5" name="TextBox 4"/>
          <p:cNvSpPr txBox="1"/>
          <p:nvPr/>
        </p:nvSpPr>
        <p:spPr>
          <a:xfrm>
            <a:off x="274786" y="1412776"/>
            <a:ext cx="3937173" cy="4031873"/>
          </a:xfrm>
          <a:prstGeom prst="rect">
            <a:avLst/>
          </a:prstGeom>
          <a:solidFill>
            <a:srgbClr val="FFFFCC"/>
          </a:solidFill>
          <a:ln w="38100">
            <a:solidFill>
              <a:srgbClr val="0070C0"/>
            </a:solidFill>
          </a:ln>
        </p:spPr>
        <p:txBody>
          <a:bodyPr wrap="square" rtlCol="0">
            <a:spAutoFit/>
          </a:bodyPr>
          <a:lstStyle/>
          <a:p>
            <a:r>
              <a:rPr lang="en-GB" sz="1600" dirty="0" smtClean="0"/>
              <a:t>Look at your product and the analysis you have completed. Choose 3 aspects of the product you have analysed. </a:t>
            </a:r>
          </a:p>
          <a:p>
            <a:endParaRPr lang="en-GB" sz="1600" dirty="0" smtClean="0"/>
          </a:p>
          <a:p>
            <a:r>
              <a:rPr lang="en-GB" sz="1600" dirty="0" smtClean="0"/>
              <a:t>A designer has to be sure they are designing products that will sell. This means they are not designing to suit their own individual tastes and preferences. </a:t>
            </a:r>
            <a:endParaRPr lang="en-GB" sz="1600" dirty="0"/>
          </a:p>
          <a:p>
            <a:endParaRPr lang="en-GB" sz="1600" dirty="0" smtClean="0"/>
          </a:p>
          <a:p>
            <a:r>
              <a:rPr lang="en-GB" sz="1600" dirty="0" smtClean="0"/>
              <a:t>They are ‘constrained’ by criteria a product must meet in order for it to appeal to the target customer so they buy it. </a:t>
            </a:r>
          </a:p>
          <a:p>
            <a:endParaRPr lang="en-GB" sz="1600" dirty="0"/>
          </a:p>
          <a:p>
            <a:r>
              <a:rPr lang="en-GB" sz="1600" dirty="0" smtClean="0"/>
              <a:t>A designer must put the needs and values of their target customer before their own to design an appropriate product.</a:t>
            </a:r>
            <a:endParaRPr lang="en-GB" sz="1600" dirty="0"/>
          </a:p>
        </p:txBody>
      </p:sp>
      <p:pic>
        <p:nvPicPr>
          <p:cNvPr id="6" name="Picture 12" descr="http://designresearch.sva.edu/wp-content/uploads/2014/08/1985.jpg"/>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059832" y="5264093"/>
            <a:ext cx="1944216" cy="1345996"/>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1052</TotalTime>
  <Words>1058</Words>
  <Application>Microsoft Office PowerPoint</Application>
  <PresentationFormat>On-screen Show (4:3)</PresentationFormat>
  <Paragraphs>115</Paragraphs>
  <Slides>11</Slides>
  <Notes>11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Lesson 3: Product Analysis</vt:lpstr>
      <vt:lpstr>Do NowTask!</vt:lpstr>
      <vt:lpstr>PowerPoint Presentation</vt:lpstr>
      <vt:lpstr>Product Analysis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 NowTask!</dc:title>
  <dc:creator>Wendy</dc:creator>
  <cp:lastModifiedBy>Miss W Bullen</cp:lastModifiedBy>
  <cp:revision>104</cp:revision>
  <cp:lastPrinted>2015-12-17T14:46:37Z</cp:lastPrinted>
  <dcterms:created xsi:type="dcterms:W3CDTF">2006-08-16T00:00:00Z</dcterms:created>
  <dcterms:modified xsi:type="dcterms:W3CDTF">2016-01-07T12:58:56Z</dcterms:modified>
</cp:coreProperties>
</file>