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4" r:id="rId2"/>
    <p:sldId id="259" r:id="rId3"/>
    <p:sldId id="300" r:id="rId4"/>
    <p:sldId id="302" r:id="rId5"/>
    <p:sldId id="257" r:id="rId6"/>
    <p:sldId id="305" r:id="rId7"/>
    <p:sldId id="310" r:id="rId8"/>
    <p:sldId id="306" r:id="rId9"/>
    <p:sldId id="308" r:id="rId10"/>
    <p:sldId id="307" r:id="rId11"/>
    <p:sldId id="281" r:id="rId12"/>
    <p:sldId id="309" r:id="rId13"/>
    <p:sldId id="287" r:id="rId14"/>
    <p:sldId id="304" r:id="rId15"/>
    <p:sldId id="288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800080"/>
    <a:srgbClr val="FF6600"/>
    <a:srgbClr val="009900"/>
    <a:srgbClr val="9900CC"/>
    <a:srgbClr val="FFFFCC"/>
    <a:srgbClr val="FF0000"/>
    <a:srgbClr val="CC66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C4FB1-A33A-427F-B696-ECC2443BBE8A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BE620-C935-44FA-B512-8C66BF28F4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799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7391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082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4186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857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8356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6503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180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914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769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921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AEBE-2294-4756-AB22-6F1B2B060BE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1304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636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1786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162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327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Lesson 2</a:t>
            </a:r>
            <a:r>
              <a:rPr lang="en-GB" b="1" smtClean="0">
                <a:solidFill>
                  <a:srgbClr val="002060"/>
                </a:solidFill>
              </a:rPr>
              <a:t>: Customer </a:t>
            </a:r>
            <a:r>
              <a:rPr lang="en-GB" b="1" dirty="0" smtClean="0">
                <a:solidFill>
                  <a:srgbClr val="002060"/>
                </a:solidFill>
              </a:rPr>
              <a:t>Profiles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www.resultseasy.com/wp-content/uploads/2013/06/Customer-profi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133600"/>
            <a:ext cx="4807466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858180" cy="1000132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Considering a person you don’t know as a customer...</a:t>
            </a:r>
            <a:endParaRPr lang="en-GB" sz="4000" b="1" dirty="0">
              <a:solidFill>
                <a:srgbClr val="002060"/>
              </a:solidFill>
            </a:endParaRPr>
          </a:p>
        </p:txBody>
      </p:sp>
      <p:pic>
        <p:nvPicPr>
          <p:cNvPr id="9" name="Picture 2" descr="http://freedomcenter.org/sites/default/files/pictures/Malala%20Yousafzai%20Headsh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2428892" cy="2428892"/>
          </a:xfrm>
          <a:prstGeom prst="rect">
            <a:avLst/>
          </a:prstGeom>
          <a:noFill/>
          <a:ln w="28575">
            <a:solidFill>
              <a:srgbClr val="9900CC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42910" y="4286256"/>
            <a:ext cx="2428892" cy="2246769"/>
          </a:xfrm>
          <a:prstGeom prst="rect">
            <a:avLst/>
          </a:prstGeom>
          <a:solidFill>
            <a:srgbClr val="FFFFCC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002060"/>
                </a:solidFill>
              </a:rPr>
              <a:t>Malala</a:t>
            </a:r>
            <a:r>
              <a:rPr lang="en-GB" sz="2000" b="1" dirty="0" smtClean="0">
                <a:solidFill>
                  <a:srgbClr val="002060"/>
                </a:solidFill>
              </a:rPr>
              <a:t> is an extraordinary person who lives an extraordinary life. However, she too, just like us, is a customer....</a:t>
            </a:r>
            <a:endParaRPr lang="en-GB" sz="2000" b="1" dirty="0">
              <a:solidFill>
                <a:srgbClr val="002060"/>
              </a:solidFill>
            </a:endParaRPr>
          </a:p>
        </p:txBody>
      </p:sp>
      <p:sp>
        <p:nvSpPr>
          <p:cNvPr id="17" name="Cloud Callout 16"/>
          <p:cNvSpPr/>
          <p:nvPr/>
        </p:nvSpPr>
        <p:spPr>
          <a:xfrm>
            <a:off x="4286248" y="1357298"/>
            <a:ext cx="3071834" cy="1214446"/>
          </a:xfrm>
          <a:prstGeom prst="cloudCallout">
            <a:avLst>
              <a:gd name="adj1" fmla="val 22915"/>
              <a:gd name="adj2" fmla="val 75049"/>
            </a:avLst>
          </a:prstGeom>
          <a:solidFill>
            <a:srgbClr val="FFFFCC"/>
          </a:solidFill>
          <a:ln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products does she need?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8" name="Cloud Callout 17"/>
          <p:cNvSpPr/>
          <p:nvPr/>
        </p:nvSpPr>
        <p:spPr>
          <a:xfrm>
            <a:off x="3357554" y="2857496"/>
            <a:ext cx="3071834" cy="1214446"/>
          </a:xfrm>
          <a:prstGeom prst="cloudCallout">
            <a:avLst>
              <a:gd name="adj1" fmla="val 45917"/>
              <a:gd name="adj2" fmla="val 76190"/>
            </a:avLst>
          </a:prstGeom>
          <a:solidFill>
            <a:srgbClr val="FFFFCC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Where does she go shopping?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9" name="Cloud Callout 18"/>
          <p:cNvSpPr/>
          <p:nvPr/>
        </p:nvSpPr>
        <p:spPr>
          <a:xfrm>
            <a:off x="6572264" y="2500306"/>
            <a:ext cx="2357454" cy="1571636"/>
          </a:xfrm>
          <a:prstGeom prst="cloudCallout">
            <a:avLst>
              <a:gd name="adj1" fmla="val -16501"/>
              <a:gd name="adj2" fmla="val 84176"/>
            </a:avLst>
          </a:prstGeom>
          <a:solidFill>
            <a:srgbClr val="FFFFCC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are her priorities from products she chooses?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0" name="Cloud Callout 19"/>
          <p:cNvSpPr/>
          <p:nvPr/>
        </p:nvSpPr>
        <p:spPr>
          <a:xfrm>
            <a:off x="3286116" y="4357694"/>
            <a:ext cx="3071834" cy="1214446"/>
          </a:xfrm>
          <a:prstGeom prst="cloudCallout">
            <a:avLst>
              <a:gd name="adj1" fmla="val -30304"/>
              <a:gd name="adj2" fmla="val 78471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How much does she spend?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1" name="Cloud Callout 20"/>
          <p:cNvSpPr/>
          <p:nvPr/>
        </p:nvSpPr>
        <p:spPr>
          <a:xfrm>
            <a:off x="5715008" y="5072074"/>
            <a:ext cx="3071834" cy="1214446"/>
          </a:xfrm>
          <a:prstGeom prst="cloudCallout">
            <a:avLst>
              <a:gd name="adj1" fmla="val 45917"/>
              <a:gd name="adj2" fmla="val 76190"/>
            </a:avLst>
          </a:prstGeom>
          <a:solidFill>
            <a:srgbClr val="FFFF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would be her dream purchase?</a:t>
            </a:r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85800" y="1600200"/>
            <a:ext cx="7772400" cy="4724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62500" lnSpcReduction="20000"/>
          </a:bodyPr>
          <a:lstStyle/>
          <a:p>
            <a:pPr algn="ctr">
              <a:buFont typeface="Arial" pitchFamily="34" charset="0"/>
              <a:buChar char="•"/>
            </a:pPr>
            <a:endParaRPr lang="en-GB" sz="3600" b="1" dirty="0" smtClean="0">
              <a:solidFill>
                <a:srgbClr val="00206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GB" sz="3600" b="1" dirty="0" smtClean="0">
                <a:solidFill>
                  <a:srgbClr val="002060"/>
                </a:solidFill>
              </a:rPr>
              <a:t>Choose a customer to profile</a:t>
            </a:r>
          </a:p>
          <a:p>
            <a:pPr algn="ctr"/>
            <a:r>
              <a:rPr lang="en-GB" sz="3600" b="1" i="1" dirty="0" smtClean="0">
                <a:solidFill>
                  <a:srgbClr val="002060"/>
                </a:solidFill>
              </a:rPr>
              <a:t>(It might be someone you know, one of our examples, a character from a book, someone you have seen on the news or in a magazine/newspaper)</a:t>
            </a:r>
          </a:p>
          <a:p>
            <a:pPr algn="ctr"/>
            <a:endParaRPr lang="en-GB" sz="3600" b="1" dirty="0" smtClean="0">
              <a:solidFill>
                <a:srgbClr val="002060"/>
              </a:solidFill>
            </a:endParaRPr>
          </a:p>
          <a:p>
            <a:pPr algn="ctr">
              <a:buFont typeface="Arial" pitchFamily="34" charset="0"/>
              <a:buChar char="•"/>
            </a:pPr>
            <a:endParaRPr lang="en-GB" sz="3600" b="1" dirty="0" smtClean="0">
              <a:solidFill>
                <a:srgbClr val="002060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en-GB" sz="3600" b="1" dirty="0" smtClean="0">
                <a:solidFill>
                  <a:srgbClr val="002060"/>
                </a:solidFill>
              </a:rPr>
              <a:t>Begin to create a profile for this person – use your imagination if necessary but keep it realistic.</a:t>
            </a:r>
          </a:p>
          <a:p>
            <a:pPr algn="ctr"/>
            <a:endParaRPr lang="en-GB" sz="3600" b="1" dirty="0" smtClean="0">
              <a:solidFill>
                <a:srgbClr val="00206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4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Record q</a:t>
            </a:r>
            <a:r>
              <a:rPr kumimoji="0" lang="en-GB" sz="3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uick responses on the prompt sheet to generate the profile. Then review your ideas and </a:t>
            </a:r>
            <a:r>
              <a:rPr lang="en-GB" sz="3400" b="1" dirty="0" smtClean="0">
                <a:solidFill>
                  <a:srgbClr val="002060"/>
                </a:solidFill>
              </a:rPr>
              <a:t>add details.</a:t>
            </a:r>
            <a:endParaRPr kumimoji="0" lang="en-GB" sz="3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32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81000"/>
            <a:ext cx="7772400" cy="914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Task</a:t>
            </a:r>
            <a:endParaRPr kumimoji="0" lang="en-GB" sz="4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http://www.oregonchildsupport.gov/services/PublishingImages/playdough_game_600x3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5334000"/>
            <a:ext cx="1947970" cy="12954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6" name="Picture 8" descr="http://newdawn.ca/wp/wp-content/uploads/Couple-1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5181600"/>
            <a:ext cx="2133600" cy="14224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7" name="Picture 6" descr="http://inspiremykids.com/main/wp-content/uploads/2012/08/Paralympics-GBs-David-Wei-010.jpg"/>
          <p:cNvPicPr>
            <a:picLocks noChangeAspect="1" noChangeArrowheads="1"/>
          </p:cNvPicPr>
          <p:nvPr/>
        </p:nvPicPr>
        <p:blipFill>
          <a:blip r:embed="rId5"/>
          <a:srcRect l="19130" r="18261"/>
          <a:stretch>
            <a:fillRect/>
          </a:stretch>
        </p:blipFill>
        <p:spPr bwMode="auto">
          <a:xfrm>
            <a:off x="3733800" y="5105400"/>
            <a:ext cx="1676400" cy="160655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500042"/>
            <a:ext cx="192882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Customer Profile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14678" y="1571613"/>
            <a:ext cx="235745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Photo of your chosen customer goes here!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3786190"/>
            <a:ext cx="235745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Who is your customer?</a:t>
            </a:r>
          </a:p>
          <a:p>
            <a:endParaRPr lang="en-GB" dirty="0" smtClean="0"/>
          </a:p>
          <a:p>
            <a:r>
              <a:rPr lang="en-GB" dirty="0" smtClean="0"/>
              <a:t>Why have you chosen this customer?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00042"/>
            <a:ext cx="25003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571744"/>
            <a:ext cx="25003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4714884"/>
            <a:ext cx="25003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143636" y="500042"/>
            <a:ext cx="25003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2571744"/>
            <a:ext cx="25003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4786322"/>
            <a:ext cx="2500330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13" name="Straight Arrow Connector 12"/>
          <p:cNvCxnSpPr>
            <a:endCxn id="6" idx="3"/>
          </p:cNvCxnSpPr>
          <p:nvPr/>
        </p:nvCxnSpPr>
        <p:spPr>
          <a:xfrm rot="10800000">
            <a:off x="2857488" y="1238706"/>
            <a:ext cx="357190" cy="33290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9" idx="1"/>
          </p:cNvCxnSpPr>
          <p:nvPr/>
        </p:nvCxnSpPr>
        <p:spPr>
          <a:xfrm flipV="1">
            <a:off x="5572132" y="1238706"/>
            <a:ext cx="571504" cy="33290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1" idx="1"/>
          </p:cNvCxnSpPr>
          <p:nvPr/>
        </p:nvCxnSpPr>
        <p:spPr>
          <a:xfrm>
            <a:off x="5572132" y="5000636"/>
            <a:ext cx="571504" cy="52435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8" idx="3"/>
          </p:cNvCxnSpPr>
          <p:nvPr/>
        </p:nvCxnSpPr>
        <p:spPr>
          <a:xfrm rot="5400000">
            <a:off x="2773908" y="5012778"/>
            <a:ext cx="452912" cy="4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10" idx="1"/>
          </p:cNvCxnSpPr>
          <p:nvPr/>
        </p:nvCxnSpPr>
        <p:spPr>
          <a:xfrm flipV="1">
            <a:off x="5572132" y="3310408"/>
            <a:ext cx="571504" cy="30862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7" idx="3"/>
          </p:cNvCxnSpPr>
          <p:nvPr/>
        </p:nvCxnSpPr>
        <p:spPr>
          <a:xfrm rot="10800000">
            <a:off x="2786050" y="3310408"/>
            <a:ext cx="428628" cy="2614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571472" y="1600200"/>
            <a:ext cx="7929618" cy="2438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 responses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looking as a group at your first ideas about your customer</a:t>
            </a:r>
            <a:r>
              <a:rPr kumimoji="0" lang="en-GB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Dig deeper...</a:t>
            </a: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now have quick responses to reflect on and guide your thinking. In your small groups,</a:t>
            </a:r>
            <a:r>
              <a:rPr kumimoji="0" lang="en-GB" sz="3200" b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take one of these ideas and extend the responses. Question and change/add to your ideas.</a:t>
            </a:r>
            <a:endParaRPr kumimoji="0" lang="en-GB" sz="3200" b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71472" y="381000"/>
            <a:ext cx="7929618" cy="914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task 2...</a:t>
            </a:r>
            <a:endParaRPr kumimoji="0" lang="en-GB" sz="4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85800" y="4267200"/>
            <a:ext cx="7772400" cy="19812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your thinking...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reflect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on why a designer has to consider these first ideas about a customer </a:t>
            </a:r>
            <a:r>
              <a:rPr kumimoji="0" lang="en-GB" sz="32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i="1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designing for their needs. What would be the consequence of them </a:t>
            </a:r>
            <a:r>
              <a:rPr kumimoji="0" lang="en-GB" sz="3200" b="1" i="1" u="sng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</a:t>
            </a:r>
            <a:r>
              <a:rPr kumimoji="0" lang="en-GB" sz="3200" b="1" i="1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doing this?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868362"/>
          </a:xfrm>
          <a:solidFill>
            <a:srgbClr val="FFFFCC"/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Further thinking... Products for people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4800" y="1371600"/>
            <a:ext cx="8458200" cy="5257800"/>
          </a:xfrm>
          <a:solidFill>
            <a:srgbClr val="FFFFCC"/>
          </a:solidFill>
          <a:ln>
            <a:solidFill>
              <a:srgbClr val="002060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On a post-it note write down who you have chosen to profile for your target customer.</a:t>
            </a:r>
          </a:p>
          <a:p>
            <a:endParaRPr lang="en-GB" b="1" dirty="0" smtClean="0"/>
          </a:p>
          <a:p>
            <a:pPr lvl="0" algn="ctr">
              <a:defRPr/>
            </a:pPr>
            <a:r>
              <a:rPr lang="en-GB" b="1" dirty="0" smtClean="0">
                <a:solidFill>
                  <a:srgbClr val="002060"/>
                </a:solidFill>
              </a:rPr>
              <a:t>From the following list, what do you think are the three most important things they would consider when choosing or buying a product?</a:t>
            </a:r>
          </a:p>
          <a:p>
            <a:pPr lvl="0" algn="ctr">
              <a:buNone/>
              <a:defRPr/>
            </a:pPr>
            <a:endParaRPr lang="en-GB" dirty="0" smtClean="0"/>
          </a:p>
          <a:p>
            <a:pPr lvl="0" algn="ctr">
              <a:defRPr/>
            </a:pPr>
            <a:r>
              <a:rPr lang="en-GB" b="1" dirty="0" smtClean="0">
                <a:solidFill>
                  <a:srgbClr val="009900"/>
                </a:solidFill>
              </a:rPr>
              <a:t>Function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FF6600"/>
                </a:solidFill>
              </a:rPr>
              <a:t>Cost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0070C0"/>
                </a:solidFill>
              </a:rPr>
              <a:t>Cultural/religious beliefs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CC0099"/>
                </a:solidFill>
              </a:rPr>
              <a:t>Materials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9900CC"/>
                </a:solidFill>
              </a:rPr>
              <a:t>Size/Dimensions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FF0066"/>
                </a:solidFill>
              </a:rPr>
              <a:t>Aesthetics - appearance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FFC000"/>
                </a:solidFill>
              </a:rPr>
              <a:t>Quality 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FF0000"/>
                </a:solidFill>
              </a:rPr>
              <a:t>Safety</a:t>
            </a:r>
          </a:p>
          <a:p>
            <a:pPr lvl="0" algn="ctr">
              <a:defRPr/>
            </a:pPr>
            <a:r>
              <a:rPr lang="en-GB" b="1" dirty="0" smtClean="0">
                <a:solidFill>
                  <a:srgbClr val="009900"/>
                </a:solidFill>
              </a:rPr>
              <a:t>Environmental Issues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92162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Share your outcomes...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Swap post-it notes with a partner</a:t>
            </a:r>
          </a:p>
          <a:p>
            <a:r>
              <a:rPr lang="en-GB" sz="2400" b="1" dirty="0" smtClean="0">
                <a:solidFill>
                  <a:srgbClr val="CC0099"/>
                </a:solidFill>
              </a:rPr>
              <a:t>Do you agree with the three criteria chosen by your partner?</a:t>
            </a:r>
          </a:p>
          <a:p>
            <a:r>
              <a:rPr lang="en-GB" sz="2400" b="1" dirty="0" smtClean="0">
                <a:solidFill>
                  <a:srgbClr val="FF6600"/>
                </a:solidFill>
              </a:rPr>
              <a:t>Why do you think it is important for a designer to consider what the priorities are </a:t>
            </a:r>
            <a:r>
              <a:rPr lang="en-GB" sz="2400" b="1" u="sng" dirty="0" smtClean="0">
                <a:solidFill>
                  <a:srgbClr val="FF6600"/>
                </a:solidFill>
              </a:rPr>
              <a:t>before</a:t>
            </a:r>
            <a:r>
              <a:rPr lang="en-GB" sz="2400" b="1" dirty="0" smtClean="0">
                <a:solidFill>
                  <a:srgbClr val="FF6600"/>
                </a:solidFill>
              </a:rPr>
              <a:t> they start to design?</a:t>
            </a:r>
          </a:p>
          <a:p>
            <a:pPr>
              <a:buNone/>
            </a:pPr>
            <a:endParaRPr lang="en-GB" sz="2400" b="1" dirty="0" smtClean="0">
              <a:solidFill>
                <a:srgbClr val="00B0F0"/>
              </a:solidFill>
            </a:endParaRPr>
          </a:p>
          <a:p>
            <a:endParaRPr lang="en-GB" sz="2400" b="1" dirty="0" smtClean="0">
              <a:solidFill>
                <a:srgbClr val="00B0F0"/>
              </a:solidFill>
            </a:endParaRPr>
          </a:p>
        </p:txBody>
      </p:sp>
      <p:pic>
        <p:nvPicPr>
          <p:cNvPr id="4" name="Picture 2" descr="http://en.dailypakistan.com.pk/wp-content/uploads/2015/07/yo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419600"/>
            <a:ext cx="2286000" cy="1523026"/>
          </a:xfrm>
          <a:prstGeom prst="rect">
            <a:avLst/>
          </a:prstGeom>
          <a:ln w="3810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2" descr="http://static.guim.co.uk/sys-images/Guardian/Pix/pictures/2013/5/21/1369139515369/stressed-student-004.jpg"/>
          <p:cNvPicPr>
            <a:picLocks noChangeAspect="1" noChangeArrowheads="1"/>
          </p:cNvPicPr>
          <p:nvPr/>
        </p:nvPicPr>
        <p:blipFill>
          <a:blip r:embed="rId4"/>
          <a:srcRect l="12174" r="11304"/>
          <a:stretch>
            <a:fillRect/>
          </a:stretch>
        </p:blipFill>
        <p:spPr bwMode="auto">
          <a:xfrm>
            <a:off x="6324600" y="4114800"/>
            <a:ext cx="2286000" cy="1792432"/>
          </a:xfrm>
          <a:prstGeom prst="rect">
            <a:avLst/>
          </a:prstGeom>
          <a:noFill/>
          <a:ln>
            <a:solidFill>
              <a:srgbClr val="CC66FF"/>
            </a:solidFill>
          </a:ln>
        </p:spPr>
      </p:pic>
      <p:pic>
        <p:nvPicPr>
          <p:cNvPr id="6" name="Picture 10" descr="http://externalresources.net/wp-content/uploads/2009/10/photodune-648790-happy-team-of-executives-xs-300x199.jpg"/>
          <p:cNvPicPr>
            <a:picLocks noChangeAspect="1" noChangeArrowheads="1"/>
          </p:cNvPicPr>
          <p:nvPr/>
        </p:nvPicPr>
        <p:blipFill>
          <a:blip r:embed="rId5"/>
          <a:srcRect l="10667"/>
          <a:stretch>
            <a:fillRect/>
          </a:stretch>
        </p:blipFill>
        <p:spPr bwMode="auto">
          <a:xfrm>
            <a:off x="457200" y="4038600"/>
            <a:ext cx="2552700" cy="189547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14400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r>
              <a:rPr lang="en-GB" b="1" i="1" dirty="0" smtClean="0">
                <a:solidFill>
                  <a:srgbClr val="002060"/>
                </a:solidFill>
              </a:rPr>
              <a:t>Do </a:t>
            </a:r>
            <a:r>
              <a:rPr lang="en-GB" b="1" i="1" dirty="0" err="1" smtClean="0">
                <a:solidFill>
                  <a:srgbClr val="002060"/>
                </a:solidFill>
              </a:rPr>
              <a:t>NowTask</a:t>
            </a:r>
            <a:r>
              <a:rPr lang="en-GB" b="1" i="1" dirty="0" smtClean="0">
                <a:solidFill>
                  <a:srgbClr val="002060"/>
                </a:solidFill>
              </a:rPr>
              <a:t>!</a:t>
            </a:r>
            <a:endParaRPr lang="en-GB" b="1" i="1" dirty="0">
              <a:solidFill>
                <a:srgbClr val="00206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85800" y="1600200"/>
            <a:ext cx="7772400" cy="22860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b="1" dirty="0" smtClean="0">
                <a:solidFill>
                  <a:srgbClr val="002060"/>
                </a:solidFill>
              </a:rPr>
              <a:t>In small groups, look at your target customer (keep it hidden from the rest of the class).</a:t>
            </a:r>
            <a:endParaRPr kumimoji="0" lang="en-GB" sz="3200" b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GB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your imagination to complete the ‘Who Am I?’ prompt sheet.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5800" y="4267200"/>
            <a:ext cx="7772400" cy="19812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your thinking...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think of other</a:t>
            </a:r>
            <a:r>
              <a:rPr kumimoji="0" lang="en-GB" sz="3200" b="1" i="1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things you might want to say about this customer that is </a:t>
            </a:r>
            <a:r>
              <a:rPr lang="en-GB" sz="3200" b="1" i="1" dirty="0" smtClean="0">
                <a:solidFill>
                  <a:srgbClr val="002060"/>
                </a:solidFill>
              </a:rPr>
              <a:t>additional to that on the ‘Who Am I?’ prompt sheet. 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27784" y="2132856"/>
            <a:ext cx="4102224" cy="2016224"/>
          </a:xfrm>
        </p:spPr>
        <p:txBody>
          <a:bodyPr/>
          <a:lstStyle/>
          <a:p>
            <a:r>
              <a:rPr lang="en-GB" b="1" dirty="0" smtClean="0"/>
              <a:t>Who Am I?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548680"/>
            <a:ext cx="3312368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What are my hobbies and interests?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3311860" y="2312876"/>
            <a:ext cx="576064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148064" y="332656"/>
            <a:ext cx="3312368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Where do they shop? (Clothes</a:t>
            </a:r>
            <a:r>
              <a:rPr lang="en-GB" b="1" smtClean="0"/>
              <a:t>, food, etc).</a:t>
            </a:r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4437112"/>
            <a:ext cx="3672408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What is their house like? Where do they live?</a:t>
            </a:r>
          </a:p>
          <a:p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04048" y="4365104"/>
            <a:ext cx="3672408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What sort of music do they like? What TV programmes do they watch?</a:t>
            </a:r>
          </a:p>
          <a:p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5940152" y="2348880"/>
            <a:ext cx="576064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5544108" y="3465004"/>
            <a:ext cx="936104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3131840" y="3645024"/>
            <a:ext cx="864096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xplosion 2 11"/>
          <p:cNvSpPr/>
          <p:nvPr/>
        </p:nvSpPr>
        <p:spPr>
          <a:xfrm>
            <a:off x="0" y="1988840"/>
            <a:ext cx="3744416" cy="2520280"/>
          </a:xfrm>
          <a:prstGeom prst="irregularSeal2">
            <a:avLst/>
          </a:prstGeom>
          <a:solidFill>
            <a:srgbClr val="CC00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/>
              <a:t>Look at who is on your picture – use your imagination to fill in the boxes</a:t>
            </a:r>
            <a:endParaRPr lang="en-GB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05800" cy="778098"/>
          </a:xfrm>
          <a:solidFill>
            <a:srgbClr val="FFFFCC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Our Customers…who are they?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://en.dailypakistan.com.pk/wp-content/uploads/2015/07/yog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371600"/>
            <a:ext cx="2286000" cy="1523026"/>
          </a:xfrm>
          <a:prstGeom prst="rect">
            <a:avLst/>
          </a:prstGeom>
          <a:ln w="38100" cap="sq">
            <a:solidFill>
              <a:srgbClr val="FF66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www.oregonchildsupport.gov/services/PublishingImages/playdough_game_600x3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1371600"/>
            <a:ext cx="2291729" cy="1524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18438" name="Picture 6" descr="http://inspiremykids.com/main/wp-content/uploads/2012/08/Paralympics-GBs-David-Wei-010.jpg"/>
          <p:cNvPicPr>
            <a:picLocks noChangeAspect="1" noChangeArrowheads="1"/>
          </p:cNvPicPr>
          <p:nvPr/>
        </p:nvPicPr>
        <p:blipFill>
          <a:blip r:embed="rId5"/>
          <a:srcRect l="19130" r="18261"/>
          <a:stretch>
            <a:fillRect/>
          </a:stretch>
        </p:blipFill>
        <p:spPr bwMode="auto">
          <a:xfrm>
            <a:off x="6629400" y="1219200"/>
            <a:ext cx="1676400" cy="160655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18440" name="Picture 8" descr="http://newdawn.ca/wp/wp-content/uploads/Couple-15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3810000"/>
            <a:ext cx="2628900" cy="1752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  <p:pic>
        <p:nvPicPr>
          <p:cNvPr id="18442" name="Picture 10" descr="http://externalresources.net/wp-content/uploads/2009/10/photodune-648790-happy-team-of-executives-xs-300x199.jpg"/>
          <p:cNvPicPr>
            <a:picLocks noChangeAspect="1" noChangeArrowheads="1"/>
          </p:cNvPicPr>
          <p:nvPr/>
        </p:nvPicPr>
        <p:blipFill>
          <a:blip r:embed="rId7"/>
          <a:srcRect l="10667"/>
          <a:stretch>
            <a:fillRect/>
          </a:stretch>
        </p:blipFill>
        <p:spPr bwMode="auto">
          <a:xfrm>
            <a:off x="304800" y="3733800"/>
            <a:ext cx="2552700" cy="189547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8444" name="Picture 12" descr="http://static.guim.co.uk/sys-images/Guardian/Pix/pictures/2013/5/21/1369139515369/stressed-student-004.jpg"/>
          <p:cNvPicPr>
            <a:picLocks noChangeAspect="1" noChangeArrowheads="1"/>
          </p:cNvPicPr>
          <p:nvPr/>
        </p:nvPicPr>
        <p:blipFill>
          <a:blip r:embed="rId8"/>
          <a:srcRect l="12174" r="11304"/>
          <a:stretch>
            <a:fillRect/>
          </a:stretch>
        </p:blipFill>
        <p:spPr bwMode="auto">
          <a:xfrm>
            <a:off x="6324600" y="3810000"/>
            <a:ext cx="2286000" cy="1792432"/>
          </a:xfrm>
          <a:prstGeom prst="rect">
            <a:avLst/>
          </a:prstGeom>
          <a:noFill/>
          <a:ln>
            <a:solidFill>
              <a:srgbClr val="CC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Customer Profiles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b="1" u="sng" dirty="0" smtClean="0">
                <a:solidFill>
                  <a:srgbClr val="002060"/>
                </a:solidFill>
              </a:rPr>
              <a:t>Learning Objectives: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Consider and decide on what a designer needs to consider about a target market (customer)</a:t>
            </a:r>
          </a:p>
          <a:p>
            <a:r>
              <a:rPr lang="en-GB" b="1" dirty="0" smtClean="0">
                <a:solidFill>
                  <a:srgbClr val="FF6600"/>
                </a:solidFill>
              </a:rPr>
              <a:t>Understand why they need to consider the needs of a target market to be a successful designer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Apply the criteria for profiling a customer to a specific target market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reedomcenter.org/sites/default/files/pictures/Malala%20Yousafzai%20Headsh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643050"/>
            <a:ext cx="3071834" cy="3071834"/>
          </a:xfrm>
          <a:prstGeom prst="rect">
            <a:avLst/>
          </a:prstGeom>
          <a:noFill/>
          <a:ln w="28575">
            <a:solidFill>
              <a:srgbClr val="9900CC"/>
            </a:solidFill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71604" y="428604"/>
            <a:ext cx="6143668" cy="857256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Sample Customer....</a:t>
            </a:r>
            <a:endParaRPr lang="en-GB" sz="4000" b="1" dirty="0">
              <a:solidFill>
                <a:srgbClr val="00206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42910" y="5000636"/>
            <a:ext cx="7786742" cy="785818"/>
          </a:xfrm>
          <a:solidFill>
            <a:srgbClr val="FFFFCC"/>
          </a:solidFill>
          <a:ln w="28575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What would your 6 questions be?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124" y="1643050"/>
            <a:ext cx="3643338" cy="3046988"/>
          </a:xfrm>
          <a:prstGeom prst="rect">
            <a:avLst/>
          </a:prstGeom>
          <a:solidFill>
            <a:srgbClr val="FFFFCC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As a designer you need to find out about this customer. You are granted 6 questions with this customer to find out about their lifestyle. </a:t>
            </a:r>
          </a:p>
          <a:p>
            <a:r>
              <a:rPr lang="en-GB" sz="2400" b="1" i="1" dirty="0" smtClean="0">
                <a:solidFill>
                  <a:srgbClr val="800080"/>
                </a:solidFill>
              </a:rPr>
              <a:t>Your questions need to </a:t>
            </a:r>
            <a:r>
              <a:rPr lang="en-GB" sz="2400" b="1" i="1" u="sng" dirty="0" smtClean="0">
                <a:solidFill>
                  <a:srgbClr val="800080"/>
                </a:solidFill>
              </a:rPr>
              <a:t>inform</a:t>
            </a:r>
            <a:r>
              <a:rPr lang="en-GB" sz="2400" b="1" i="1" dirty="0" smtClean="0">
                <a:solidFill>
                  <a:srgbClr val="800080"/>
                </a:solidFill>
              </a:rPr>
              <a:t> you as a </a:t>
            </a:r>
            <a:r>
              <a:rPr lang="en-GB" sz="2400" b="1" i="1" u="sng" dirty="0" smtClean="0">
                <a:solidFill>
                  <a:srgbClr val="800080"/>
                </a:solidFill>
              </a:rPr>
              <a:t>designer</a:t>
            </a:r>
            <a:r>
              <a:rPr lang="en-GB" sz="2400" b="1" i="1" dirty="0" smtClean="0">
                <a:solidFill>
                  <a:srgbClr val="800080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71604" y="214290"/>
            <a:ext cx="6143668" cy="714380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Your suggestions....</a:t>
            </a:r>
            <a:endParaRPr lang="en-GB" sz="4000" b="1" dirty="0">
              <a:solidFill>
                <a:srgbClr val="002060"/>
              </a:solidFill>
            </a:endParaRPr>
          </a:p>
        </p:txBody>
      </p:sp>
      <p:pic>
        <p:nvPicPr>
          <p:cNvPr id="9" name="Picture 2" descr="http://freedomcenter.org/sites/default/files/pictures/Malala%20Yousafzai%20Headsh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285992"/>
            <a:ext cx="2428892" cy="2428892"/>
          </a:xfrm>
          <a:prstGeom prst="rect">
            <a:avLst/>
          </a:prstGeom>
          <a:noFill/>
          <a:ln w="28575">
            <a:solidFill>
              <a:srgbClr val="9900CC"/>
            </a:solidFill>
          </a:ln>
        </p:spPr>
      </p:pic>
      <p:sp>
        <p:nvSpPr>
          <p:cNvPr id="10" name="Oval Callout 9"/>
          <p:cNvSpPr/>
          <p:nvPr/>
        </p:nvSpPr>
        <p:spPr>
          <a:xfrm>
            <a:off x="5429256" y="1142984"/>
            <a:ext cx="3286148" cy="1214446"/>
          </a:xfrm>
          <a:prstGeom prst="wedgeEllipseCallout">
            <a:avLst>
              <a:gd name="adj1" fmla="val -40987"/>
              <a:gd name="adj2" fmla="val 63520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CC0099"/>
                </a:solidFill>
              </a:rPr>
              <a:t>?</a:t>
            </a:r>
            <a:endParaRPr lang="en-GB" sz="6000" dirty="0">
              <a:solidFill>
                <a:srgbClr val="CC0099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5572132" y="3000372"/>
            <a:ext cx="3286148" cy="1214446"/>
          </a:xfrm>
          <a:prstGeom prst="wedgeEllipseCallout">
            <a:avLst>
              <a:gd name="adj1" fmla="val -53635"/>
              <a:gd name="adj2" fmla="val 44126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002060"/>
                </a:solidFill>
              </a:rPr>
              <a:t>?</a:t>
            </a:r>
            <a:endParaRPr lang="en-GB" sz="6000" dirty="0">
              <a:solidFill>
                <a:srgbClr val="00206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000628" y="5072074"/>
            <a:ext cx="3286148" cy="1214446"/>
          </a:xfrm>
          <a:prstGeom prst="wedgeEllipseCallout">
            <a:avLst>
              <a:gd name="adj1" fmla="val -48154"/>
              <a:gd name="adj2" fmla="val -8934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800080"/>
                </a:solidFill>
              </a:rPr>
              <a:t>?</a:t>
            </a:r>
            <a:endParaRPr lang="en-GB" sz="6000" dirty="0">
              <a:solidFill>
                <a:srgbClr val="800080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857224" y="5143512"/>
            <a:ext cx="3286148" cy="1214446"/>
          </a:xfrm>
          <a:prstGeom prst="wedgeEllipseCallout">
            <a:avLst>
              <a:gd name="adj1" fmla="val 35324"/>
              <a:gd name="adj2" fmla="val -8934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00B050"/>
                </a:solidFill>
              </a:rPr>
              <a:t>?</a:t>
            </a:r>
            <a:endParaRPr lang="en-GB" sz="6000" dirty="0">
              <a:solidFill>
                <a:srgbClr val="00B050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14282" y="3214686"/>
            <a:ext cx="3286148" cy="1214446"/>
          </a:xfrm>
          <a:prstGeom prst="wedgeEllipseCallout">
            <a:avLst>
              <a:gd name="adj1" fmla="val 56825"/>
              <a:gd name="adj2" fmla="val 35000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FFC000"/>
                </a:solidFill>
              </a:rPr>
              <a:t>?</a:t>
            </a:r>
            <a:endParaRPr lang="en-GB" sz="6000" dirty="0">
              <a:solidFill>
                <a:srgbClr val="FFC000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57158" y="1142984"/>
            <a:ext cx="3286148" cy="1214446"/>
          </a:xfrm>
          <a:prstGeom prst="wedgeEllipseCallout">
            <a:avLst>
              <a:gd name="adj1" fmla="val 50080"/>
              <a:gd name="adj2" fmla="val 61238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b="1" dirty="0" smtClean="0">
                <a:solidFill>
                  <a:srgbClr val="0070C0"/>
                </a:solidFill>
              </a:rPr>
              <a:t>?</a:t>
            </a:r>
            <a:endParaRPr lang="en-GB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71604" y="214290"/>
            <a:ext cx="6143668" cy="714380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002060"/>
                </a:solidFill>
              </a:rPr>
              <a:t>Are these questions helpful?....</a:t>
            </a:r>
            <a:endParaRPr lang="en-GB" sz="4000" b="1" dirty="0">
              <a:solidFill>
                <a:srgbClr val="002060"/>
              </a:solidFill>
            </a:endParaRPr>
          </a:p>
        </p:txBody>
      </p:sp>
      <p:pic>
        <p:nvPicPr>
          <p:cNvPr id="9" name="Picture 2" descr="http://freedomcenter.org/sites/default/files/pictures/Malala%20Yousafzai%20Headsh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285992"/>
            <a:ext cx="2428892" cy="2428892"/>
          </a:xfrm>
          <a:prstGeom prst="rect">
            <a:avLst/>
          </a:prstGeom>
          <a:noFill/>
          <a:ln w="28575">
            <a:solidFill>
              <a:srgbClr val="9900CC"/>
            </a:solidFill>
          </a:ln>
        </p:spPr>
      </p:pic>
      <p:sp>
        <p:nvSpPr>
          <p:cNvPr id="10" name="Oval Callout 9"/>
          <p:cNvSpPr/>
          <p:nvPr/>
        </p:nvSpPr>
        <p:spPr>
          <a:xfrm>
            <a:off x="5429256" y="1142984"/>
            <a:ext cx="3286148" cy="1214446"/>
          </a:xfrm>
          <a:prstGeom prst="wedgeEllipseCallout">
            <a:avLst>
              <a:gd name="adj1" fmla="val -40987"/>
              <a:gd name="adj2" fmla="val 63520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Where do you live? What is your home like?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5572132" y="3000372"/>
            <a:ext cx="3286148" cy="1214446"/>
          </a:xfrm>
          <a:prstGeom prst="wedgeEllipseCallout">
            <a:avLst>
              <a:gd name="adj1" fmla="val -53635"/>
              <a:gd name="adj2" fmla="val 44126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rgbClr val="002060"/>
                </a:solidFill>
              </a:rPr>
              <a:t>If you were stranded on a desert island what three things would you choose to have with you?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000628" y="5072074"/>
            <a:ext cx="3286148" cy="1214446"/>
          </a:xfrm>
          <a:prstGeom prst="wedgeEllipseCallout">
            <a:avLst>
              <a:gd name="adj1" fmla="val -48154"/>
              <a:gd name="adj2" fmla="val -8934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is your job and how much do you earn?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857224" y="5143512"/>
            <a:ext cx="3286148" cy="1214446"/>
          </a:xfrm>
          <a:prstGeom prst="wedgeEllipseCallout">
            <a:avLst>
              <a:gd name="adj1" fmla="val 35324"/>
              <a:gd name="adj2" fmla="val -89349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are your hobbies and interests?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4" name="Oval Callout 13"/>
          <p:cNvSpPr/>
          <p:nvPr/>
        </p:nvSpPr>
        <p:spPr>
          <a:xfrm>
            <a:off x="214282" y="3214686"/>
            <a:ext cx="3286148" cy="1214446"/>
          </a:xfrm>
          <a:prstGeom prst="wedgeEllipseCallout">
            <a:avLst>
              <a:gd name="adj1" fmla="val 56825"/>
              <a:gd name="adj2" fmla="val 35000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What is a typical day in your life?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5" name="Oval Callout 14"/>
          <p:cNvSpPr/>
          <p:nvPr/>
        </p:nvSpPr>
        <p:spPr>
          <a:xfrm>
            <a:off x="357158" y="1142984"/>
            <a:ext cx="3286148" cy="1214446"/>
          </a:xfrm>
          <a:prstGeom prst="wedgeEllipseCallout">
            <a:avLst>
              <a:gd name="adj1" fmla="val 50080"/>
              <a:gd name="adj2" fmla="val 61238"/>
            </a:avLst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How old are you and where are you from?</a:t>
            </a:r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2614602" cy="1296974"/>
          </a:xfrm>
          <a:solidFill>
            <a:srgbClr val="FFFFCC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GB" b="1" dirty="0" err="1" smtClean="0">
                <a:solidFill>
                  <a:srgbClr val="002060"/>
                </a:solidFill>
              </a:rPr>
              <a:t>Malala</a:t>
            </a:r>
            <a:r>
              <a:rPr lang="en-GB" b="1" dirty="0" smtClean="0">
                <a:solidFill>
                  <a:srgbClr val="002060"/>
                </a:solidFill>
              </a:rPr>
              <a:t> </a:t>
            </a:r>
            <a:r>
              <a:rPr lang="en-GB" b="1" dirty="0" err="1" smtClean="0">
                <a:solidFill>
                  <a:srgbClr val="002060"/>
                </a:solidFill>
              </a:rPr>
              <a:t>Yousafzai</a:t>
            </a:r>
            <a:endParaRPr lang="en-GB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freedomcenter.org/sites/default/files/pictures/Malala%20Yousafzai%20Headsho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14554"/>
            <a:ext cx="2643206" cy="2643206"/>
          </a:xfrm>
          <a:prstGeom prst="rect">
            <a:avLst/>
          </a:prstGeom>
          <a:noFill/>
          <a:ln w="28575">
            <a:solidFill>
              <a:srgbClr val="9900CC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71802" y="571480"/>
            <a:ext cx="5786478" cy="1200329"/>
          </a:xfrm>
          <a:prstGeom prst="rect">
            <a:avLst/>
          </a:prstGeom>
          <a:solidFill>
            <a:srgbClr val="FFFFCC"/>
          </a:solidFill>
          <a:ln w="28575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Pakistani woman born in 1997. She is an activist for female education. At the age of 11, </a:t>
            </a:r>
            <a:r>
              <a:rPr lang="en-GB" b="1" dirty="0" err="1" smtClean="0">
                <a:solidFill>
                  <a:srgbClr val="002060"/>
                </a:solidFill>
              </a:rPr>
              <a:t>Malala</a:t>
            </a:r>
            <a:r>
              <a:rPr lang="en-GB" b="1" dirty="0" smtClean="0">
                <a:solidFill>
                  <a:srgbClr val="002060"/>
                </a:solidFill>
              </a:rPr>
              <a:t> started a blog for the BBC detailing her life under Taliban rule. Her identity was revealed later that year and she received death threats.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1802" y="2214554"/>
            <a:ext cx="5786478" cy="1200329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She is the youngest person to win a Nobel Prize, being awarded the Nobel Peace Prize in 2014. She has written a best-selling book. On her 16</a:t>
            </a:r>
            <a:r>
              <a:rPr lang="en-GB" b="1" baseline="30000" dirty="0" smtClean="0">
                <a:solidFill>
                  <a:srgbClr val="002060"/>
                </a:solidFill>
              </a:rPr>
              <a:t>th</a:t>
            </a:r>
            <a:r>
              <a:rPr lang="en-GB" b="1" dirty="0" smtClean="0">
                <a:solidFill>
                  <a:srgbClr val="002060"/>
                </a:solidFill>
              </a:rPr>
              <a:t> birthday she spoke in front the United Nations.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5143512"/>
            <a:ext cx="2643206" cy="923330"/>
          </a:xfrm>
          <a:prstGeom prst="rect">
            <a:avLst/>
          </a:prstGeom>
          <a:solidFill>
            <a:srgbClr val="FFFFCC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rgbClr val="002060"/>
                </a:solidFill>
              </a:rPr>
              <a:t>Malala</a:t>
            </a:r>
            <a:r>
              <a:rPr lang="en-GB" b="1" dirty="0" smtClean="0">
                <a:solidFill>
                  <a:srgbClr val="002060"/>
                </a:solidFill>
              </a:rPr>
              <a:t> challenges the way cultures think about women’s rights.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3857628"/>
            <a:ext cx="5786478" cy="1477328"/>
          </a:xfrm>
          <a:prstGeom prst="rect">
            <a:avLst/>
          </a:prstGeom>
          <a:solidFill>
            <a:srgbClr val="FFFFCC"/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At the age of 15, </a:t>
            </a:r>
            <a:r>
              <a:rPr lang="en-GB" b="1" dirty="0" err="1" smtClean="0">
                <a:solidFill>
                  <a:srgbClr val="002060"/>
                </a:solidFill>
              </a:rPr>
              <a:t>Malala</a:t>
            </a:r>
            <a:r>
              <a:rPr lang="en-GB" b="1" dirty="0" smtClean="0">
                <a:solidFill>
                  <a:srgbClr val="002060"/>
                </a:solidFill>
              </a:rPr>
              <a:t> survived a near fatal assassination attempt after being shot in the head and neck when the Taliban hijacked the bus she was travelling on. She went on to become a international figure in her own country, appearing publicly as a spokesperson for girls’ education.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5715016"/>
            <a:ext cx="5643602" cy="646331"/>
          </a:xfrm>
          <a:prstGeom prst="rect">
            <a:avLst/>
          </a:prstGeom>
          <a:solidFill>
            <a:srgbClr val="FFFFCC"/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She is now an international figure in her own country, appearing publicly as a spokesperson for girls’ education.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867</TotalTime>
  <Words>878</Words>
  <Application>Microsoft Office PowerPoint</Application>
  <PresentationFormat>On-screen Show (4:3)</PresentationFormat>
  <Paragraphs>135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Lesson 2: Customer Profiles</vt:lpstr>
      <vt:lpstr>Do NowTask!</vt:lpstr>
      <vt:lpstr>Who Am I?</vt:lpstr>
      <vt:lpstr>Our Customers…who are they?</vt:lpstr>
      <vt:lpstr>Customer Profiles</vt:lpstr>
      <vt:lpstr>Sample Customer....</vt:lpstr>
      <vt:lpstr>Your suggestions....</vt:lpstr>
      <vt:lpstr>Are these questions helpful?....</vt:lpstr>
      <vt:lpstr>Malala Yousafzai</vt:lpstr>
      <vt:lpstr>Considering a person you don’t know as a customer...</vt:lpstr>
      <vt:lpstr>PowerPoint Presentation</vt:lpstr>
      <vt:lpstr>PowerPoint Presentation</vt:lpstr>
      <vt:lpstr>PowerPoint Presentation</vt:lpstr>
      <vt:lpstr>Further thinking... Products for people</vt:lpstr>
      <vt:lpstr>Share your outcomes...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NowTask!</dc:title>
  <dc:creator>Wendy</dc:creator>
  <cp:lastModifiedBy>Miss W Bullen</cp:lastModifiedBy>
  <cp:revision>91</cp:revision>
  <cp:lastPrinted>2015-11-03T08:24:49Z</cp:lastPrinted>
  <dcterms:created xsi:type="dcterms:W3CDTF">2006-08-16T00:00:00Z</dcterms:created>
  <dcterms:modified xsi:type="dcterms:W3CDTF">2016-01-07T12:56:54Z</dcterms:modified>
</cp:coreProperties>
</file>