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9" r:id="rId2"/>
    <p:sldId id="274" r:id="rId3"/>
    <p:sldId id="279" r:id="rId4"/>
    <p:sldId id="257" r:id="rId5"/>
    <p:sldId id="283" r:id="rId6"/>
    <p:sldId id="282" r:id="rId7"/>
    <p:sldId id="281" r:id="rId8"/>
    <p:sldId id="273" r:id="rId9"/>
    <p:sldId id="285" r:id="rId10"/>
    <p:sldId id="278" r:id="rId11"/>
    <p:sldId id="284" r:id="rId12"/>
    <p:sldId id="287" r:id="rId13"/>
    <p:sldId id="28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9900"/>
    <a:srgbClr val="800080"/>
    <a:srgbClr val="CC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C4FB1-A33A-427F-B696-ECC2443BBE8A}" type="datetimeFigureOut">
              <a:rPr lang="en-US" smtClean="0"/>
              <a:pPr/>
              <a:t>1/7/2016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BE620-C935-44FA-B512-8C66BF28F4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029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403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2138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924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4265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078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581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678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FAEBE-2294-4756-AB22-6F1B2B060BE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019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221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818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608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EBE620-C935-44FA-B512-8C66BF28F4F7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025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91440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r>
              <a:rPr lang="en-GB" b="1" i="1" smtClean="0">
                <a:solidFill>
                  <a:srgbClr val="002060"/>
                </a:solidFill>
              </a:rPr>
              <a:t>Do NowTask</a:t>
            </a:r>
            <a:r>
              <a:rPr lang="en-GB" b="1" i="1" dirty="0" smtClean="0">
                <a:solidFill>
                  <a:srgbClr val="002060"/>
                </a:solidFill>
              </a:rPr>
              <a:t>!</a:t>
            </a:r>
            <a:endParaRPr lang="en-GB" b="1" i="1" dirty="0">
              <a:solidFill>
                <a:srgbClr val="002060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85800" y="1600200"/>
            <a:ext cx="7772400" cy="22860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3200" b="1" dirty="0" smtClean="0">
                <a:solidFill>
                  <a:srgbClr val="002060"/>
                </a:solidFill>
              </a:rPr>
              <a:t>In groups, look together at the images of products.</a:t>
            </a:r>
            <a:endParaRPr kumimoji="0" lang="en-GB" sz="3200" b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GB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you recognise these early designs of products </a:t>
            </a:r>
            <a:r>
              <a:rPr lang="en-GB" sz="3200" b="1" dirty="0" smtClean="0">
                <a:solidFill>
                  <a:srgbClr val="002060"/>
                </a:solidFill>
              </a:rPr>
              <a:t>we use in our every day lives</a:t>
            </a:r>
            <a:r>
              <a:rPr kumimoji="0" lang="en-GB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85800" y="4267200"/>
            <a:ext cx="7772400" cy="19812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your thinking...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</a:t>
            </a: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different about the products as they have changed over time?</a:t>
            </a:r>
            <a:r>
              <a:rPr lang="en-GB" sz="3200" b="1" i="1" dirty="0" smtClean="0">
                <a:solidFill>
                  <a:srgbClr val="002060"/>
                </a:solidFill>
              </a:rPr>
              <a:t> What is still similar?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dn.collectionsbase.org.uk/wagmu/wams/300_m207_2.jpg"/>
          <p:cNvPicPr>
            <a:picLocks noChangeAspect="1" noChangeArrowheads="1"/>
          </p:cNvPicPr>
          <p:nvPr/>
        </p:nvPicPr>
        <p:blipFill>
          <a:blip r:embed="rId3"/>
          <a:srcRect t="13333" b="14667"/>
          <a:stretch>
            <a:fillRect/>
          </a:stretch>
        </p:blipFill>
        <p:spPr bwMode="auto">
          <a:xfrm>
            <a:off x="304800" y="381000"/>
            <a:ext cx="2857500" cy="2057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2590800"/>
            <a:ext cx="27432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Kettle, chromium-plated copper with Bakelite handle and heat-diffusing base.</a:t>
            </a:r>
          </a:p>
          <a:p>
            <a:pPr algn="ctr"/>
            <a:r>
              <a:rPr lang="en-GB" sz="1400" b="1" dirty="0" smtClean="0"/>
              <a:t>Early 1900’s.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4953000"/>
            <a:ext cx="3429000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</a:t>
            </a:r>
            <a:r>
              <a:rPr lang="en-GB" sz="1400" dirty="0" err="1" smtClean="0"/>
              <a:t>wifi</a:t>
            </a:r>
            <a:r>
              <a:rPr lang="en-GB" sz="1400" dirty="0" smtClean="0"/>
              <a:t> kettle that enables you to boil your kettle from anywhere in the house using the </a:t>
            </a:r>
            <a:r>
              <a:rPr lang="en-GB" sz="1400" dirty="0" err="1" smtClean="0"/>
              <a:t>wifi</a:t>
            </a:r>
            <a:r>
              <a:rPr lang="en-GB" sz="1400" dirty="0" smtClean="0"/>
              <a:t> kettle app on a smart phone. The </a:t>
            </a:r>
            <a:r>
              <a:rPr lang="en-GB" sz="1400" dirty="0" err="1" smtClean="0"/>
              <a:t>wifi</a:t>
            </a:r>
            <a:r>
              <a:rPr lang="en-GB" sz="1400" dirty="0" smtClean="0"/>
              <a:t> kettle is smart, it will tells you when the hot water is ready to pour, and reminds you to refill when the kettle is empty.</a:t>
            </a:r>
          </a:p>
          <a:p>
            <a:r>
              <a:rPr lang="en-GB" sz="1400" b="1" dirty="0" smtClean="0"/>
              <a:t>2015 onwards.</a:t>
            </a:r>
            <a:endParaRPr lang="en-GB" sz="1400" b="1" dirty="0"/>
          </a:p>
        </p:txBody>
      </p:sp>
      <p:pic>
        <p:nvPicPr>
          <p:cNvPr id="16386" name="Picture 2" descr="http://wifikettle.com/img/design/smarter-wifi-kettle-design-large-top-820x868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585" r="11789" b="10000"/>
          <a:stretch>
            <a:fillRect/>
          </a:stretch>
        </p:blipFill>
        <p:spPr bwMode="auto">
          <a:xfrm>
            <a:off x="533400" y="4419600"/>
            <a:ext cx="1828800" cy="2244436"/>
          </a:xfrm>
          <a:prstGeom prst="rect">
            <a:avLst/>
          </a:prstGeom>
          <a:noFill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/>
          <a:srcRect l="66413" t="31736" r="21991" b="48403"/>
          <a:stretch>
            <a:fillRect/>
          </a:stretch>
        </p:blipFill>
        <p:spPr bwMode="auto">
          <a:xfrm>
            <a:off x="3581400" y="3048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352800" y="2514600"/>
            <a:ext cx="25146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Whistling hob kettle made from stainless steel with a copper base to conduct the heat from the hob. The whistle is connected to the spout and activates through steam from the boiling water.</a:t>
            </a:r>
          </a:p>
          <a:p>
            <a:r>
              <a:rPr lang="en-GB" sz="1400" b="1" dirty="0" smtClean="0"/>
              <a:t>1950s</a:t>
            </a:r>
          </a:p>
        </p:txBody>
      </p:sp>
      <p:pic>
        <p:nvPicPr>
          <p:cNvPr id="16389" name="Picture 5" descr="VINTAGE MORPHY RICHARDS 43383 AUTOMATIC ELECTRIC STAINLESS STEEL KETTLE.  Made in England."/>
          <p:cNvPicPr>
            <a:picLocks noChangeAspect="1" noChangeArrowheads="1"/>
          </p:cNvPicPr>
          <p:nvPr/>
        </p:nvPicPr>
        <p:blipFill>
          <a:blip r:embed="rId6"/>
          <a:srcRect l="10667" r="4000"/>
          <a:stretch>
            <a:fillRect/>
          </a:stretch>
        </p:blipFill>
        <p:spPr bwMode="auto">
          <a:xfrm>
            <a:off x="6172200" y="533400"/>
            <a:ext cx="2438400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172200" y="2667000"/>
            <a:ext cx="25146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Morphy</a:t>
            </a:r>
            <a:r>
              <a:rPr lang="en-GB" sz="1400" dirty="0" smtClean="0"/>
              <a:t> Richards  Automatic Electric Stainless Steel Kettle.</a:t>
            </a:r>
          </a:p>
          <a:p>
            <a:r>
              <a:rPr lang="en-GB" sz="1400" dirty="0" smtClean="0"/>
              <a:t>Heats from an element inside the kettle that is </a:t>
            </a:r>
            <a:r>
              <a:rPr lang="en-GB" sz="1400" dirty="0" err="1" smtClean="0"/>
              <a:t>electicity</a:t>
            </a:r>
            <a:r>
              <a:rPr lang="en-GB" sz="1400" dirty="0" smtClean="0"/>
              <a:t> operated. Kettle automatically switches off when the water is boiling.</a:t>
            </a:r>
          </a:p>
          <a:p>
            <a:r>
              <a:rPr lang="en-GB" sz="1400" b="1" dirty="0" smtClean="0"/>
              <a:t>Late 1970s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allery.nen.gov.uk/assets/0906/0000/0480/a0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33400"/>
            <a:ext cx="2133684" cy="32908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4038600"/>
            <a:ext cx="2133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Victorian Plate Camera</a:t>
            </a:r>
          </a:p>
          <a:p>
            <a:r>
              <a:rPr lang="en-GB" sz="1400" b="1" dirty="0" smtClean="0"/>
              <a:t>1900s.</a:t>
            </a:r>
            <a:endParaRPr lang="en-GB" sz="1400" b="1" dirty="0"/>
          </a:p>
        </p:txBody>
      </p:sp>
      <p:pic>
        <p:nvPicPr>
          <p:cNvPr id="14340" name="Picture 4" descr="http://ukcamera.com/images/web/agifront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609600"/>
            <a:ext cx="2057400" cy="16556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71800" y="2514600"/>
            <a:ext cx="21336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Roll film camera with interchangeable lenses.</a:t>
            </a:r>
          </a:p>
          <a:p>
            <a:r>
              <a:rPr lang="en-GB" sz="1400" b="1" dirty="0" smtClean="0"/>
              <a:t>1950s.</a:t>
            </a:r>
            <a:endParaRPr lang="en-GB" sz="1400" b="1" dirty="0"/>
          </a:p>
        </p:txBody>
      </p:sp>
      <p:pic>
        <p:nvPicPr>
          <p:cNvPr id="14342" name="Picture 6" descr="Polaroid Camer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304800"/>
            <a:ext cx="2767262" cy="2286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19800" y="2743200"/>
            <a:ext cx="21336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Polaroid camera with a disc of preloaded film which printed as the photograph was taken.</a:t>
            </a:r>
          </a:p>
          <a:p>
            <a:r>
              <a:rPr lang="en-GB" sz="1400" b="1" dirty="0" smtClean="0"/>
              <a:t>1970 - 1980s.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5181600"/>
            <a:ext cx="3048000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"</a:t>
            </a:r>
            <a:r>
              <a:rPr lang="en-GB" sz="1400" dirty="0" err="1" smtClean="0"/>
              <a:t>PowerShot</a:t>
            </a:r>
            <a:r>
              <a:rPr lang="en-GB" sz="1400" dirty="0" smtClean="0"/>
              <a:t> 600," which used a PC card as the recording media rather than film, marked start of Canon’s digital camera era.</a:t>
            </a:r>
          </a:p>
          <a:p>
            <a:r>
              <a:rPr lang="en-GB" sz="1400" b="1" dirty="0" smtClean="0"/>
              <a:t>1990s.</a:t>
            </a:r>
            <a:endParaRPr lang="en-GB" sz="1400" b="1" dirty="0"/>
          </a:p>
        </p:txBody>
      </p:sp>
      <p:pic>
        <p:nvPicPr>
          <p:cNvPr id="14344" name="Picture 8" descr="PowerShot 6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3810000"/>
            <a:ext cx="18288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85800" y="1600200"/>
            <a:ext cx="7772400" cy="2438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Read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information about </a:t>
            </a: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human factors </a:t>
            </a:r>
            <a:r>
              <a:rPr kumimoji="0" lang="en-GB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designing new products.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Compare</a:t>
            </a: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to the products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</a:t>
            </a: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decide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en-GB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what is </a:t>
            </a:r>
            <a:r>
              <a:rPr kumimoji="0" lang="en-GB" sz="3200" b="1" i="0" u="sng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similar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GB" sz="3200" b="1" i="0" u="sng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why</a:t>
            </a:r>
            <a:r>
              <a:rPr kumimoji="0" lang="en-GB" sz="32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this change has occurred.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81000"/>
            <a:ext cx="7772400" cy="914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task 2...</a:t>
            </a:r>
            <a:endParaRPr kumimoji="0" lang="en-GB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800" y="4267200"/>
            <a:ext cx="7772400" cy="19812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your thinking...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been asked to decide whether the change to the product is for the better. Write a statement</a:t>
            </a:r>
            <a:r>
              <a:rPr kumimoji="0" lang="en-GB" sz="3200" b="1" i="1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justify your opinion.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92162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r>
              <a:rPr lang="en-GB" b="1" dirty="0" smtClean="0">
                <a:solidFill>
                  <a:srgbClr val="002060"/>
                </a:solidFill>
              </a:rPr>
              <a:t>Share your understanding...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rgbClr val="00B050"/>
                </a:solidFill>
              </a:rPr>
              <a:t>Whole class tally of your opinion of whether change to these products is for the better – has change had an impact on anyone or anything? </a:t>
            </a:r>
          </a:p>
          <a:p>
            <a:r>
              <a:rPr lang="en-GB" sz="2400" b="1" dirty="0" smtClean="0">
                <a:solidFill>
                  <a:srgbClr val="CC0099"/>
                </a:solidFill>
              </a:rPr>
              <a:t>Discuss similarities &amp; differences in each of the products.</a:t>
            </a:r>
          </a:p>
          <a:p>
            <a:r>
              <a:rPr lang="en-GB" sz="2400" b="1" dirty="0" smtClean="0">
                <a:solidFill>
                  <a:srgbClr val="FF6600"/>
                </a:solidFill>
              </a:rPr>
              <a:t>Why might a designer benefit from the exercise we have completed today – how would it better inform </a:t>
            </a:r>
            <a:r>
              <a:rPr lang="en-GB" sz="2400" b="1" smtClean="0">
                <a:solidFill>
                  <a:srgbClr val="FF6600"/>
                </a:solidFill>
              </a:rPr>
              <a:t>their work?</a:t>
            </a:r>
            <a:endParaRPr lang="en-GB" sz="2400" b="1" dirty="0" smtClean="0">
              <a:solidFill>
                <a:srgbClr val="FF6600"/>
              </a:solidFill>
            </a:endParaRPr>
          </a:p>
          <a:p>
            <a:r>
              <a:rPr lang="en-GB" sz="2400" b="1" dirty="0" smtClean="0">
                <a:solidFill>
                  <a:srgbClr val="00B0F0"/>
                </a:solidFill>
              </a:rPr>
              <a:t>What might be the next step in the development of any of these products?</a:t>
            </a:r>
          </a:p>
          <a:p>
            <a:endParaRPr lang="en-GB" sz="2400" b="1" dirty="0" smtClean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emergingtech.tbr.edu/sites/default/files/styles/flexslider_full/public/phones_1.jpg?itok=BjDvwCI4"/>
          <p:cNvPicPr>
            <a:picLocks noChangeAspect="1" noChangeArrowheads="1"/>
          </p:cNvPicPr>
          <p:nvPr/>
        </p:nvPicPr>
        <p:blipFill>
          <a:blip r:embed="rId3"/>
          <a:srcRect l="4000" r="5000"/>
          <a:stretch>
            <a:fillRect/>
          </a:stretch>
        </p:blipFill>
        <p:spPr bwMode="auto">
          <a:xfrm>
            <a:off x="990600" y="1676400"/>
            <a:ext cx="6934200" cy="47625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Lesson 1</a:t>
            </a:r>
            <a:r>
              <a:rPr lang="en-GB" b="1" smtClean="0">
                <a:solidFill>
                  <a:srgbClr val="002060"/>
                </a:solidFill>
              </a:rPr>
              <a:t>: Evolution </a:t>
            </a:r>
            <a:r>
              <a:rPr lang="en-GB" b="1" dirty="0" smtClean="0">
                <a:solidFill>
                  <a:srgbClr val="002060"/>
                </a:solidFill>
              </a:rPr>
              <a:t>of Product Design</a:t>
            </a:r>
            <a:endParaRPr lang="en-GB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beatriceco.com/bti/porticus/bell/images/1876_liquid_telephone.jpg"/>
          <p:cNvPicPr>
            <a:picLocks noChangeAspect="1" noChangeArrowheads="1"/>
          </p:cNvPicPr>
          <p:nvPr/>
        </p:nvPicPr>
        <p:blipFill>
          <a:blip r:embed="rId3"/>
          <a:srcRect l="17745" t="5739" r="16630" b="34005"/>
          <a:stretch>
            <a:fillRect/>
          </a:stretch>
        </p:blipFill>
        <p:spPr bwMode="auto">
          <a:xfrm>
            <a:off x="228600" y="152400"/>
            <a:ext cx="2000250" cy="2286000"/>
          </a:xfrm>
          <a:prstGeom prst="rect">
            <a:avLst/>
          </a:prstGeom>
          <a:noFill/>
        </p:spPr>
      </p:pic>
      <p:pic>
        <p:nvPicPr>
          <p:cNvPr id="2050" name="Picture 2" descr="http://www.orefind.com/images/default-source/blog-figures/early-car.jpg?sfvrsn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648200"/>
            <a:ext cx="4021499" cy="1903929"/>
          </a:xfrm>
          <a:prstGeom prst="rect">
            <a:avLst/>
          </a:prstGeom>
          <a:noFill/>
        </p:spPr>
      </p:pic>
      <p:pic>
        <p:nvPicPr>
          <p:cNvPr id="2054" name="Picture 6" descr="http://okhiwi.com/sites/default/files/images/2014150116442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323" r="16800" b="20958"/>
          <a:stretch>
            <a:fillRect/>
          </a:stretch>
        </p:blipFill>
        <p:spPr bwMode="auto">
          <a:xfrm>
            <a:off x="4876800" y="5638800"/>
            <a:ext cx="3276600" cy="985501"/>
          </a:xfrm>
          <a:prstGeom prst="rect">
            <a:avLst/>
          </a:prstGeom>
          <a:noFill/>
        </p:spPr>
      </p:pic>
      <p:pic>
        <p:nvPicPr>
          <p:cNvPr id="2056" name="Picture 8" descr="https://upload.wikimedia.org/wikipedia/en/1/1b/Mangle_at_the_Apprentice_House,_Quary_Bank_Mil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2895600"/>
            <a:ext cx="2007870" cy="2590800"/>
          </a:xfrm>
          <a:prstGeom prst="rect">
            <a:avLst/>
          </a:prstGeom>
          <a:noFill/>
        </p:spPr>
      </p:pic>
      <p:pic>
        <p:nvPicPr>
          <p:cNvPr id="2058" name="Picture 10" descr="http://homeasnika.com/wp-content/uploads/2012/11/800px-RCA_630-TS_Television.jpg"/>
          <p:cNvPicPr>
            <a:picLocks noChangeAspect="1" noChangeArrowheads="1"/>
          </p:cNvPicPr>
          <p:nvPr/>
        </p:nvPicPr>
        <p:blipFill>
          <a:blip r:embed="rId7"/>
          <a:srcRect l="6000" t="1603" r="3000" b="8617"/>
          <a:stretch>
            <a:fillRect/>
          </a:stretch>
        </p:blipFill>
        <p:spPr bwMode="auto">
          <a:xfrm>
            <a:off x="228600" y="2514600"/>
            <a:ext cx="3219449" cy="1981200"/>
          </a:xfrm>
          <a:prstGeom prst="rect">
            <a:avLst/>
          </a:prstGeom>
          <a:noFill/>
        </p:spPr>
      </p:pic>
      <p:pic>
        <p:nvPicPr>
          <p:cNvPr id="2060" name="Picture 12" descr="http://i.dailymail.co.uk/i/pix/2012/07/18/article-0-141C2F69000005DC-523_634x587.jpg"/>
          <p:cNvPicPr>
            <a:picLocks noChangeAspect="1" noChangeArrowheads="1"/>
          </p:cNvPicPr>
          <p:nvPr/>
        </p:nvPicPr>
        <p:blipFill>
          <a:blip r:embed="rId8"/>
          <a:srcRect l="23975" t="5451" r="7886"/>
          <a:stretch>
            <a:fillRect/>
          </a:stretch>
        </p:blipFill>
        <p:spPr bwMode="auto">
          <a:xfrm>
            <a:off x="4419600" y="2885017"/>
            <a:ext cx="2241928" cy="2880255"/>
          </a:xfrm>
          <a:prstGeom prst="rect">
            <a:avLst/>
          </a:prstGeom>
          <a:noFill/>
        </p:spPr>
      </p:pic>
      <p:pic>
        <p:nvPicPr>
          <p:cNvPr id="2062" name="Picture 14" descr="The Arithmetical machine (pictured) is one of the first mechanical calculating devices known to exist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04800"/>
            <a:ext cx="3247020" cy="2038350"/>
          </a:xfrm>
          <a:prstGeom prst="rect">
            <a:avLst/>
          </a:prstGeom>
          <a:noFill/>
        </p:spPr>
      </p:pic>
      <p:pic>
        <p:nvPicPr>
          <p:cNvPr id="2052" name="Picture 4" descr="aa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447800"/>
            <a:ext cx="1472184" cy="2737531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>
            <a:off x="5638800" y="228600"/>
            <a:ext cx="3200400" cy="2514600"/>
            <a:chOff x="5715000" y="304800"/>
            <a:chExt cx="2949262" cy="2286000"/>
          </a:xfrm>
        </p:grpSpPr>
        <p:pic>
          <p:nvPicPr>
            <p:cNvPr id="2064" name="Picture 16" descr="https://s-media-cache-ak0.pinimg.com/736x/d3/92/49/d39249bdd72ec7dee7ccda3ffaa26bf0.jpg"/>
            <p:cNvPicPr>
              <a:picLocks noChangeAspect="1" noChangeArrowheads="1"/>
            </p:cNvPicPr>
            <p:nvPr/>
          </p:nvPicPr>
          <p:blipFill>
            <a:blip r:embed="rId11"/>
            <a:srcRect l="6911" t="10430" r="8423" b="15515"/>
            <a:stretch>
              <a:fillRect/>
            </a:stretch>
          </p:blipFill>
          <p:spPr bwMode="auto">
            <a:xfrm>
              <a:off x="7086600" y="304800"/>
              <a:ext cx="1577662" cy="2286000"/>
            </a:xfrm>
            <a:prstGeom prst="rect">
              <a:avLst/>
            </a:prstGeom>
            <a:noFill/>
          </p:spPr>
        </p:pic>
        <p:pic>
          <p:nvPicPr>
            <p:cNvPr id="2066" name="Picture 18" descr="https://s-media-cache-ak0.pinimg.com/236x/01/a5/57/01a557e54b975c66f901de3e8528ea7e.jp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715000" y="304800"/>
              <a:ext cx="1430482" cy="228599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Evolution of Product Design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  <a:solidFill>
            <a:srgbClr val="FFFFCC"/>
          </a:solidFill>
          <a:ln w="381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b="1" u="sng" dirty="0" smtClean="0">
                <a:solidFill>
                  <a:srgbClr val="002060"/>
                </a:solidFill>
              </a:rPr>
              <a:t>Learning Objectives:</a:t>
            </a:r>
          </a:p>
          <a:p>
            <a:pPr lvl="0"/>
            <a:r>
              <a:rPr lang="en-GB" b="1" dirty="0" smtClean="0">
                <a:solidFill>
                  <a:srgbClr val="00B050"/>
                </a:solidFill>
              </a:rPr>
              <a:t>To </a:t>
            </a:r>
            <a:r>
              <a:rPr lang="en-GB" b="1" i="1" dirty="0" smtClean="0">
                <a:solidFill>
                  <a:srgbClr val="00B050"/>
                </a:solidFill>
              </a:rPr>
              <a:t>question</a:t>
            </a:r>
            <a:r>
              <a:rPr lang="en-GB" b="1" dirty="0" smtClean="0">
                <a:solidFill>
                  <a:srgbClr val="00B050"/>
                </a:solidFill>
              </a:rPr>
              <a:t> why the design of familiar products has changed over time</a:t>
            </a:r>
            <a:endParaRPr lang="en-GB" dirty="0" smtClean="0"/>
          </a:p>
          <a:p>
            <a:pPr lvl="0"/>
            <a:r>
              <a:rPr lang="en-US" b="1" dirty="0" smtClean="0">
                <a:solidFill>
                  <a:srgbClr val="0070C0"/>
                </a:solidFill>
              </a:rPr>
              <a:t>To </a:t>
            </a:r>
            <a:r>
              <a:rPr lang="en-US" b="1" i="1" dirty="0" smtClean="0">
                <a:solidFill>
                  <a:srgbClr val="0070C0"/>
                </a:solidFill>
              </a:rPr>
              <a:t>investigate</a:t>
            </a:r>
            <a:r>
              <a:rPr lang="en-US" b="1" dirty="0" smtClean="0">
                <a:solidFill>
                  <a:srgbClr val="0070C0"/>
                </a:solidFill>
              </a:rPr>
              <a:t> what causes change to the way products are made, look and function</a:t>
            </a:r>
            <a:endParaRPr lang="en-GB" dirty="0" smtClean="0"/>
          </a:p>
          <a:p>
            <a:r>
              <a:rPr lang="en-GB" b="1" dirty="0" smtClean="0">
                <a:solidFill>
                  <a:srgbClr val="FF6600"/>
                </a:solidFill>
              </a:rPr>
              <a:t>To </a:t>
            </a:r>
            <a:r>
              <a:rPr lang="en-GB" b="1" i="1" dirty="0" smtClean="0">
                <a:solidFill>
                  <a:srgbClr val="FF6600"/>
                </a:solidFill>
              </a:rPr>
              <a:t>ask</a:t>
            </a:r>
            <a:r>
              <a:rPr lang="en-GB" b="1" dirty="0" smtClean="0">
                <a:solidFill>
                  <a:srgbClr val="FF6600"/>
                </a:solidFill>
              </a:rPr>
              <a:t> and </a:t>
            </a:r>
            <a:r>
              <a:rPr lang="en-GB" b="1" i="1" dirty="0" smtClean="0">
                <a:solidFill>
                  <a:srgbClr val="FF6600"/>
                </a:solidFill>
              </a:rPr>
              <a:t>debate</a:t>
            </a:r>
            <a:r>
              <a:rPr lang="en-GB" b="1" dirty="0" smtClean="0">
                <a:solidFill>
                  <a:srgbClr val="FF6600"/>
                </a:solidFill>
              </a:rPr>
              <a:t> if these changes are necessary – who or what benefits from evolution and new development of products? 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beatriceco.com/bti/porticus/bell/images/1876_liquid_telephone.jpg"/>
          <p:cNvPicPr>
            <a:picLocks noChangeAspect="1" noChangeArrowheads="1"/>
          </p:cNvPicPr>
          <p:nvPr/>
        </p:nvPicPr>
        <p:blipFill>
          <a:blip r:embed="rId3"/>
          <a:srcRect l="17745" t="5739" r="16630" b="34005"/>
          <a:stretch>
            <a:fillRect/>
          </a:stretch>
        </p:blipFill>
        <p:spPr bwMode="auto">
          <a:xfrm>
            <a:off x="228600" y="152400"/>
            <a:ext cx="2000250" cy="2286000"/>
          </a:xfrm>
          <a:prstGeom prst="rect">
            <a:avLst/>
          </a:prstGeom>
          <a:noFill/>
        </p:spPr>
      </p:pic>
      <p:pic>
        <p:nvPicPr>
          <p:cNvPr id="2050" name="Picture 2" descr="http://www.orefind.com/images/default-source/blog-figures/early-car.jpg?sfvrsn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648200"/>
            <a:ext cx="4021499" cy="1903929"/>
          </a:xfrm>
          <a:prstGeom prst="rect">
            <a:avLst/>
          </a:prstGeom>
          <a:noFill/>
        </p:spPr>
      </p:pic>
      <p:pic>
        <p:nvPicPr>
          <p:cNvPr id="2054" name="Picture 6" descr="http://okhiwi.com/sites/default/files/images/2014150116442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323" r="16800" b="20958"/>
          <a:stretch>
            <a:fillRect/>
          </a:stretch>
        </p:blipFill>
        <p:spPr bwMode="auto">
          <a:xfrm>
            <a:off x="4876800" y="5638800"/>
            <a:ext cx="3276600" cy="985501"/>
          </a:xfrm>
          <a:prstGeom prst="rect">
            <a:avLst/>
          </a:prstGeom>
          <a:noFill/>
        </p:spPr>
      </p:pic>
      <p:pic>
        <p:nvPicPr>
          <p:cNvPr id="2056" name="Picture 8" descr="https://upload.wikimedia.org/wikipedia/en/1/1b/Mangle_at_the_Apprentice_House,_Quary_Bank_Mill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2895600"/>
            <a:ext cx="2007870" cy="2590800"/>
          </a:xfrm>
          <a:prstGeom prst="rect">
            <a:avLst/>
          </a:prstGeom>
          <a:noFill/>
        </p:spPr>
      </p:pic>
      <p:pic>
        <p:nvPicPr>
          <p:cNvPr id="2058" name="Picture 10" descr="http://homeasnika.com/wp-content/uploads/2012/11/800px-RCA_630-TS_Television.jpg"/>
          <p:cNvPicPr>
            <a:picLocks noChangeAspect="1" noChangeArrowheads="1"/>
          </p:cNvPicPr>
          <p:nvPr/>
        </p:nvPicPr>
        <p:blipFill>
          <a:blip r:embed="rId7"/>
          <a:srcRect l="6000" t="1603" r="3000" b="8617"/>
          <a:stretch>
            <a:fillRect/>
          </a:stretch>
        </p:blipFill>
        <p:spPr bwMode="auto">
          <a:xfrm>
            <a:off x="228600" y="2514600"/>
            <a:ext cx="3219449" cy="1981200"/>
          </a:xfrm>
          <a:prstGeom prst="rect">
            <a:avLst/>
          </a:prstGeom>
          <a:noFill/>
        </p:spPr>
      </p:pic>
      <p:pic>
        <p:nvPicPr>
          <p:cNvPr id="2060" name="Picture 12" descr="http://i.dailymail.co.uk/i/pix/2012/07/18/article-0-141C2F69000005DC-523_634x587.jpg"/>
          <p:cNvPicPr>
            <a:picLocks noChangeAspect="1" noChangeArrowheads="1"/>
          </p:cNvPicPr>
          <p:nvPr/>
        </p:nvPicPr>
        <p:blipFill>
          <a:blip r:embed="rId8"/>
          <a:srcRect l="23975" t="5451" r="7886"/>
          <a:stretch>
            <a:fillRect/>
          </a:stretch>
        </p:blipFill>
        <p:spPr bwMode="auto">
          <a:xfrm>
            <a:off x="4419600" y="2885017"/>
            <a:ext cx="2241928" cy="2880255"/>
          </a:xfrm>
          <a:prstGeom prst="rect">
            <a:avLst/>
          </a:prstGeom>
          <a:noFill/>
        </p:spPr>
      </p:pic>
      <p:pic>
        <p:nvPicPr>
          <p:cNvPr id="2062" name="Picture 14" descr="The Arithmetical machine (pictured) is one of the first mechanical calculating devices known to exist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304800"/>
            <a:ext cx="3247020" cy="2038350"/>
          </a:xfrm>
          <a:prstGeom prst="rect">
            <a:avLst/>
          </a:prstGeom>
          <a:noFill/>
        </p:spPr>
      </p:pic>
      <p:pic>
        <p:nvPicPr>
          <p:cNvPr id="2052" name="Picture 4" descr="aa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1400" y="1447800"/>
            <a:ext cx="1472184" cy="2737531"/>
          </a:xfrm>
          <a:prstGeom prst="rect">
            <a:avLst/>
          </a:prstGeom>
          <a:noFill/>
        </p:spPr>
      </p:pic>
      <p:grpSp>
        <p:nvGrpSpPr>
          <p:cNvPr id="2" name="Group 14"/>
          <p:cNvGrpSpPr/>
          <p:nvPr/>
        </p:nvGrpSpPr>
        <p:grpSpPr>
          <a:xfrm>
            <a:off x="5638800" y="228600"/>
            <a:ext cx="3200400" cy="2514600"/>
            <a:chOff x="5715000" y="304800"/>
            <a:chExt cx="2949262" cy="2286000"/>
          </a:xfrm>
        </p:grpSpPr>
        <p:pic>
          <p:nvPicPr>
            <p:cNvPr id="2064" name="Picture 16" descr="https://s-media-cache-ak0.pinimg.com/736x/d3/92/49/d39249bdd72ec7dee7ccda3ffaa26bf0.jpg"/>
            <p:cNvPicPr>
              <a:picLocks noChangeAspect="1" noChangeArrowheads="1"/>
            </p:cNvPicPr>
            <p:nvPr/>
          </p:nvPicPr>
          <p:blipFill>
            <a:blip r:embed="rId11"/>
            <a:srcRect l="6911" t="10430" r="8423" b="15515"/>
            <a:stretch>
              <a:fillRect/>
            </a:stretch>
          </p:blipFill>
          <p:spPr bwMode="auto">
            <a:xfrm>
              <a:off x="7086600" y="304800"/>
              <a:ext cx="1577662" cy="2286000"/>
            </a:xfrm>
            <a:prstGeom prst="rect">
              <a:avLst/>
            </a:prstGeom>
            <a:noFill/>
          </p:spPr>
        </p:pic>
        <p:pic>
          <p:nvPicPr>
            <p:cNvPr id="2066" name="Picture 18" descr="https://s-media-cache-ak0.pinimg.com/236x/01/a5/57/01a557e54b975c66f901de3e8528ea7e.jp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715000" y="304800"/>
              <a:ext cx="1430482" cy="2285999"/>
            </a:xfrm>
            <a:prstGeom prst="rect">
              <a:avLst/>
            </a:prstGeom>
            <a:noFill/>
          </p:spPr>
        </p:pic>
      </p:grpSp>
      <p:sp>
        <p:nvSpPr>
          <p:cNvPr id="13" name="TextBox 12"/>
          <p:cNvSpPr txBox="1"/>
          <p:nvPr/>
        </p:nvSpPr>
        <p:spPr>
          <a:xfrm>
            <a:off x="3352800" y="304800"/>
            <a:ext cx="19050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numerical calculator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791200" y="2286000"/>
            <a:ext cx="29718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men’s and women's underwear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934200" y="5029200"/>
            <a:ext cx="190500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washing machine (mangle)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181600" y="6324600"/>
            <a:ext cx="14478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toothbrush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5029200"/>
            <a:ext cx="13716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hairdryer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514600" y="6096000"/>
            <a:ext cx="7620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car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" y="4114800"/>
            <a:ext cx="7620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TV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505200" y="3886200"/>
            <a:ext cx="762000" cy="584775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reed pen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" y="762000"/>
            <a:ext cx="106680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telephone</a:t>
            </a:r>
            <a:endParaRPr lang="en-GB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marbig.com.au/products/images/Zoom/z97620%20Marbig%20Pocket%20Calculator%20Mini%20DEI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625" r="18750"/>
          <a:stretch>
            <a:fillRect/>
          </a:stretch>
        </p:blipFill>
        <p:spPr bwMode="auto">
          <a:xfrm>
            <a:off x="2057400" y="152400"/>
            <a:ext cx="1350169" cy="2057400"/>
          </a:xfrm>
          <a:prstGeom prst="rect">
            <a:avLst/>
          </a:prstGeom>
          <a:noFill/>
        </p:spPr>
      </p:pic>
      <p:pic>
        <p:nvPicPr>
          <p:cNvPr id="50180" name="Picture 4" descr="https://upload.wikimedia.org/wikipedia/commons/5/50/%D0%A0%D0%B0%D0%B4%D0%B8%D0%BE%D1%82%D0%B5%D0%BB%D0%B5%D1%84%D0%BE%D0%B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4E4E4"/>
              </a:clrFrom>
              <a:clrTo>
                <a:srgbClr val="E4E4E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8600"/>
            <a:ext cx="1981200" cy="1981200"/>
          </a:xfrm>
          <a:prstGeom prst="rect">
            <a:avLst/>
          </a:prstGeom>
          <a:noFill/>
        </p:spPr>
      </p:pic>
      <p:pic>
        <p:nvPicPr>
          <p:cNvPr id="50188" name="Picture 12" descr="https://s-media-cache-ak0.pinimg.com/236x/b3/e8/af/b3e8afbf6f452b3dad0acf9acb54a1dc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t="31638" b="32204"/>
          <a:stretch>
            <a:fillRect/>
          </a:stretch>
        </p:blipFill>
        <p:spPr bwMode="auto">
          <a:xfrm>
            <a:off x="6615113" y="304800"/>
            <a:ext cx="2528887" cy="1371600"/>
          </a:xfrm>
          <a:prstGeom prst="rect">
            <a:avLst/>
          </a:prstGeom>
          <a:noFill/>
        </p:spPr>
      </p:pic>
      <p:pic>
        <p:nvPicPr>
          <p:cNvPr id="50190" name="Picture 14" descr="https://upload.wikimedia.org/wikipedia/commons/thumb/0/08/LGwashingmachine.jpg/220px-LGwashingmachin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1905000"/>
            <a:ext cx="2362200" cy="3146021"/>
          </a:xfrm>
          <a:prstGeom prst="rect">
            <a:avLst/>
          </a:prstGeom>
          <a:noFill/>
        </p:spPr>
      </p:pic>
      <p:pic>
        <p:nvPicPr>
          <p:cNvPr id="50192" name="Picture 16" descr="https://upload.wikimedia.org/wikipedia/commons/thumb/e/ea/Hairdryer_20101109.jpg/150px-Hairdryer_20101109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E4DCD1"/>
              </a:clrFrom>
              <a:clrTo>
                <a:srgbClr val="E4DCD1">
                  <a:alpha val="0"/>
                </a:srgbClr>
              </a:clrTo>
            </a:clrChange>
          </a:blip>
          <a:srcRect t="7438" b="5785"/>
          <a:stretch>
            <a:fillRect/>
          </a:stretch>
        </p:blipFill>
        <p:spPr bwMode="auto">
          <a:xfrm>
            <a:off x="3581400" y="1981200"/>
            <a:ext cx="2305050" cy="2667000"/>
          </a:xfrm>
          <a:prstGeom prst="rect">
            <a:avLst/>
          </a:prstGeom>
          <a:noFill/>
        </p:spPr>
      </p:pic>
      <p:pic>
        <p:nvPicPr>
          <p:cNvPr id="50196" name="Picture 20" descr="Milford Sound Television Screen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320" t="4692" r="11456" b="6158"/>
          <a:stretch>
            <a:fillRect/>
          </a:stretch>
        </p:blipFill>
        <p:spPr bwMode="auto">
          <a:xfrm>
            <a:off x="0" y="2209800"/>
            <a:ext cx="3429000" cy="2554941"/>
          </a:xfrm>
          <a:prstGeom prst="rect">
            <a:avLst/>
          </a:prstGeom>
          <a:noFill/>
        </p:spPr>
      </p:pic>
      <p:pic>
        <p:nvPicPr>
          <p:cNvPr id="50184" name="Picture 8" descr="https://upload.wikimedia.org/wikipedia/commons/thumb/2/27/AG-7_Space_Pen.JPG/250px-AG-7_Space_Pe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5029200"/>
            <a:ext cx="1981200" cy="1339292"/>
          </a:xfrm>
          <a:prstGeom prst="rect">
            <a:avLst/>
          </a:prstGeom>
          <a:noFill/>
        </p:spPr>
      </p:pic>
      <p:pic>
        <p:nvPicPr>
          <p:cNvPr id="50186" name="Picture 10" descr="http://cdn.turnbullandasser.co.uk/images/published/3/sources/products/product/Boxershorts/BO1000s/BO10040006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0"/>
            <a:ext cx="2068163" cy="2076780"/>
          </a:xfrm>
          <a:prstGeom prst="rect">
            <a:avLst/>
          </a:prstGeom>
          <a:noFill/>
        </p:spPr>
      </p:pic>
      <p:pic>
        <p:nvPicPr>
          <p:cNvPr id="50197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1625" t="21875" r="32065" b="21875"/>
          <a:stretch>
            <a:fillRect/>
          </a:stretch>
        </p:blipFill>
        <p:spPr bwMode="auto">
          <a:xfrm>
            <a:off x="6400800" y="4572000"/>
            <a:ext cx="218722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201" name="Picture 25" descr="https://upload.wikimedia.org/wikipedia/commons/thumb/4/41/Toyota_Prius_Life_%28ZVW30%29_front-2_20110116.jpg/280px-Toyota_Prius_Life_%28ZVW30%29_front-2_20110116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8599" y="4876800"/>
            <a:ext cx="3384329" cy="17526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81400" y="1066800"/>
            <a:ext cx="251460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 smtClean="0"/>
              <a:t>Contemporary designs...</a:t>
            </a:r>
            <a:endParaRPr lang="en-GB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85800" y="1600200"/>
            <a:ext cx="7772400" cy="2438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Look</a:t>
            </a:r>
            <a:r>
              <a:rPr kumimoji="0" lang="en-GB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the different images of one product on your table.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u="none" strike="noStrike" kern="120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Scan</a:t>
            </a:r>
            <a:r>
              <a:rPr kumimoji="0" lang="en-GB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information with each image.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i="1" u="none" strike="noStrike" kern="1200" cap="none" spc="0" normalizeH="0" baseline="0" noProof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Ask</a:t>
            </a:r>
            <a:r>
              <a:rPr kumimoji="0" lang="en-GB" sz="3200" b="1" i="1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record </a:t>
            </a:r>
            <a:r>
              <a:rPr kumimoji="0" lang="en-GB" sz="3200" b="1" i="0" u="sng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GB" sz="3200" b="1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different about the products as they have changed over time.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381000"/>
            <a:ext cx="7772400" cy="9144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task 1...</a:t>
            </a:r>
            <a:endParaRPr kumimoji="0" lang="en-GB" sz="4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800" y="4267200"/>
            <a:ext cx="7772400" cy="1981200"/>
          </a:xfrm>
          <a:prstGeom prst="rect">
            <a:avLst/>
          </a:prstGeom>
          <a:solidFill>
            <a:srgbClr val="FFFFCC"/>
          </a:solidFill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your thinking...</a:t>
            </a:r>
            <a:r>
              <a:rPr kumimoji="0" lang="en-GB" sz="3200" b="1" i="1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</a:t>
            </a:r>
            <a:r>
              <a:rPr kumimoji="0" lang="en-GB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 you think has caused the change? Who or what made it happen?</a:t>
            </a:r>
            <a:endParaRPr kumimoji="0" lang="en-GB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2.bp.blogspot.com/-F60RZiE7pCQ/UOu3ZGjmqTI/AAAAAAAABmg/A0XNuMJRx4o/s640/swimsuits-july1945-19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609600"/>
            <a:ext cx="1863090" cy="3657600"/>
          </a:xfrm>
          <a:prstGeom prst="rect">
            <a:avLst/>
          </a:prstGeom>
          <a:noFill/>
        </p:spPr>
      </p:pic>
      <p:pic>
        <p:nvPicPr>
          <p:cNvPr id="2056" name="Picture 8" descr="https://mattsko.files.wordpress.com/2013/06/1960s-ysl-bathing-sui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209800" y="609600"/>
            <a:ext cx="2209800" cy="3200400"/>
          </a:xfrm>
          <a:prstGeom prst="rect">
            <a:avLst/>
          </a:prstGeom>
          <a:noFill/>
        </p:spPr>
      </p:pic>
      <p:pic>
        <p:nvPicPr>
          <p:cNvPr id="2058" name="Picture 10" descr="http://www.160gmagazine.com/old-version/2010-2011/Vol-06/the-art-of-the-swimsuit/images/swimsuit-199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609600"/>
            <a:ext cx="1982881" cy="29717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" y="4419600"/>
            <a:ext cx="16002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Ladies swimsuit 1915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4114800"/>
            <a:ext cx="160020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Yves Saint Laurent </a:t>
            </a:r>
          </a:p>
          <a:p>
            <a:pPr algn="ctr"/>
            <a:r>
              <a:rPr lang="en-GB" sz="1600" dirty="0" smtClean="0"/>
              <a:t>Ladies swimsuit &amp; bikini </a:t>
            </a:r>
          </a:p>
          <a:p>
            <a:pPr algn="ctr"/>
            <a:r>
              <a:rPr lang="en-GB" sz="1600" dirty="0" smtClean="0"/>
              <a:t>1960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4038600"/>
            <a:ext cx="1600200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Ladies swimsuit 1990</a:t>
            </a:r>
            <a:endParaRPr lang="en-GB" sz="1600" dirty="0"/>
          </a:p>
        </p:txBody>
      </p:sp>
      <p:pic>
        <p:nvPicPr>
          <p:cNvPr id="26626" name="Picture 2" descr="http://www.ecouterre.com/wp-content/uploads/2012/07/speedo-fastskin3-barracuda-swimsuit-3.jpg"/>
          <p:cNvPicPr>
            <a:picLocks noChangeAspect="1" noChangeArrowheads="1"/>
          </p:cNvPicPr>
          <p:nvPr/>
        </p:nvPicPr>
        <p:blipFill>
          <a:blip r:embed="rId6"/>
          <a:srcRect l="35165" r="32967"/>
          <a:stretch>
            <a:fillRect/>
          </a:stretch>
        </p:blipFill>
        <p:spPr bwMode="auto">
          <a:xfrm>
            <a:off x="6934200" y="609600"/>
            <a:ext cx="1683657" cy="39624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934200" y="4724400"/>
            <a:ext cx="160020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Ladies </a:t>
            </a:r>
            <a:r>
              <a:rPr lang="en-GB" sz="1600" dirty="0" err="1" smtClean="0"/>
              <a:t>Speedofastskin</a:t>
            </a:r>
            <a:r>
              <a:rPr lang="en-GB" sz="1600" dirty="0" smtClean="0"/>
              <a:t> swimsuit </a:t>
            </a:r>
          </a:p>
          <a:p>
            <a:pPr algn="ctr"/>
            <a:r>
              <a:rPr lang="en-GB" sz="1600" dirty="0" smtClean="0"/>
              <a:t>2000 onwards</a:t>
            </a:r>
            <a:endParaRPr lang="en-GB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beatriceco.com/bti/porticus/bell/images/1910_desk_set.jpg"/>
          <p:cNvPicPr>
            <a:picLocks noChangeAspect="1" noChangeArrowheads="1"/>
          </p:cNvPicPr>
          <p:nvPr/>
        </p:nvPicPr>
        <p:blipFill>
          <a:blip r:embed="rId3"/>
          <a:srcRect b="28571"/>
          <a:stretch>
            <a:fillRect/>
          </a:stretch>
        </p:blipFill>
        <p:spPr bwMode="auto">
          <a:xfrm>
            <a:off x="3352800" y="304800"/>
            <a:ext cx="2142718" cy="1905000"/>
          </a:xfrm>
          <a:prstGeom prst="rect">
            <a:avLst/>
          </a:prstGeom>
          <a:noFill/>
        </p:spPr>
      </p:pic>
      <p:pic>
        <p:nvPicPr>
          <p:cNvPr id="44036" name="Picture 4" descr="http://www.beatriceco.com/bti/porticus/bell/images/1876_liquid_telephone.jpg"/>
          <p:cNvPicPr>
            <a:picLocks noChangeAspect="1" noChangeArrowheads="1"/>
          </p:cNvPicPr>
          <p:nvPr/>
        </p:nvPicPr>
        <p:blipFill>
          <a:blip r:embed="rId4"/>
          <a:srcRect b="28266"/>
          <a:stretch>
            <a:fillRect/>
          </a:stretch>
        </p:blipFill>
        <p:spPr bwMode="auto">
          <a:xfrm>
            <a:off x="457200" y="304800"/>
            <a:ext cx="2133600" cy="1905000"/>
          </a:xfrm>
          <a:prstGeom prst="rect">
            <a:avLst/>
          </a:prstGeom>
          <a:noFill/>
        </p:spPr>
      </p:pic>
      <p:pic>
        <p:nvPicPr>
          <p:cNvPr id="44038" name="Picture 6" descr="http://www.beatriceco.com/bti/porticus/bell/images/1938_telephone_key_set.jpg"/>
          <p:cNvPicPr>
            <a:picLocks noChangeAspect="1" noChangeArrowheads="1"/>
          </p:cNvPicPr>
          <p:nvPr/>
        </p:nvPicPr>
        <p:blipFill>
          <a:blip r:embed="rId5"/>
          <a:srcRect b="27969"/>
          <a:stretch>
            <a:fillRect/>
          </a:stretch>
        </p:blipFill>
        <p:spPr bwMode="auto">
          <a:xfrm>
            <a:off x="6324600" y="304800"/>
            <a:ext cx="2209800" cy="1981200"/>
          </a:xfrm>
          <a:prstGeom prst="rect">
            <a:avLst/>
          </a:prstGeom>
          <a:noFill/>
        </p:spPr>
      </p:pic>
      <p:pic>
        <p:nvPicPr>
          <p:cNvPr id="44040" name="Picture 8" descr="http://www.beatriceco.com/bti/porticus/bell/images/1964_touch-tone_telephone.jpg"/>
          <p:cNvPicPr>
            <a:picLocks noChangeAspect="1" noChangeArrowheads="1"/>
          </p:cNvPicPr>
          <p:nvPr/>
        </p:nvPicPr>
        <p:blipFill>
          <a:blip r:embed="rId6"/>
          <a:srcRect b="28571"/>
          <a:stretch>
            <a:fillRect/>
          </a:stretch>
        </p:blipFill>
        <p:spPr bwMode="auto">
          <a:xfrm>
            <a:off x="457200" y="3581400"/>
            <a:ext cx="2142718" cy="190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67200" y="3657600"/>
            <a:ext cx="16002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first cell phone to go public and produced by Motorola. These were often seen to be used as car phones and were the first model of mobile phone.</a:t>
            </a:r>
          </a:p>
          <a:p>
            <a:r>
              <a:rPr lang="en-GB" sz="1400" b="1" dirty="0" smtClean="0"/>
              <a:t>1983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91400" y="4038600"/>
            <a:ext cx="12192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first smart phone is invented and adds the function of sending and receiving emails and messages.</a:t>
            </a:r>
          </a:p>
          <a:p>
            <a:r>
              <a:rPr lang="en-GB" sz="1400" b="1" dirty="0" smtClean="0"/>
              <a:t>2002</a:t>
            </a:r>
            <a:endParaRPr lang="en-GB" sz="1400" dirty="0"/>
          </a:p>
        </p:txBody>
      </p:sp>
      <p:pic>
        <p:nvPicPr>
          <p:cNvPr id="44046" name="Picture 14" descr="http://netdna.webdesignerdepot.com/uploads/cellphone_design/dkmb86g_487pr55s2hc_b.jpg"/>
          <p:cNvPicPr>
            <a:picLocks noChangeAspect="1" noChangeArrowheads="1"/>
          </p:cNvPicPr>
          <p:nvPr/>
        </p:nvPicPr>
        <p:blipFill>
          <a:blip r:embed="rId7" cstate="print"/>
          <a:srcRect l="22409" r="26050"/>
          <a:stretch>
            <a:fillRect/>
          </a:stretch>
        </p:blipFill>
        <p:spPr bwMode="auto">
          <a:xfrm>
            <a:off x="3200400" y="3657600"/>
            <a:ext cx="1066800" cy="2514600"/>
          </a:xfrm>
          <a:prstGeom prst="rect">
            <a:avLst/>
          </a:prstGeom>
          <a:noFill/>
        </p:spPr>
      </p:pic>
      <p:pic>
        <p:nvPicPr>
          <p:cNvPr id="44048" name="Picture 16" descr="http://netdna.webdesignerdepot.com/uploads/cellphone_design/dkmb86g_436gp75q9cq_b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4038600"/>
            <a:ext cx="1676400" cy="197012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57200" y="2286000"/>
            <a:ext cx="21336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Liquid Telephone</a:t>
            </a:r>
          </a:p>
          <a:p>
            <a:pPr algn="ctr"/>
            <a:r>
              <a:rPr lang="en-GB" sz="1400" b="1" dirty="0" smtClean="0"/>
              <a:t>1876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52800" y="2362200"/>
            <a:ext cx="213360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Pedestal Desk Telephone Set</a:t>
            </a:r>
          </a:p>
          <a:p>
            <a:pPr algn="ctr"/>
            <a:r>
              <a:rPr lang="en-GB" sz="1400" b="1" dirty="0" smtClean="0"/>
              <a:t>1910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0" y="2438400"/>
            <a:ext cx="213360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Telephone Key Set</a:t>
            </a:r>
          </a:p>
          <a:p>
            <a:pPr algn="ctr"/>
            <a:r>
              <a:rPr lang="en-GB" sz="1400" dirty="0" smtClean="0"/>
              <a:t>(with the new function of placing calls on hold and the use of extensions for internal calls)</a:t>
            </a:r>
          </a:p>
          <a:p>
            <a:pPr algn="ctr"/>
            <a:r>
              <a:rPr lang="en-GB" sz="1400" b="1" dirty="0" smtClean="0"/>
              <a:t>1938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5473005"/>
            <a:ext cx="213360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The Touchtone Telephone</a:t>
            </a:r>
          </a:p>
          <a:p>
            <a:pPr algn="ctr"/>
            <a:r>
              <a:rPr lang="en-GB" sz="1400" dirty="0" smtClean="0"/>
              <a:t>(use of buttons to dial numbers)</a:t>
            </a:r>
          </a:p>
          <a:p>
            <a:pPr algn="ctr"/>
            <a:r>
              <a:rPr lang="en-GB" sz="1400" b="1" dirty="0" smtClean="0"/>
              <a:t>1964</a:t>
            </a:r>
            <a:endParaRPr lang="en-GB" sz="1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669</Words>
  <Application>Microsoft Office PowerPoint</Application>
  <PresentationFormat>On-screen Show (4:3)</PresentationFormat>
  <Paragraphs>85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Do NowTask!</vt:lpstr>
      <vt:lpstr>Lesson 1: Evolution of Product Design</vt:lpstr>
      <vt:lpstr>PowerPoint Presentation</vt:lpstr>
      <vt:lpstr>Evolution of Product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Share your understanding...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NowTask!</dc:title>
  <dc:creator>Wendy</dc:creator>
  <cp:lastModifiedBy>Miss W Bullen</cp:lastModifiedBy>
  <cp:revision>70</cp:revision>
  <dcterms:created xsi:type="dcterms:W3CDTF">2006-08-16T00:00:00Z</dcterms:created>
  <dcterms:modified xsi:type="dcterms:W3CDTF">2016-01-07T12:53:13Z</dcterms:modified>
</cp:coreProperties>
</file>