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8" autoAdjust="0"/>
    <p:restoredTop sz="94660"/>
  </p:normalViewPr>
  <p:slideViewPr>
    <p:cSldViewPr snapToGrid="0">
      <p:cViewPr varScale="1">
        <p:scale>
          <a:sx n="63" d="100"/>
          <a:sy n="63" d="100"/>
        </p:scale>
        <p:origin x="9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905BC-45C2-433B-9FA1-59DC171935DB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5D0C-0327-4FF8-B478-A71914B935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200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905BC-45C2-433B-9FA1-59DC171935DB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5D0C-0327-4FF8-B478-A71914B935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035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905BC-45C2-433B-9FA1-59DC171935DB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5D0C-0327-4FF8-B478-A71914B935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12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905BC-45C2-433B-9FA1-59DC171935DB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5D0C-0327-4FF8-B478-A71914B935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233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905BC-45C2-433B-9FA1-59DC171935DB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5D0C-0327-4FF8-B478-A71914B935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365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905BC-45C2-433B-9FA1-59DC171935DB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5D0C-0327-4FF8-B478-A71914B935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496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905BC-45C2-433B-9FA1-59DC171935DB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5D0C-0327-4FF8-B478-A71914B935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591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905BC-45C2-433B-9FA1-59DC171935DB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5D0C-0327-4FF8-B478-A71914B935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532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905BC-45C2-433B-9FA1-59DC171935DB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5D0C-0327-4FF8-B478-A71914B935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569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905BC-45C2-433B-9FA1-59DC171935DB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5D0C-0327-4FF8-B478-A71914B935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01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905BC-45C2-433B-9FA1-59DC171935DB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5D0C-0327-4FF8-B478-A71914B935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812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905BC-45C2-433B-9FA1-59DC171935DB}" type="datetimeFigureOut">
              <a:rPr lang="en-GB" smtClean="0"/>
              <a:t>06/11/2015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B5D0C-0327-4FF8-B478-A71914B935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721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hvSwc9ryKAY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3921" y="306087"/>
            <a:ext cx="4146318" cy="62084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7932" y="744307"/>
            <a:ext cx="23054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0" i="0" u="sng" smtClean="0">
                <a:effectLst/>
                <a:latin typeface="COMIC SANS MS" panose="030F0702030302020204" pitchFamily="66" charset="0"/>
              </a:rPr>
              <a:t>Where</a:t>
            </a:r>
            <a:r>
              <a:rPr lang="en-GB" sz="2400" b="0" i="0" smtClean="0">
                <a:effectLst/>
                <a:latin typeface="COMIC SANS MS" panose="030F0702030302020204" pitchFamily="66" charset="0"/>
              </a:rPr>
              <a:t> is this?</a:t>
            </a:r>
            <a:endParaRPr lang="en-GB" sz="2400" b="0" i="0" dirty="0">
              <a:effectLst/>
              <a:latin typeface="MS Shell Dlg 2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7932" y="2430530"/>
            <a:ext cx="26805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0" i="0" u="sng" dirty="0" smtClean="0">
                <a:effectLst/>
                <a:latin typeface="COMIC SANS MS" panose="030F0702030302020204" pitchFamily="66" charset="0"/>
              </a:rPr>
              <a:t>What</a:t>
            </a:r>
            <a:r>
              <a:rPr lang="en-GB" sz="2400" b="0" i="0" dirty="0" smtClean="0">
                <a:effectLst/>
                <a:latin typeface="COMIC SANS MS" panose="030F0702030302020204" pitchFamily="66" charset="0"/>
              </a:rPr>
              <a:t> is this for?</a:t>
            </a:r>
            <a:endParaRPr lang="en-GB" sz="2400" b="0" i="0" dirty="0">
              <a:effectLst/>
              <a:latin typeface="MS Shell Dlg 2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4864" y="4420493"/>
            <a:ext cx="2996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0" i="0" u="sng" dirty="0" smtClean="0">
                <a:effectLst/>
                <a:latin typeface="COMIC SANS MS" panose="030F0702030302020204" pitchFamily="66" charset="0"/>
              </a:rPr>
              <a:t>Who</a:t>
            </a:r>
            <a:r>
              <a:rPr lang="en-GB" sz="2400" b="0" i="0" dirty="0" smtClean="0">
                <a:effectLst/>
                <a:latin typeface="COMIC SANS MS" panose="030F0702030302020204" pitchFamily="66" charset="0"/>
              </a:rPr>
              <a:t> has done this?</a:t>
            </a:r>
            <a:endParaRPr lang="en-GB" sz="2400" b="0" i="0" dirty="0">
              <a:effectLst/>
              <a:latin typeface="MS Shell Dlg 2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58135" y="999869"/>
            <a:ext cx="3905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u="sng" smtClean="0">
                <a:latin typeface="COMIC SANS MS" panose="030F0702030302020204" pitchFamily="66" charset="0"/>
              </a:rPr>
              <a:t>Why</a:t>
            </a:r>
            <a:r>
              <a:rPr lang="en-GB" sz="2400" smtClean="0">
                <a:latin typeface="COMIC SANS MS" panose="030F0702030302020204" pitchFamily="66" charset="0"/>
              </a:rPr>
              <a:t> have they done this?</a:t>
            </a:r>
            <a:endParaRPr lang="en-GB" sz="2400" b="0" i="0" dirty="0">
              <a:effectLst/>
              <a:latin typeface="MS Shell Dlg 2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73926" y="3958828"/>
            <a:ext cx="3905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u="sng" dirty="0">
                <a:latin typeface="COMIC SANS MS" panose="030F0702030302020204" pitchFamily="66" charset="0"/>
              </a:rPr>
              <a:t>Why</a:t>
            </a:r>
            <a:r>
              <a:rPr lang="en-GB" sz="2400" dirty="0">
                <a:latin typeface="COMIC SANS MS" panose="030F0702030302020204" pitchFamily="66" charset="0"/>
              </a:rPr>
              <a:t> have they done this?</a:t>
            </a:r>
            <a:endParaRPr lang="en-GB" sz="2400" b="0" i="0" dirty="0">
              <a:effectLst/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395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stereotype?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What is a stereotype? A widely held but fixed and oversimplified image or idea of a particular type of person or thing 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2"/>
              </a:rPr>
              <a:t>http://www.youtube.com/watch?v=hvSwc9ryKAY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What about Jack Johnson? Does he fit the stereotype?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924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1285487"/>
              </p:ext>
            </p:extLst>
          </p:nvPr>
        </p:nvGraphicFramePr>
        <p:xfrm>
          <a:off x="624840" y="1867694"/>
          <a:ext cx="10515600" cy="1432560"/>
        </p:xfrm>
        <a:graphic>
          <a:graphicData uri="http://schemas.openxmlformats.org/drawingml/2006/table">
            <a:tbl>
              <a:tblPr/>
              <a:tblGrid>
                <a:gridCol w="10515600"/>
              </a:tblGrid>
              <a:tr h="0">
                <a:tc>
                  <a:txBody>
                    <a:bodyPr/>
                    <a:lstStyle/>
                    <a:p>
                      <a:r>
                        <a:rPr lang="en-GB" sz="2200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Home Learning:</a:t>
                      </a:r>
                      <a:endParaRPr lang="en-GB" dirty="0">
                        <a:effectLst/>
                      </a:endParaRPr>
                    </a:p>
                    <a:p>
                      <a:r>
                        <a:rPr lang="en-GB" sz="2200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/>
                      </a:r>
                      <a:br>
                        <a:rPr lang="en-GB" sz="2200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</a:br>
                      <a:endParaRPr lang="en-GB" sz="2200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2200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Bring in props which will help you get in character for next lesson's debate. </a:t>
                      </a:r>
                      <a:endParaRPr lang="en-GB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427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" y="-153035"/>
            <a:ext cx="10515600" cy="1325563"/>
          </a:xfrm>
        </p:spPr>
        <p:txBody>
          <a:bodyPr/>
          <a:lstStyle/>
          <a:p>
            <a:r>
              <a:rPr lang="en-GB" dirty="0" smtClean="0"/>
              <a:t>Plenary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438646"/>
              </p:ext>
            </p:extLst>
          </p:nvPr>
        </p:nvGraphicFramePr>
        <p:xfrm>
          <a:off x="335280" y="509746"/>
          <a:ext cx="10515600" cy="4785360"/>
        </p:xfrm>
        <a:graphic>
          <a:graphicData uri="http://schemas.openxmlformats.org/drawingml/2006/table">
            <a:tbl>
              <a:tblPr/>
              <a:tblGrid>
                <a:gridCol w="10515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600" b="1" u="sng" dirty="0">
                          <a:effectLst/>
                          <a:latin typeface="COMIC SANS MS" panose="030F0702030302020204" pitchFamily="66" charset="0"/>
                        </a:rPr>
                        <a:t>Time Paired Share</a:t>
                      </a:r>
                      <a:endParaRPr lang="en-GB" dirty="0">
                        <a:effectLst/>
                      </a:endParaRPr>
                    </a:p>
                    <a:p>
                      <a:r>
                        <a:rPr lang="en-GB" sz="2400" b="1" u="sng" dirty="0">
                          <a:effectLst/>
                          <a:latin typeface="+mn-lt"/>
                        </a:rPr>
                        <a:t>Person A:</a:t>
                      </a:r>
                      <a:endParaRPr lang="en-GB" sz="2400" dirty="0">
                        <a:effectLst/>
                        <a:latin typeface="+mn-lt"/>
                      </a:endParaRPr>
                    </a:p>
                    <a:p>
                      <a:r>
                        <a:rPr lang="en-GB" sz="2400" b="1" dirty="0">
                          <a:effectLst/>
                          <a:latin typeface="+mn-lt"/>
                        </a:rPr>
                        <a:t>I have taken NOTICE of the events concerning Stanton Moor and know there is conflict because</a:t>
                      </a:r>
                      <a:r>
                        <a:rPr lang="en-GB" sz="2400" b="1" dirty="0" smtClean="0">
                          <a:effectLst/>
                          <a:latin typeface="+mn-lt"/>
                        </a:rPr>
                        <a:t>...</a:t>
                      </a:r>
                    </a:p>
                    <a:p>
                      <a:endParaRPr lang="en-GB" sz="2400" dirty="0">
                        <a:effectLst/>
                        <a:latin typeface="+mn-lt"/>
                      </a:endParaRPr>
                    </a:p>
                    <a:p>
                      <a:r>
                        <a:rPr lang="en-GB" sz="2400" b="1" u="sng" dirty="0">
                          <a:effectLst/>
                          <a:latin typeface="+mn-lt"/>
                        </a:rPr>
                        <a:t>Person B:</a:t>
                      </a:r>
                      <a:endParaRPr lang="en-GB" sz="2400" dirty="0">
                        <a:effectLst/>
                        <a:latin typeface="+mn-lt"/>
                      </a:endParaRPr>
                    </a:p>
                    <a:p>
                      <a:r>
                        <a:rPr lang="en-GB" sz="2400" b="1" dirty="0" smtClean="0">
                          <a:effectLst/>
                          <a:latin typeface="+mn-lt"/>
                        </a:rPr>
                        <a:t>Thank you for sharing that, very interesting especially the point about____. I am able to LOOK at the emotions of others and know that different groups of people will feel differently about the conflict e.g.____________</a:t>
                      </a:r>
                      <a:r>
                        <a:rPr lang="en-GB" sz="2400" b="1" baseline="0" dirty="0" smtClean="0">
                          <a:effectLst/>
                          <a:latin typeface="+mn-lt"/>
                        </a:rPr>
                        <a:t> because…</a:t>
                      </a:r>
                    </a:p>
                    <a:p>
                      <a:endParaRPr lang="en-GB" sz="2400" b="1" baseline="0" dirty="0" smtClean="0">
                        <a:effectLst/>
                        <a:latin typeface="+mn-lt"/>
                      </a:endParaRPr>
                    </a:p>
                    <a:p>
                      <a:r>
                        <a:rPr lang="en-GB" sz="2400" b="1" i="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 A:</a:t>
                      </a:r>
                      <a:endParaRPr lang="en-GB" sz="24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2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agree, very interesting especially the point about_____</a:t>
                      </a:r>
                      <a:endParaRPr lang="en-GB" sz="24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6455" y="5056922"/>
            <a:ext cx="7523809" cy="15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99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5063875"/>
              </p:ext>
            </p:extLst>
          </p:nvPr>
        </p:nvGraphicFramePr>
        <p:xfrm>
          <a:off x="457200" y="297974"/>
          <a:ext cx="10515600" cy="731520"/>
        </p:xfrm>
        <a:graphic>
          <a:graphicData uri="http://schemas.openxmlformats.org/drawingml/2006/table">
            <a:tbl>
              <a:tblPr/>
              <a:tblGrid>
                <a:gridCol w="10515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400" b="1" u="sng" dirty="0">
                          <a:effectLst/>
                          <a:latin typeface="COMIC SANS MS" panose="030F0702030302020204" pitchFamily="66" charset="0"/>
                        </a:rPr>
                        <a:t>Why is there conflict? </a:t>
                      </a:r>
                      <a:r>
                        <a:rPr lang="en-GB" sz="2400" b="1" u="sng" dirty="0" smtClean="0">
                          <a:effectLst/>
                          <a:latin typeface="COMIC SANS MS" panose="030F0702030302020204" pitchFamily="66" charset="0"/>
                        </a:rPr>
                        <a:t>Should be done?</a:t>
                      </a:r>
                      <a:endParaRPr lang="en-GB" dirty="0">
                        <a:effectLst/>
                      </a:endParaRPr>
                    </a:p>
                    <a:p>
                      <a:pPr algn="ctr"/>
                      <a:r>
                        <a:rPr lang="en-GB" sz="1800" b="1" u="sng" dirty="0">
                          <a:effectLst/>
                          <a:latin typeface="COMIC SANS MS" panose="030F0702030302020204" pitchFamily="66" charset="0"/>
                        </a:rPr>
                        <a:t>Case Study: Stanton Moor, Peak District National Park</a:t>
                      </a:r>
                      <a:endParaRPr lang="en-GB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379508"/>
              </p:ext>
            </p:extLst>
          </p:nvPr>
        </p:nvGraphicFramePr>
        <p:xfrm>
          <a:off x="502920" y="1151414"/>
          <a:ext cx="10515600" cy="1554480"/>
        </p:xfrm>
        <a:graphic>
          <a:graphicData uri="http://schemas.openxmlformats.org/drawingml/2006/table">
            <a:tbl>
              <a:tblPr/>
              <a:tblGrid>
                <a:gridCol w="10515600"/>
              </a:tblGrid>
              <a:tr h="0">
                <a:tc>
                  <a:txBody>
                    <a:bodyPr/>
                    <a:lstStyle/>
                    <a:p>
                      <a:r>
                        <a:rPr lang="en-GB" sz="2400" dirty="0">
                          <a:effectLst/>
                        </a:rPr>
                        <a:t>Lesson </a:t>
                      </a:r>
                      <a:r>
                        <a:rPr lang="en-GB" sz="2400" dirty="0" smtClean="0">
                          <a:effectLst/>
                        </a:rPr>
                        <a:t>aims:</a:t>
                      </a:r>
                      <a:endParaRPr lang="en-GB" sz="2400" dirty="0">
                        <a:effectLst/>
                      </a:endParaRPr>
                    </a:p>
                    <a:p>
                      <a:r>
                        <a:rPr lang="en-GB" sz="2400" dirty="0">
                          <a:effectLst/>
                        </a:rPr>
                        <a:t>What do you notice about the viewpoints you are being asked to hold? </a:t>
                      </a:r>
                    </a:p>
                    <a:p>
                      <a:r>
                        <a:rPr lang="en-GB" sz="2400" dirty="0">
                          <a:effectLst/>
                        </a:rPr>
                        <a:t>How can it help you make better decisions if you notice yours and others emotional state?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611749"/>
              </p:ext>
            </p:extLst>
          </p:nvPr>
        </p:nvGraphicFramePr>
        <p:xfrm>
          <a:off x="460056" y="5464334"/>
          <a:ext cx="10924223" cy="822960"/>
        </p:xfrm>
        <a:graphic>
          <a:graphicData uri="http://schemas.openxmlformats.org/drawingml/2006/table">
            <a:tbl>
              <a:tblPr/>
              <a:tblGrid>
                <a:gridCol w="10924223"/>
              </a:tblGrid>
              <a:tr h="0">
                <a:tc>
                  <a:txBody>
                    <a:bodyPr/>
                    <a:lstStyle/>
                    <a:p>
                      <a:r>
                        <a:rPr lang="en-GB" sz="2400" baseline="0" dirty="0" smtClean="0">
                          <a:effectLst/>
                        </a:rPr>
                        <a:t>Watch the PowerPoint presentation which includes a series of pictures whilst listening to the audio clip on the conflict we will be studying.</a:t>
                      </a:r>
                      <a:endParaRPr lang="en-GB" sz="240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57" y="2836544"/>
            <a:ext cx="10924223" cy="240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555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874" y="153352"/>
            <a:ext cx="8604885" cy="654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937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48" y="703679"/>
            <a:ext cx="3984092" cy="59706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200" y="180459"/>
            <a:ext cx="4053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i="0" u="sng" dirty="0" smtClean="0">
                <a:effectLst/>
                <a:latin typeface="COMIC SANS MS" panose="030F0702030302020204" pitchFamily="66" charset="0"/>
              </a:rPr>
              <a:t>What is this for?</a:t>
            </a:r>
            <a:endParaRPr lang="en-GB" sz="2800" b="0" i="0" dirty="0">
              <a:effectLst/>
              <a:latin typeface="MS Shell Dlg 2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45480" y="1793855"/>
            <a:ext cx="47396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i="0" dirty="0" smtClean="0">
                <a:effectLst/>
              </a:rPr>
              <a:t>It is part of a large protest camp of tree houses located in the Peak District National Park (White Peak). </a:t>
            </a:r>
            <a:r>
              <a:rPr lang="en-GB" sz="2400" dirty="0"/>
              <a:t>It is part of a complex of tree houses designed so that people can live in the trees</a:t>
            </a:r>
            <a:endParaRPr lang="en-GB" sz="240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2738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988" y="1417644"/>
            <a:ext cx="3457143" cy="518095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5988" y="607814"/>
            <a:ext cx="31518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i="0" u="sng" smtClean="0">
                <a:effectLst/>
                <a:latin typeface="COMIC SANS MS" panose="030F0702030302020204" pitchFamily="66" charset="0"/>
              </a:rPr>
              <a:t>Who has done this?</a:t>
            </a:r>
            <a:endParaRPr lang="en-GB" sz="2400" b="0" i="0" dirty="0">
              <a:effectLst/>
              <a:latin typeface="MS Shell Dlg 2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02480" y="191711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b="1" dirty="0" smtClean="0">
                <a:effectLst/>
                <a:latin typeface="COMIC SANS MS" panose="030F0702030302020204" pitchFamily="66" charset="0"/>
              </a:rPr>
              <a:t>A dedicated group of Eco Warriors with the help of some local residents.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670" y="3307222"/>
            <a:ext cx="3901250" cy="292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793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823" y="1158564"/>
            <a:ext cx="3457143" cy="518095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3560" y="363974"/>
            <a:ext cx="4128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i="0" u="sng" dirty="0" smtClean="0">
                <a:effectLst/>
                <a:latin typeface="COMIC SANS MS" panose="030F0702030302020204" pitchFamily="66" charset="0"/>
              </a:rPr>
              <a:t>Why have they done this?</a:t>
            </a:r>
            <a:endParaRPr lang="en-GB" sz="2400" b="0" i="0" dirty="0">
              <a:effectLst/>
              <a:latin typeface="MS Shell Dlg 2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21613" y="1158564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800" b="1" i="0" dirty="0" smtClean="0">
                <a:effectLst/>
                <a:latin typeface="COMIC SANS MS" panose="030F0702030302020204" pitchFamily="66" charset="0"/>
              </a:rPr>
              <a:t>They have done this to protest about an application to re-open two disused quarries in the National Park. They will be located close to an important archaeological site.</a:t>
            </a:r>
            <a:endParaRPr lang="en-GB" sz="2800" b="0" i="0" dirty="0">
              <a:effectLst/>
              <a:latin typeface="MS Shell Dlg 2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1613" y="4641585"/>
            <a:ext cx="3081267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See map provided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31502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5485218"/>
              </p:ext>
            </p:extLst>
          </p:nvPr>
        </p:nvGraphicFramePr>
        <p:xfrm>
          <a:off x="579120" y="5875814"/>
          <a:ext cx="10515600" cy="396240"/>
        </p:xfrm>
        <a:graphic>
          <a:graphicData uri="http://schemas.openxmlformats.org/drawingml/2006/table">
            <a:tbl>
              <a:tblPr/>
              <a:tblGrid>
                <a:gridCol w="10515600"/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Using the map identify the or more features of the area</a:t>
                      </a:r>
                      <a:endParaRPr lang="en-GB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190" y="515621"/>
            <a:ext cx="8247619" cy="50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018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6400" y="303014"/>
            <a:ext cx="3355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i="0" u="sng" dirty="0" smtClean="0">
                <a:effectLst/>
                <a:latin typeface="COMIC SANS MS" panose="030F0702030302020204" pitchFamily="66" charset="0"/>
              </a:rPr>
              <a:t>When was this done?</a:t>
            </a:r>
            <a:endParaRPr lang="en-GB" sz="2400" b="0" i="0" dirty="0">
              <a:effectLst/>
              <a:latin typeface="MS Shell Dlg 2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663" y="1112844"/>
            <a:ext cx="3457143" cy="518095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632960" y="2389555"/>
            <a:ext cx="4892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i="0" dirty="0" smtClean="0">
                <a:effectLst/>
                <a:latin typeface="COMIC SANS MS" panose="030F0702030302020204" pitchFamily="66" charset="0"/>
              </a:rPr>
              <a:t>This and other tree houses were built in 2003 but the dispute is currently ongoing.</a:t>
            </a:r>
            <a:endParaRPr lang="en-GB" sz="2400" b="0" i="0" dirty="0">
              <a:effectLst/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804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368893"/>
              </p:ext>
            </p:extLst>
          </p:nvPr>
        </p:nvGraphicFramePr>
        <p:xfrm>
          <a:off x="350520" y="121920"/>
          <a:ext cx="10515600" cy="1158240"/>
        </p:xfrm>
        <a:graphic>
          <a:graphicData uri="http://schemas.openxmlformats.org/drawingml/2006/table">
            <a:tbl>
              <a:tblPr/>
              <a:tblGrid>
                <a:gridCol w="10515600"/>
              </a:tblGrid>
              <a:tr h="11582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effectLst/>
                          <a:latin typeface="COMIC SANS MS" panose="030F0702030302020204" pitchFamily="66" charset="0"/>
                        </a:rPr>
                        <a:t>You will be working in the following groups:</a:t>
                      </a:r>
                      <a:endParaRPr lang="en-GB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02920" y="127301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 smtClean="0">
                <a:solidFill>
                  <a:srgbClr val="400000"/>
                </a:solidFill>
                <a:effectLst/>
                <a:latin typeface="COMIC SANS MS" panose="030F0702030302020204" pitchFamily="66" charset="0"/>
              </a:rPr>
              <a:t>Stone Quarry company</a:t>
            </a:r>
            <a:endParaRPr lang="en-GB" dirty="0" smtClean="0">
              <a:effectLst/>
            </a:endParaRPr>
          </a:p>
          <a:p>
            <a:r>
              <a:rPr lang="en-GB" b="1" dirty="0" smtClean="0">
                <a:solidFill>
                  <a:srgbClr val="400000"/>
                </a:solidFill>
                <a:effectLst/>
                <a:latin typeface="COMIC SANS MS" panose="030F0702030302020204" pitchFamily="66" charset="0"/>
              </a:rPr>
              <a:t>Peak Park Authority</a:t>
            </a:r>
            <a:endParaRPr lang="en-GB" dirty="0" smtClean="0">
              <a:effectLst/>
            </a:endParaRPr>
          </a:p>
          <a:p>
            <a:r>
              <a:rPr lang="en-GB" b="1" dirty="0" smtClean="0">
                <a:solidFill>
                  <a:srgbClr val="400000"/>
                </a:solidFill>
                <a:effectLst/>
                <a:latin typeface="COMIC SANS MS" panose="030F0702030302020204" pitchFamily="66" charset="0"/>
              </a:rPr>
              <a:t>Local Residents</a:t>
            </a:r>
            <a:endParaRPr lang="en-GB" dirty="0" smtClean="0">
              <a:effectLst/>
            </a:endParaRPr>
          </a:p>
          <a:p>
            <a:r>
              <a:rPr lang="en-GB" b="1" dirty="0" smtClean="0">
                <a:solidFill>
                  <a:srgbClr val="400000"/>
                </a:solidFill>
                <a:effectLst/>
                <a:latin typeface="COMIC SANS MS" panose="030F0702030302020204" pitchFamily="66" charset="0"/>
              </a:rPr>
              <a:t>Eco-warriors </a:t>
            </a:r>
            <a:endParaRPr lang="en-GB" dirty="0" smtClean="0">
              <a:effectLst/>
            </a:endParaRPr>
          </a:p>
          <a:p>
            <a:r>
              <a:rPr lang="en-GB" b="1" dirty="0" smtClean="0">
                <a:solidFill>
                  <a:srgbClr val="400000"/>
                </a:solidFill>
                <a:effectLst/>
                <a:latin typeface="COMIC SANS MS" panose="030F0702030302020204" pitchFamily="66" charset="0"/>
              </a:rPr>
              <a:t>Local Council (Court)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191780"/>
              </p:ext>
            </p:extLst>
          </p:nvPr>
        </p:nvGraphicFramePr>
        <p:xfrm>
          <a:off x="502920" y="3071654"/>
          <a:ext cx="10515600" cy="2103120"/>
        </p:xfrm>
        <a:graphic>
          <a:graphicData uri="http://schemas.openxmlformats.org/drawingml/2006/table">
            <a:tbl>
              <a:tblPr/>
              <a:tblGrid>
                <a:gridCol w="10515600"/>
              </a:tblGrid>
              <a:tr h="0">
                <a:tc>
                  <a:txBody>
                    <a:bodyPr/>
                    <a:lstStyle/>
                    <a:p>
                      <a:r>
                        <a:rPr lang="en-GB" sz="2200" b="1" dirty="0">
                          <a:solidFill>
                            <a:srgbClr val="400000"/>
                          </a:solidFill>
                          <a:effectLst/>
                          <a:latin typeface="COMIC SANS MS" panose="030F0702030302020204" pitchFamily="66" charset="0"/>
                        </a:rPr>
                        <a:t>The Different Groups involved in the conflict:</a:t>
                      </a:r>
                      <a:endParaRPr lang="en-GB" dirty="0">
                        <a:effectLst/>
                      </a:endParaRPr>
                    </a:p>
                    <a:p>
                      <a:r>
                        <a:rPr lang="en-GB" sz="2200" b="1" dirty="0">
                          <a:solidFill>
                            <a:srgbClr val="400000"/>
                          </a:solidFill>
                          <a:effectLst/>
                          <a:latin typeface="COMIC SANS MS" panose="030F0702030302020204" pitchFamily="66" charset="0"/>
                        </a:rPr>
                        <a:t>1= Stone Quarry company</a:t>
                      </a:r>
                      <a:endParaRPr lang="en-GB" dirty="0">
                        <a:effectLst/>
                      </a:endParaRPr>
                    </a:p>
                    <a:p>
                      <a:r>
                        <a:rPr lang="en-GB" sz="2200" b="1" dirty="0">
                          <a:solidFill>
                            <a:srgbClr val="400000"/>
                          </a:solidFill>
                          <a:effectLst/>
                          <a:latin typeface="COMIC SANS MS" panose="030F0702030302020204" pitchFamily="66" charset="0"/>
                        </a:rPr>
                        <a:t>2= Peak Park Authority</a:t>
                      </a:r>
                      <a:endParaRPr lang="en-GB" dirty="0">
                        <a:effectLst/>
                      </a:endParaRPr>
                    </a:p>
                    <a:p>
                      <a:r>
                        <a:rPr lang="en-GB" sz="2200" b="1" dirty="0">
                          <a:solidFill>
                            <a:srgbClr val="400000"/>
                          </a:solidFill>
                          <a:effectLst/>
                          <a:latin typeface="COMIC SANS MS" panose="030F0702030302020204" pitchFamily="66" charset="0"/>
                        </a:rPr>
                        <a:t>3= Local Residents</a:t>
                      </a:r>
                      <a:endParaRPr lang="en-GB" dirty="0">
                        <a:effectLst/>
                      </a:endParaRPr>
                    </a:p>
                    <a:p>
                      <a:r>
                        <a:rPr lang="en-GB" sz="2200" b="1" dirty="0">
                          <a:solidFill>
                            <a:srgbClr val="400000"/>
                          </a:solidFill>
                          <a:effectLst/>
                          <a:latin typeface="COMIC SANS MS" panose="030F0702030302020204" pitchFamily="66" charset="0"/>
                        </a:rPr>
                        <a:t>4= Eco-warriors </a:t>
                      </a:r>
                      <a:endParaRPr lang="en-GB" dirty="0">
                        <a:effectLst/>
                      </a:endParaRPr>
                    </a:p>
                    <a:p>
                      <a:r>
                        <a:rPr lang="en-GB" sz="2200" b="1" dirty="0">
                          <a:solidFill>
                            <a:srgbClr val="400000"/>
                          </a:solidFill>
                          <a:effectLst/>
                          <a:latin typeface="COMIC SANS MS" panose="030F0702030302020204" pitchFamily="66" charset="0"/>
                        </a:rPr>
                        <a:t>5= Local Council (Court)</a:t>
                      </a:r>
                      <a:endParaRPr lang="en-GB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890792"/>
              </p:ext>
            </p:extLst>
          </p:nvPr>
        </p:nvGraphicFramePr>
        <p:xfrm>
          <a:off x="502920" y="5494814"/>
          <a:ext cx="10515600" cy="883920"/>
        </p:xfrm>
        <a:graphic>
          <a:graphicData uri="http://schemas.openxmlformats.org/drawingml/2006/table">
            <a:tbl>
              <a:tblPr/>
              <a:tblGrid>
                <a:gridCol w="10515600"/>
              </a:tblGrid>
              <a:tr h="0"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What is a stereotype? A </a:t>
                      </a:r>
                      <a:r>
                        <a:rPr lang="en-GB" sz="2600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widely held but fixed and oversimplified image or idea of a particular type of person or </a:t>
                      </a:r>
                      <a:r>
                        <a:rPr lang="en-GB" sz="2600" dirty="0" smtClean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thing </a:t>
                      </a:r>
                      <a:endParaRPr lang="en-GB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060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441</Words>
  <Application>Microsoft Office PowerPoint</Application>
  <PresentationFormat>Widescreen</PresentationFormat>
  <Paragraphs>53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Comic Sans MS</vt:lpstr>
      <vt:lpstr>Comic Sans MS</vt:lpstr>
      <vt:lpstr>MS Shell Dlg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a stereotype?</vt:lpstr>
      <vt:lpstr>PowerPoint Presentation</vt:lpstr>
      <vt:lpstr>Plenary</vt:lpstr>
    </vt:vector>
  </TitlesOfParts>
  <Company>LEARNING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Garcia, J</dc:creator>
  <cp:lastModifiedBy>Garcia, J</cp:lastModifiedBy>
  <cp:revision>3</cp:revision>
  <dcterms:created xsi:type="dcterms:W3CDTF">2015-11-06T01:00:39Z</dcterms:created>
  <dcterms:modified xsi:type="dcterms:W3CDTF">2015-11-06T01:18:38Z</dcterms:modified>
</cp:coreProperties>
</file>