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1" r:id="rId3"/>
    <p:sldId id="272" r:id="rId4"/>
    <p:sldId id="273" r:id="rId5"/>
    <p:sldId id="259" r:id="rId6"/>
    <p:sldId id="260" r:id="rId7"/>
    <p:sldId id="265" r:id="rId8"/>
    <p:sldId id="261" r:id="rId9"/>
    <p:sldId id="269" r:id="rId10"/>
    <p:sldId id="274" r:id="rId11"/>
    <p:sldId id="276" r:id="rId12"/>
    <p:sldId id="275" r:id="rId13"/>
    <p:sldId id="277" r:id="rId14"/>
    <p:sldId id="264"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8" autoAdjust="0"/>
    <p:restoredTop sz="94660"/>
  </p:normalViewPr>
  <p:slideViewPr>
    <p:cSldViewPr snapToGrid="0">
      <p:cViewPr varScale="1">
        <p:scale>
          <a:sx n="74" d="100"/>
          <a:sy n="74" d="100"/>
        </p:scale>
        <p:origin x="4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4CE431-35DB-49BF-8994-AC4F19C2B080}" type="datetimeFigureOut">
              <a:rPr lang="en-GB" smtClean="0"/>
              <a:t>28/09/2015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402006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CE431-35DB-49BF-8994-AC4F19C2B080}" type="datetimeFigureOut">
              <a:rPr lang="en-GB" smtClean="0"/>
              <a:t>28/09/2015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2042084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CE431-35DB-49BF-8994-AC4F19C2B080}" type="datetimeFigureOut">
              <a:rPr lang="en-GB" smtClean="0"/>
              <a:t>28/09/2015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2777871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4CE431-35DB-49BF-8994-AC4F19C2B080}" type="datetimeFigureOut">
              <a:rPr lang="en-GB" smtClean="0"/>
              <a:t>28/09/2015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2742433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4CE431-35DB-49BF-8994-AC4F19C2B080}" type="datetimeFigureOut">
              <a:rPr lang="en-GB" smtClean="0"/>
              <a:t>28/09/2015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3438803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44CE431-35DB-49BF-8994-AC4F19C2B080}" type="datetimeFigureOut">
              <a:rPr lang="en-GB" smtClean="0"/>
              <a:t>28/09/2015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50208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44CE431-35DB-49BF-8994-AC4F19C2B080}" type="datetimeFigureOut">
              <a:rPr lang="en-GB" smtClean="0"/>
              <a:t>28/09/2015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3659620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4CE431-35DB-49BF-8994-AC4F19C2B080}" type="datetimeFigureOut">
              <a:rPr lang="en-GB" smtClean="0"/>
              <a:t>28/09/2015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3332284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4CE431-35DB-49BF-8994-AC4F19C2B080}" type="datetimeFigureOut">
              <a:rPr lang="en-GB" smtClean="0"/>
              <a:t>28/09/2015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3612916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CE431-35DB-49BF-8994-AC4F19C2B080}" type="datetimeFigureOut">
              <a:rPr lang="en-GB" smtClean="0"/>
              <a:t>28/09/2015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2077618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CE431-35DB-49BF-8994-AC4F19C2B080}" type="datetimeFigureOut">
              <a:rPr lang="en-GB" smtClean="0"/>
              <a:t>28/09/2015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94016D-25A1-4115-8EE5-D2EA313A2323}" type="slidenum">
              <a:rPr lang="en-GB" smtClean="0"/>
              <a:t>‹#›</a:t>
            </a:fld>
            <a:endParaRPr lang="en-GB"/>
          </a:p>
        </p:txBody>
      </p:sp>
    </p:spTree>
    <p:extLst>
      <p:ext uri="{BB962C8B-B14F-4D97-AF65-F5344CB8AC3E}">
        <p14:creationId xmlns:p14="http://schemas.microsoft.com/office/powerpoint/2010/main" val="1566296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CE431-35DB-49BF-8994-AC4F19C2B080}" type="datetimeFigureOut">
              <a:rPr lang="en-GB" smtClean="0"/>
              <a:t>28/09/2015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94016D-25A1-4115-8EE5-D2EA313A2323}" type="slidenum">
              <a:rPr lang="en-GB" smtClean="0"/>
              <a:t>‹#›</a:t>
            </a:fld>
            <a:endParaRPr lang="en-GB"/>
          </a:p>
        </p:txBody>
      </p:sp>
    </p:spTree>
    <p:extLst>
      <p:ext uri="{BB962C8B-B14F-4D97-AF65-F5344CB8AC3E}">
        <p14:creationId xmlns:p14="http://schemas.microsoft.com/office/powerpoint/2010/main" val="3244963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Moral_philosophy" TargetMode="External"/><Relationship Id="rId2" Type="http://schemas.openxmlformats.org/officeDocument/2006/relationships/hyperlink" Target="https://en.wikipedia.org/wiki/Moral_imperative" TargetMode="External"/><Relationship Id="rId1" Type="http://schemas.openxmlformats.org/officeDocument/2006/relationships/slideLayout" Target="../slideLayouts/slideLayout2.xml"/><Relationship Id="rId5" Type="http://schemas.openxmlformats.org/officeDocument/2006/relationships/hyperlink" Target="https://en.wikipedia.org/wiki/Moral_code" TargetMode="External"/><Relationship Id="rId4" Type="http://schemas.openxmlformats.org/officeDocument/2006/relationships/hyperlink" Target="https://en.wikipedia.org/wiki/Ethica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the most important decision you have had to make in your life?</a:t>
            </a:r>
            <a:endParaRPr lang="en-GB" dirty="0"/>
          </a:p>
        </p:txBody>
      </p:sp>
      <p:sp>
        <p:nvSpPr>
          <p:cNvPr id="3" name="Content Placeholder 2"/>
          <p:cNvSpPr>
            <a:spLocks noGrp="1"/>
          </p:cNvSpPr>
          <p:nvPr>
            <p:ph idx="1"/>
          </p:nvPr>
        </p:nvSpPr>
        <p:spPr>
          <a:xfrm>
            <a:off x="838200" y="2115185"/>
            <a:ext cx="10515600" cy="4351338"/>
          </a:xfrm>
        </p:spPr>
        <p:txBody>
          <a:bodyPr/>
          <a:lstStyle/>
          <a:p>
            <a:pPr marL="0" indent="0">
              <a:buNone/>
            </a:pPr>
            <a:r>
              <a:rPr lang="en-GB" dirty="0" smtClean="0"/>
              <a:t>Consider the following points:</a:t>
            </a:r>
          </a:p>
          <a:p>
            <a:pPr marL="514350" indent="-514350">
              <a:buAutoNum type="arabicParenR"/>
            </a:pPr>
            <a:r>
              <a:rPr lang="en-GB" dirty="0" smtClean="0"/>
              <a:t>What made it a difficult decision?</a:t>
            </a:r>
          </a:p>
          <a:p>
            <a:pPr marL="514350" indent="-514350">
              <a:buAutoNum type="arabicParenR"/>
            </a:pPr>
            <a:r>
              <a:rPr lang="en-GB" dirty="0" smtClean="0"/>
              <a:t>Who was affected by your decision?</a:t>
            </a:r>
          </a:p>
          <a:p>
            <a:pPr marL="514350" indent="-514350">
              <a:buAutoNum type="arabicParenR"/>
            </a:pPr>
            <a:r>
              <a:rPr lang="en-GB" dirty="0" smtClean="0"/>
              <a:t>How did you finally decide what to do?</a:t>
            </a:r>
          </a:p>
          <a:p>
            <a:pPr marL="514350" indent="-514350">
              <a:buAutoNum type="arabicParenR"/>
            </a:pPr>
            <a:r>
              <a:rPr lang="en-GB" dirty="0" smtClean="0"/>
              <a:t>Would you make the same decision again? Why?</a:t>
            </a:r>
          </a:p>
          <a:p>
            <a:pPr marL="514350" indent="-514350">
              <a:buAutoNum type="arabicParenR"/>
            </a:pPr>
            <a:endParaRPr lang="en-GB" dirty="0"/>
          </a:p>
        </p:txBody>
      </p:sp>
    </p:spTree>
    <p:extLst>
      <p:ext uri="{BB962C8B-B14F-4D97-AF65-F5344CB8AC3E}">
        <p14:creationId xmlns:p14="http://schemas.microsoft.com/office/powerpoint/2010/main" val="2748680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virtues of decision making:</a:t>
            </a:r>
            <a:endParaRPr lang="en-GB" dirty="0"/>
          </a:p>
        </p:txBody>
      </p:sp>
      <p:sp>
        <p:nvSpPr>
          <p:cNvPr id="3" name="Content Placeholder 2"/>
          <p:cNvSpPr>
            <a:spLocks noGrp="1"/>
          </p:cNvSpPr>
          <p:nvPr>
            <p:ph idx="1"/>
          </p:nvPr>
        </p:nvSpPr>
        <p:spPr/>
        <p:txBody>
          <a:bodyPr/>
          <a:lstStyle/>
          <a:p>
            <a:r>
              <a:rPr lang="en-GB" dirty="0" smtClean="0"/>
              <a:t>Integrity – What do you think this means?</a:t>
            </a:r>
            <a:endParaRPr lang="en-GB" dirty="0"/>
          </a:p>
        </p:txBody>
      </p:sp>
    </p:spTree>
    <p:extLst>
      <p:ext uri="{BB962C8B-B14F-4D97-AF65-F5344CB8AC3E}">
        <p14:creationId xmlns:p14="http://schemas.microsoft.com/office/powerpoint/2010/main" val="3212080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virtues of decision making:</a:t>
            </a:r>
            <a:endParaRPr lang="en-GB" dirty="0"/>
          </a:p>
        </p:txBody>
      </p:sp>
      <p:sp>
        <p:nvSpPr>
          <p:cNvPr id="3" name="Content Placeholder 2"/>
          <p:cNvSpPr>
            <a:spLocks noGrp="1"/>
          </p:cNvSpPr>
          <p:nvPr>
            <p:ph idx="1"/>
          </p:nvPr>
        </p:nvSpPr>
        <p:spPr/>
        <p:txBody>
          <a:bodyPr/>
          <a:lstStyle/>
          <a:p>
            <a:r>
              <a:rPr lang="en-GB" dirty="0" smtClean="0"/>
              <a:t>Integrity - </a:t>
            </a:r>
            <a:r>
              <a:rPr lang="en-GB" dirty="0"/>
              <a:t>Having integrity means doing the right thing in a reliable way. It's a personality trait that we admire, since it means a person has a moral compass that doesn't waver. It literally means having "wholeness" of character, just as an </a:t>
            </a:r>
            <a:r>
              <a:rPr lang="en-GB" i="1" dirty="0"/>
              <a:t>integer</a:t>
            </a:r>
            <a:r>
              <a:rPr lang="en-GB" dirty="0"/>
              <a:t> is a "whole number" with no fractions. Physical objects can display integrity, too — if you're going over a rickety old bridge that sways in the wind, you might question its structural integrity.</a:t>
            </a:r>
            <a:endParaRPr lang="en-GB" dirty="0"/>
          </a:p>
        </p:txBody>
      </p:sp>
    </p:spTree>
    <p:extLst>
      <p:ext uri="{BB962C8B-B14F-4D97-AF65-F5344CB8AC3E}">
        <p14:creationId xmlns:p14="http://schemas.microsoft.com/office/powerpoint/2010/main" val="1143981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virtues of decision making:</a:t>
            </a:r>
            <a:endParaRPr lang="en-GB" dirty="0"/>
          </a:p>
        </p:txBody>
      </p:sp>
      <p:sp>
        <p:nvSpPr>
          <p:cNvPr id="3" name="Content Placeholder 2"/>
          <p:cNvSpPr>
            <a:spLocks noGrp="1"/>
          </p:cNvSpPr>
          <p:nvPr>
            <p:ph idx="1"/>
          </p:nvPr>
        </p:nvSpPr>
        <p:spPr/>
        <p:txBody>
          <a:bodyPr/>
          <a:lstStyle/>
          <a:p>
            <a:r>
              <a:rPr lang="en-GB" dirty="0" smtClean="0"/>
              <a:t>Neighbourliness – what do you think this means?</a:t>
            </a:r>
            <a:endParaRPr lang="en-GB" dirty="0"/>
          </a:p>
        </p:txBody>
      </p:sp>
    </p:spTree>
    <p:extLst>
      <p:ext uri="{BB962C8B-B14F-4D97-AF65-F5344CB8AC3E}">
        <p14:creationId xmlns:p14="http://schemas.microsoft.com/office/powerpoint/2010/main" val="2685226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virtues of decision making:</a:t>
            </a:r>
            <a:endParaRPr lang="en-GB" dirty="0"/>
          </a:p>
        </p:txBody>
      </p:sp>
      <p:sp>
        <p:nvSpPr>
          <p:cNvPr id="3" name="Content Placeholder 2"/>
          <p:cNvSpPr>
            <a:spLocks noGrp="1"/>
          </p:cNvSpPr>
          <p:nvPr>
            <p:ph idx="1"/>
          </p:nvPr>
        </p:nvSpPr>
        <p:spPr/>
        <p:txBody>
          <a:bodyPr/>
          <a:lstStyle/>
          <a:p>
            <a:r>
              <a:rPr lang="en-GB" dirty="0" smtClean="0"/>
              <a:t>Neighbourliness – </a:t>
            </a:r>
            <a:r>
              <a:rPr lang="en-GB" dirty="0"/>
              <a:t>a disposition to be friendly and helpful to </a:t>
            </a:r>
            <a:r>
              <a:rPr lang="en-GB" dirty="0" smtClean="0"/>
              <a:t>others including neighbours</a:t>
            </a:r>
            <a:r>
              <a:rPr lang="en-GB" dirty="0"/>
              <a:t>.</a:t>
            </a:r>
          </a:p>
        </p:txBody>
      </p:sp>
    </p:spTree>
    <p:extLst>
      <p:ext uri="{BB962C8B-B14F-4D97-AF65-F5344CB8AC3E}">
        <p14:creationId xmlns:p14="http://schemas.microsoft.com/office/powerpoint/2010/main" val="3207624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would make a good decision?</a:t>
            </a:r>
            <a:endParaRPr lang="en-GB" dirty="0"/>
          </a:p>
        </p:txBody>
      </p:sp>
      <p:sp>
        <p:nvSpPr>
          <p:cNvPr id="4" name="AutoShape 2" descr="Image result for success criter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2"/>
          <a:stretch>
            <a:fillRect/>
          </a:stretch>
        </p:blipFill>
        <p:spPr>
          <a:xfrm>
            <a:off x="3307080" y="2679065"/>
            <a:ext cx="4456430" cy="2228215"/>
          </a:xfrm>
          <a:prstGeom prst="rect">
            <a:avLst/>
          </a:prstGeom>
        </p:spPr>
      </p:pic>
    </p:spTree>
    <p:extLst>
      <p:ext uri="{BB962C8B-B14F-4D97-AF65-F5344CB8AC3E}">
        <p14:creationId xmlns:p14="http://schemas.microsoft.com/office/powerpoint/2010/main" val="3069002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could you apply this success criteria?</a:t>
            </a:r>
            <a:endParaRPr lang="en-GB" dirty="0"/>
          </a:p>
        </p:txBody>
      </p:sp>
      <p:sp>
        <p:nvSpPr>
          <p:cNvPr id="3" name="Content Placeholder 2"/>
          <p:cNvSpPr>
            <a:spLocks noGrp="1"/>
          </p:cNvSpPr>
          <p:nvPr>
            <p:ph idx="1"/>
          </p:nvPr>
        </p:nvSpPr>
        <p:spPr/>
        <p:txBody>
          <a:bodyPr/>
          <a:lstStyle/>
          <a:p>
            <a:pPr marL="0" indent="0">
              <a:buNone/>
            </a:pPr>
            <a:r>
              <a:rPr lang="en-GB" dirty="0" smtClean="0"/>
              <a:t>Consider the following:</a:t>
            </a:r>
          </a:p>
          <a:p>
            <a:pPr marL="514350" indent="-514350">
              <a:buAutoNum type="arabicPeriod"/>
            </a:pPr>
            <a:r>
              <a:rPr lang="en-GB" dirty="0" smtClean="0"/>
              <a:t>Is there a particular decision you are going to have to make soon?</a:t>
            </a:r>
          </a:p>
          <a:p>
            <a:pPr marL="514350" indent="-514350">
              <a:buAutoNum type="arabicPeriod"/>
            </a:pPr>
            <a:r>
              <a:rPr lang="en-GB" dirty="0" smtClean="0"/>
              <a:t>In what other subjects do you have to make decisions?</a:t>
            </a:r>
          </a:p>
          <a:p>
            <a:pPr marL="514350" indent="-514350">
              <a:buAutoNum type="arabicPeriod"/>
            </a:pPr>
            <a:r>
              <a:rPr lang="en-GB" dirty="0" smtClean="0"/>
              <a:t>When might being able to make a better decision be useful? Why would it be useful?</a:t>
            </a:r>
            <a:endParaRPr lang="en-GB" dirty="0"/>
          </a:p>
        </p:txBody>
      </p:sp>
    </p:spTree>
    <p:extLst>
      <p:ext uri="{BB962C8B-B14F-4D97-AF65-F5344CB8AC3E}">
        <p14:creationId xmlns:p14="http://schemas.microsoft.com/office/powerpoint/2010/main" val="4020041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025"/>
            <a:ext cx="10515600" cy="1325563"/>
          </a:xfrm>
        </p:spPr>
        <p:txBody>
          <a:bodyPr>
            <a:normAutofit/>
          </a:bodyPr>
          <a:lstStyle/>
          <a:p>
            <a:pPr algn="ctr"/>
            <a:r>
              <a:rPr lang="en-GB" b="1" u="sng" dirty="0" smtClean="0"/>
              <a:t>An ethical dilemma:</a:t>
            </a:r>
            <a:br>
              <a:rPr lang="en-GB" b="1" u="sng" dirty="0" smtClean="0"/>
            </a:br>
            <a:r>
              <a:rPr lang="en-GB" b="1" u="sng" dirty="0" smtClean="0"/>
              <a:t>What would you do?</a:t>
            </a:r>
            <a:endParaRPr lang="en-GB" b="1" u="sng" dirty="0"/>
          </a:p>
        </p:txBody>
      </p:sp>
      <p:sp>
        <p:nvSpPr>
          <p:cNvPr id="3" name="Content Placeholder 2"/>
          <p:cNvSpPr>
            <a:spLocks noGrp="1"/>
          </p:cNvSpPr>
          <p:nvPr>
            <p:ph idx="1"/>
          </p:nvPr>
        </p:nvSpPr>
        <p:spPr>
          <a:xfrm>
            <a:off x="838200" y="1368425"/>
            <a:ext cx="10515600" cy="4351338"/>
          </a:xfrm>
        </p:spPr>
        <p:txBody>
          <a:bodyPr/>
          <a:lstStyle/>
          <a:p>
            <a:pPr marL="0" indent="0">
              <a:buNone/>
            </a:pPr>
            <a:r>
              <a:rPr lang="en-GB" dirty="0"/>
              <a:t>A pregnant woman leading a group of people out of a cave on a coast is stuck in the mouth of that cave. In a short time high tide will be upon them, and unless she is unstuck, they will all be drowned except the woman, whose head is out of the cave. Fortunately, (or unfortunately,) someone has with him a stick of dynamite. There seems no way to get the pregnant woman loose without using the dynamite which will inevitably kill her; but if they do not use it everyone will drown. What should they do?</a:t>
            </a:r>
          </a:p>
        </p:txBody>
      </p:sp>
      <p:pic>
        <p:nvPicPr>
          <p:cNvPr id="2050" name="Picture 2" descr="https://programsuccess.files.wordpress.com/2011/10/decision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1175" y="4534906"/>
            <a:ext cx="2064913" cy="206491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f.ltkcdn.net/pregnancy/images/std/143409-424x283-Pregnant_Woma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2488" y="4534906"/>
            <a:ext cx="3093720" cy="2064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905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Get in groups with others who have decided to make the same decision as you.</a:t>
            </a:r>
            <a:endParaRPr lang="en-GB" dirty="0"/>
          </a:p>
        </p:txBody>
      </p:sp>
      <p:sp>
        <p:nvSpPr>
          <p:cNvPr id="3" name="Content Placeholder 2"/>
          <p:cNvSpPr>
            <a:spLocks noGrp="1"/>
          </p:cNvSpPr>
          <p:nvPr>
            <p:ph idx="1"/>
          </p:nvPr>
        </p:nvSpPr>
        <p:spPr>
          <a:xfrm>
            <a:off x="838200" y="1997075"/>
            <a:ext cx="10515600" cy="4351338"/>
          </a:xfrm>
        </p:spPr>
        <p:txBody>
          <a:bodyPr/>
          <a:lstStyle/>
          <a:p>
            <a:r>
              <a:rPr lang="en-GB" dirty="0" smtClean="0"/>
              <a:t>In your groups </a:t>
            </a:r>
            <a:r>
              <a:rPr lang="en-GB" dirty="0"/>
              <a:t>s</a:t>
            </a:r>
            <a:r>
              <a:rPr lang="en-GB" dirty="0" smtClean="0"/>
              <a:t>hare your reasons for deciding the way you did.</a:t>
            </a:r>
          </a:p>
          <a:p>
            <a:r>
              <a:rPr lang="en-GB" dirty="0" smtClean="0"/>
              <a:t>Be prepared to discuss your views with the rest of the class.</a:t>
            </a:r>
            <a:endParaRPr lang="en-GB" dirty="0"/>
          </a:p>
        </p:txBody>
      </p:sp>
    </p:spTree>
    <p:extLst>
      <p:ext uri="{BB962C8B-B14F-4D97-AF65-F5344CB8AC3E}">
        <p14:creationId xmlns:p14="http://schemas.microsoft.com/office/powerpoint/2010/main" val="3673303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Ethical dilemmas</a:t>
            </a:r>
            <a:endParaRPr lang="en-GB" dirty="0"/>
          </a:p>
        </p:txBody>
      </p:sp>
      <p:sp>
        <p:nvSpPr>
          <p:cNvPr id="3" name="Content Placeholder 2"/>
          <p:cNvSpPr>
            <a:spLocks noGrp="1"/>
          </p:cNvSpPr>
          <p:nvPr>
            <p:ph idx="1"/>
          </p:nvPr>
        </p:nvSpPr>
        <p:spPr/>
        <p:txBody>
          <a:bodyPr/>
          <a:lstStyle/>
          <a:p>
            <a:pPr marL="0" indent="0">
              <a:buNone/>
            </a:pPr>
            <a:r>
              <a:rPr lang="en-GB" dirty="0" smtClean="0"/>
              <a:t>What is an ethical dilemma?</a:t>
            </a:r>
          </a:p>
          <a:p>
            <a:pPr marL="0" indent="0">
              <a:buNone/>
            </a:pPr>
            <a:r>
              <a:rPr lang="en-GB" dirty="0" smtClean="0"/>
              <a:t>Why are ethical dilemmas useful in helping us learn?</a:t>
            </a:r>
          </a:p>
          <a:p>
            <a:pPr marL="0" indent="0">
              <a:buNone/>
            </a:pPr>
            <a:r>
              <a:rPr lang="en-GB" dirty="0" smtClean="0"/>
              <a:t>What have you learnt from your response and the responses of others from the class?</a:t>
            </a:r>
          </a:p>
          <a:p>
            <a:pPr marL="0" indent="0">
              <a:buNone/>
            </a:pPr>
            <a:endParaRPr lang="en-GB" dirty="0"/>
          </a:p>
        </p:txBody>
      </p:sp>
      <p:sp>
        <p:nvSpPr>
          <p:cNvPr id="4" name="TextBox 3"/>
          <p:cNvSpPr txBox="1"/>
          <p:nvPr/>
        </p:nvSpPr>
        <p:spPr>
          <a:xfrm>
            <a:off x="838200" y="4019550"/>
            <a:ext cx="10801350" cy="2585323"/>
          </a:xfrm>
          <a:prstGeom prst="rect">
            <a:avLst/>
          </a:prstGeom>
          <a:noFill/>
        </p:spPr>
        <p:txBody>
          <a:bodyPr wrap="square" rtlCol="0">
            <a:spAutoFit/>
          </a:bodyPr>
          <a:lstStyle/>
          <a:p>
            <a:r>
              <a:rPr lang="en-GB" sz="2400" dirty="0"/>
              <a:t>An </a:t>
            </a:r>
            <a:r>
              <a:rPr lang="en-GB" sz="2400" b="1" dirty="0"/>
              <a:t>ethical dilemma</a:t>
            </a:r>
            <a:r>
              <a:rPr lang="en-GB" sz="2400" dirty="0"/>
              <a:t> is a complex situation that often involves an apparent mental conflict between </a:t>
            </a:r>
            <a:r>
              <a:rPr lang="en-GB" sz="2400" dirty="0">
                <a:hlinkClick r:id="rId2" tooltip="Moral imperative"/>
              </a:rPr>
              <a:t>moral imperatives</a:t>
            </a:r>
            <a:r>
              <a:rPr lang="en-GB" sz="2400" dirty="0"/>
              <a:t>, in which to obey one would result in transgressing another. Sometimes called ethical paradoxes in </a:t>
            </a:r>
            <a:r>
              <a:rPr lang="en-GB" sz="2400" dirty="0">
                <a:hlinkClick r:id="rId3" tooltip="Moral philosophy"/>
              </a:rPr>
              <a:t>moral philosophy</a:t>
            </a:r>
            <a:r>
              <a:rPr lang="en-GB" sz="2400" dirty="0"/>
              <a:t>, ethical dilemmas are often invoked in an attempt to refute an </a:t>
            </a:r>
            <a:r>
              <a:rPr lang="en-GB" sz="2400" dirty="0">
                <a:hlinkClick r:id="rId4" tooltip="Ethical"/>
              </a:rPr>
              <a:t>ethical</a:t>
            </a:r>
            <a:r>
              <a:rPr lang="en-GB" sz="2400" dirty="0"/>
              <a:t> system or </a:t>
            </a:r>
            <a:r>
              <a:rPr lang="en-GB" sz="2400" dirty="0">
                <a:hlinkClick r:id="rId5" tooltip="Moral code"/>
              </a:rPr>
              <a:t>moral code</a:t>
            </a:r>
            <a:r>
              <a:rPr lang="en-GB" sz="2400" dirty="0"/>
              <a:t>, or to improve it so as to resolve the </a:t>
            </a:r>
            <a:r>
              <a:rPr lang="en-GB" sz="2400" dirty="0" smtClean="0"/>
              <a:t>paradox </a:t>
            </a:r>
          </a:p>
          <a:p>
            <a:endParaRPr lang="en-GB" sz="2400" dirty="0" smtClean="0"/>
          </a:p>
          <a:p>
            <a:r>
              <a:rPr lang="en-GB" dirty="0" smtClean="0"/>
              <a:t>(Source: Wikipedia https://en.wikipedia.org/wiki/Ethical_dilemma)</a:t>
            </a:r>
            <a:endParaRPr lang="en-GB" dirty="0"/>
          </a:p>
        </p:txBody>
      </p:sp>
    </p:spTree>
    <p:extLst>
      <p:ext uri="{BB962C8B-B14F-4D97-AF65-F5344CB8AC3E}">
        <p14:creationId xmlns:p14="http://schemas.microsoft.com/office/powerpoint/2010/main" val="384833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65125"/>
            <a:ext cx="11917680" cy="1325563"/>
          </a:xfrm>
        </p:spPr>
        <p:txBody>
          <a:bodyPr/>
          <a:lstStyle/>
          <a:p>
            <a:pPr algn="ctr"/>
            <a:r>
              <a:rPr lang="en-GB" dirty="0" smtClean="0"/>
              <a:t>Who makes decisions in our society/communities?</a:t>
            </a:r>
            <a:endParaRPr lang="en-GB" dirty="0"/>
          </a:p>
        </p:txBody>
      </p:sp>
    </p:spTree>
    <p:extLst>
      <p:ext uri="{BB962C8B-B14F-4D97-AF65-F5344CB8AC3E}">
        <p14:creationId xmlns:p14="http://schemas.microsoft.com/office/powerpoint/2010/main" val="2798500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How are these decision makers connected to geography?</a:t>
            </a:r>
            <a:endParaRPr lang="en-GB" dirty="0"/>
          </a:p>
        </p:txBody>
      </p:sp>
      <p:sp>
        <p:nvSpPr>
          <p:cNvPr id="3" name="Content Placeholder 2"/>
          <p:cNvSpPr>
            <a:spLocks noGrp="1"/>
          </p:cNvSpPr>
          <p:nvPr>
            <p:ph idx="1"/>
          </p:nvPr>
        </p:nvSpPr>
        <p:spPr/>
        <p:txBody>
          <a:bodyPr/>
          <a:lstStyle/>
          <a:p>
            <a:pPr marL="0" indent="0">
              <a:buNone/>
            </a:pPr>
            <a:r>
              <a:rPr lang="en-GB" dirty="0" smtClean="0"/>
              <a:t>Think of examples</a:t>
            </a:r>
          </a:p>
          <a:p>
            <a:pPr marL="0" indent="0">
              <a:buNone/>
            </a:pPr>
            <a:r>
              <a:rPr lang="en-GB" dirty="0" smtClean="0"/>
              <a:t>Try to explain the connections</a:t>
            </a:r>
          </a:p>
          <a:p>
            <a:pPr marL="0" indent="0">
              <a:buNone/>
            </a:pPr>
            <a:r>
              <a:rPr lang="en-GB" dirty="0" smtClean="0"/>
              <a:t>Do these decision makers affect you? If so how?</a:t>
            </a:r>
            <a:endParaRPr lang="en-GB" dirty="0"/>
          </a:p>
        </p:txBody>
      </p:sp>
    </p:spTree>
    <p:extLst>
      <p:ext uri="{BB962C8B-B14F-4D97-AF65-F5344CB8AC3E}">
        <p14:creationId xmlns:p14="http://schemas.microsoft.com/office/powerpoint/2010/main" val="264674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0237"/>
            <a:ext cx="10515600" cy="1325563"/>
          </a:xfrm>
        </p:spPr>
        <p:txBody>
          <a:bodyPr>
            <a:normAutofit/>
          </a:bodyPr>
          <a:lstStyle/>
          <a:p>
            <a:r>
              <a:rPr lang="en-GB" dirty="0"/>
              <a:t>What is a stakeholder?</a:t>
            </a:r>
            <a:br>
              <a:rPr lang="en-GB" dirty="0"/>
            </a:br>
            <a:endParaRPr lang="en-GB" dirty="0"/>
          </a:p>
        </p:txBody>
      </p:sp>
      <p:sp>
        <p:nvSpPr>
          <p:cNvPr id="3" name="Content Placeholder 2"/>
          <p:cNvSpPr>
            <a:spLocks noGrp="1"/>
          </p:cNvSpPr>
          <p:nvPr>
            <p:ph idx="1"/>
          </p:nvPr>
        </p:nvSpPr>
        <p:spPr/>
        <p:txBody>
          <a:bodyPr/>
          <a:lstStyle/>
          <a:p>
            <a:pPr marL="0" indent="0">
              <a:buNone/>
            </a:pPr>
            <a:r>
              <a:rPr lang="en-GB" dirty="0" smtClean="0"/>
              <a:t>A stakeholder is anybody who can affect or is affected by an organisation, strategy or project.</a:t>
            </a:r>
            <a:endParaRPr lang="en-GB" dirty="0"/>
          </a:p>
        </p:txBody>
      </p:sp>
    </p:spTree>
    <p:extLst>
      <p:ext uri="{BB962C8B-B14F-4D97-AF65-F5344CB8AC3E}">
        <p14:creationId xmlns:p14="http://schemas.microsoft.com/office/powerpoint/2010/main" val="387001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result for uk govern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itle 5"/>
          <p:cNvSpPr>
            <a:spLocks noGrp="1"/>
          </p:cNvSpPr>
          <p:nvPr>
            <p:ph type="title"/>
          </p:nvPr>
        </p:nvSpPr>
        <p:spPr>
          <a:xfrm>
            <a:off x="838200" y="129857"/>
            <a:ext cx="10515600" cy="1682751"/>
          </a:xfrm>
          <a:solidFill>
            <a:srgbClr val="FFFF00"/>
          </a:solidFill>
        </p:spPr>
        <p:txBody>
          <a:bodyPr>
            <a:normAutofit fontScale="90000"/>
          </a:bodyPr>
          <a:lstStyle/>
          <a:p>
            <a:r>
              <a:rPr lang="en-GB" dirty="0"/>
              <a:t>What is a stakeholder?</a:t>
            </a:r>
            <a:br>
              <a:rPr lang="en-GB" dirty="0"/>
            </a:br>
            <a:r>
              <a:rPr lang="en-GB" dirty="0"/>
              <a:t>A stakeholder is anybody who can affect or is affected by an organisation, strategy or project.</a:t>
            </a:r>
          </a:p>
        </p:txBody>
      </p:sp>
      <p:sp>
        <p:nvSpPr>
          <p:cNvPr id="7" name="AutoShape 4" descr="Image result for wind farms village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8" descr="Image result for flood defenc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10" descr="Image result for heathrow runway"/>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TextBox 13"/>
          <p:cNvSpPr txBox="1"/>
          <p:nvPr/>
        </p:nvSpPr>
        <p:spPr>
          <a:xfrm>
            <a:off x="917575" y="1905812"/>
            <a:ext cx="10634345" cy="523220"/>
          </a:xfrm>
          <a:prstGeom prst="rect">
            <a:avLst/>
          </a:prstGeom>
          <a:noFill/>
        </p:spPr>
        <p:txBody>
          <a:bodyPr wrap="square" rtlCol="0">
            <a:spAutoFit/>
          </a:bodyPr>
          <a:lstStyle/>
          <a:p>
            <a:r>
              <a:rPr lang="en-GB" sz="2800" dirty="0" smtClean="0">
                <a:solidFill>
                  <a:sysClr val="windowText" lastClr="000000"/>
                </a:solidFill>
              </a:rPr>
              <a:t>Who are the stakeholders connected with these decisions?</a:t>
            </a:r>
            <a:endParaRPr lang="en-GB" sz="2800" dirty="0">
              <a:solidFill>
                <a:sysClr val="windowText" lastClr="000000"/>
              </a:solidFill>
            </a:endParaRPr>
          </a:p>
        </p:txBody>
      </p:sp>
      <p:pic>
        <p:nvPicPr>
          <p:cNvPr id="8" name="Picture 7"/>
          <p:cNvPicPr>
            <a:picLocks noChangeAspect="1"/>
          </p:cNvPicPr>
          <p:nvPr/>
        </p:nvPicPr>
        <p:blipFill>
          <a:blip r:embed="rId2"/>
          <a:stretch>
            <a:fillRect/>
          </a:stretch>
        </p:blipFill>
        <p:spPr>
          <a:xfrm>
            <a:off x="572671" y="2672521"/>
            <a:ext cx="6414327" cy="3848597"/>
          </a:xfrm>
          <a:prstGeom prst="rect">
            <a:avLst/>
          </a:prstGeom>
        </p:spPr>
      </p:pic>
      <p:pic>
        <p:nvPicPr>
          <p:cNvPr id="12" name="Picture 11"/>
          <p:cNvPicPr>
            <a:picLocks noChangeAspect="1"/>
          </p:cNvPicPr>
          <p:nvPr/>
        </p:nvPicPr>
        <p:blipFill>
          <a:blip r:embed="rId3"/>
          <a:stretch>
            <a:fillRect/>
          </a:stretch>
        </p:blipFill>
        <p:spPr>
          <a:xfrm>
            <a:off x="1549800" y="2554992"/>
            <a:ext cx="6442710" cy="4038037"/>
          </a:xfrm>
          <a:prstGeom prst="rect">
            <a:avLst/>
          </a:prstGeom>
        </p:spPr>
      </p:pic>
      <p:pic>
        <p:nvPicPr>
          <p:cNvPr id="10" name="Picture 9"/>
          <p:cNvPicPr>
            <a:picLocks noChangeAspect="1"/>
          </p:cNvPicPr>
          <p:nvPr/>
        </p:nvPicPr>
        <p:blipFill>
          <a:blip r:embed="rId4"/>
          <a:stretch>
            <a:fillRect/>
          </a:stretch>
        </p:blipFill>
        <p:spPr>
          <a:xfrm>
            <a:off x="3637914" y="2429033"/>
            <a:ext cx="6192148" cy="4150780"/>
          </a:xfrm>
          <a:prstGeom prst="rect">
            <a:avLst/>
          </a:prstGeom>
        </p:spPr>
      </p:pic>
      <p:pic>
        <p:nvPicPr>
          <p:cNvPr id="13" name="Picture 12"/>
          <p:cNvPicPr>
            <a:picLocks noChangeAspect="1"/>
          </p:cNvPicPr>
          <p:nvPr/>
        </p:nvPicPr>
        <p:blipFill>
          <a:blip r:embed="rId5"/>
          <a:stretch>
            <a:fillRect/>
          </a:stretch>
        </p:blipFill>
        <p:spPr>
          <a:xfrm>
            <a:off x="4645874" y="2522236"/>
            <a:ext cx="5687760" cy="4260330"/>
          </a:xfrm>
          <a:prstGeom prst="rect">
            <a:avLst/>
          </a:prstGeom>
        </p:spPr>
      </p:pic>
      <p:pic>
        <p:nvPicPr>
          <p:cNvPr id="3078" name="Picture 6" descr="Image result for deforestation"/>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5787149" y="2547949"/>
            <a:ext cx="6248274" cy="4195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428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are decision sometimes said to be poor?</a:t>
            </a:r>
            <a:endParaRPr lang="en-GB" dirty="0"/>
          </a:p>
        </p:txBody>
      </p:sp>
      <p:sp>
        <p:nvSpPr>
          <p:cNvPr id="3" name="Content Placeholder 2"/>
          <p:cNvSpPr>
            <a:spLocks noGrp="1"/>
          </p:cNvSpPr>
          <p:nvPr>
            <p:ph idx="1"/>
          </p:nvPr>
        </p:nvSpPr>
        <p:spPr>
          <a:xfrm>
            <a:off x="838200" y="1825625"/>
            <a:ext cx="10515600" cy="1831975"/>
          </a:xfrm>
        </p:spPr>
        <p:txBody>
          <a:bodyPr>
            <a:normAutofit/>
          </a:bodyPr>
          <a:lstStyle/>
          <a:p>
            <a:pPr marL="0" indent="0">
              <a:buNone/>
            </a:pPr>
            <a:r>
              <a:rPr lang="en-GB" dirty="0" smtClean="0"/>
              <a:t>In your groups do the following activity:</a:t>
            </a:r>
          </a:p>
          <a:p>
            <a:r>
              <a:rPr lang="en-GB" dirty="0" smtClean="0"/>
              <a:t>Give examples of poor decisions based on your experience. Be prepared to justify why you think they are poor and share these with the class.</a:t>
            </a:r>
          </a:p>
        </p:txBody>
      </p:sp>
      <p:sp>
        <p:nvSpPr>
          <p:cNvPr id="4" name="TextBox 3"/>
          <p:cNvSpPr txBox="1"/>
          <p:nvPr/>
        </p:nvSpPr>
        <p:spPr>
          <a:xfrm>
            <a:off x="838200" y="3657600"/>
            <a:ext cx="10325100" cy="2523768"/>
          </a:xfrm>
          <a:prstGeom prst="rect">
            <a:avLst/>
          </a:prstGeom>
          <a:noFill/>
        </p:spPr>
        <p:txBody>
          <a:bodyPr wrap="square" rtlCol="0">
            <a:spAutoFit/>
          </a:bodyPr>
          <a:lstStyle/>
          <a:p>
            <a:pPr marL="285750" indent="-285750">
              <a:buFont typeface="Arial" panose="020B0604020202020204" pitchFamily="34" charset="0"/>
              <a:buChar char="•"/>
            </a:pPr>
            <a:r>
              <a:rPr lang="en-GB" sz="2800" dirty="0" smtClean="0"/>
              <a:t>Now try to give examples of poor decisions that you have read about, heard or seen  at the following scales:</a:t>
            </a:r>
          </a:p>
          <a:p>
            <a:pPr marL="1428750" lvl="2" indent="-514350">
              <a:buAutoNum type="alphaLcParenR"/>
            </a:pPr>
            <a:r>
              <a:rPr lang="en-GB" sz="2800" dirty="0" smtClean="0"/>
              <a:t>At a local scale</a:t>
            </a:r>
          </a:p>
          <a:p>
            <a:pPr marL="1428750" lvl="2" indent="-514350">
              <a:buAutoNum type="alphaLcParenR"/>
            </a:pPr>
            <a:r>
              <a:rPr lang="en-GB" sz="2800" dirty="0" smtClean="0"/>
              <a:t>At a  national scale</a:t>
            </a:r>
          </a:p>
          <a:p>
            <a:pPr marL="1428750" lvl="2" indent="-514350">
              <a:buFont typeface="+mj-lt"/>
              <a:buAutoNum type="alphaLcParenR"/>
            </a:pPr>
            <a:r>
              <a:rPr lang="en-GB" sz="2800" dirty="0" smtClean="0"/>
              <a:t>At the global scale</a:t>
            </a:r>
          </a:p>
          <a:p>
            <a:endParaRPr lang="en-GB" dirty="0"/>
          </a:p>
        </p:txBody>
      </p:sp>
    </p:spTree>
    <p:extLst>
      <p:ext uri="{BB962C8B-B14F-4D97-AF65-F5344CB8AC3E}">
        <p14:creationId xmlns:p14="http://schemas.microsoft.com/office/powerpoint/2010/main" val="862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559</Words>
  <Application>Microsoft Office PowerPoint</Application>
  <PresentationFormat>Widescreen</PresentationFormat>
  <Paragraphs>48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What is the most important decision you have had to make in your life?</vt:lpstr>
      <vt:lpstr>An ethical dilemma: What would you do?</vt:lpstr>
      <vt:lpstr>Get in groups with others who have decided to make the same decision as you.</vt:lpstr>
      <vt:lpstr>Ethical dilemmas</vt:lpstr>
      <vt:lpstr>Who makes decisions in our society/communities?</vt:lpstr>
      <vt:lpstr>How are these decision makers connected to geography?</vt:lpstr>
      <vt:lpstr>What is a stakeholder? </vt:lpstr>
      <vt:lpstr>What is a stakeholder? A stakeholder is anybody who can affect or is affected by an organisation, strategy or project.</vt:lpstr>
      <vt:lpstr>Why are decision sometimes said to be poor?</vt:lpstr>
      <vt:lpstr>Key virtues of decision making:</vt:lpstr>
      <vt:lpstr>Key virtues of decision making:</vt:lpstr>
      <vt:lpstr>Key virtues of decision making:</vt:lpstr>
      <vt:lpstr>Key virtues of decision making:</vt:lpstr>
      <vt:lpstr>What would make a good decision?</vt:lpstr>
      <vt:lpstr>Where could you apply this success criteria?</vt:lpstr>
    </vt:vector>
  </TitlesOfParts>
  <Company>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would you do?</dc:title>
  <dc:creator>Garcia, J</dc:creator>
  <cp:lastModifiedBy>Garcia, J</cp:lastModifiedBy>
  <cp:revision>16</cp:revision>
  <dcterms:created xsi:type="dcterms:W3CDTF">2015-07-16T12:06:51Z</dcterms:created>
  <dcterms:modified xsi:type="dcterms:W3CDTF">2015-09-28T10:08:53Z</dcterms:modified>
</cp:coreProperties>
</file>