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8" d="100"/>
          <a:sy n="88" d="100"/>
        </p:scale>
        <p:origin x="1464"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1F26FCC-02BE-4C70-9700-7A112D1CC49B}" type="datetimeFigureOut">
              <a:rPr lang="en-GB" smtClean="0"/>
              <a:t>19/11/2015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042AD9B-1269-4C70-9C1F-59D9F8B51338}" type="slidenum">
              <a:rPr lang="en-GB" smtClean="0"/>
              <a:t>‹#›</a:t>
            </a:fld>
            <a:endParaRPr lang="en-GB"/>
          </a:p>
        </p:txBody>
      </p:sp>
    </p:spTree>
    <p:extLst>
      <p:ext uri="{BB962C8B-B14F-4D97-AF65-F5344CB8AC3E}">
        <p14:creationId xmlns:p14="http://schemas.microsoft.com/office/powerpoint/2010/main" val="31886314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Things</a:t>
            </a:r>
            <a:r>
              <a:rPr lang="en-GB" sz="1200" kern="1200" baseline="0" dirty="0" smtClean="0">
                <a:solidFill>
                  <a:schemeClr val="tx1"/>
                </a:solidFill>
                <a:effectLst/>
                <a:latin typeface="+mn-lt"/>
                <a:ea typeface="+mn-ea"/>
                <a:cs typeface="+mn-cs"/>
              </a:rPr>
              <a:t> to consider: Blundell </a:t>
            </a:r>
            <a:r>
              <a:rPr lang="en-GB" sz="1200" kern="1200" dirty="0" smtClean="0">
                <a:solidFill>
                  <a:schemeClr val="tx1"/>
                </a:solidFill>
                <a:effectLst/>
                <a:latin typeface="+mn-lt"/>
                <a:ea typeface="+mn-ea"/>
                <a:cs typeface="+mn-cs"/>
              </a:rPr>
              <a:t>never got over it, he</a:t>
            </a:r>
            <a:r>
              <a:rPr lang="en-GB" sz="1200" kern="1200" baseline="0" dirty="0" smtClean="0">
                <a:solidFill>
                  <a:schemeClr val="tx1"/>
                </a:solidFill>
                <a:effectLst/>
                <a:latin typeface="+mn-lt"/>
                <a:ea typeface="+mn-ea"/>
                <a:cs typeface="+mn-cs"/>
              </a:rPr>
              <a:t> had to </a:t>
            </a:r>
            <a:r>
              <a:rPr lang="en-GB" sz="1200" kern="1200" dirty="0" smtClean="0">
                <a:solidFill>
                  <a:schemeClr val="tx1"/>
                </a:solidFill>
                <a:effectLst/>
                <a:latin typeface="+mn-lt"/>
                <a:ea typeface="+mn-ea"/>
                <a:cs typeface="+mn-cs"/>
              </a:rPr>
              <a:t>carry on but affected his life – coping mechanisms no time to grieve and become hardened – no emotion, values don’t exist, rest of your life, adhere to values again – why wouldn’t he have written this letter at the time. He’d had to be resilient – right thing to do – he couldn’t</a:t>
            </a:r>
            <a:r>
              <a:rPr lang="en-GB" sz="1200" kern="1200" baseline="0" dirty="0" smtClean="0">
                <a:solidFill>
                  <a:schemeClr val="tx1"/>
                </a:solidFill>
                <a:effectLst/>
                <a:latin typeface="+mn-lt"/>
                <a:ea typeface="+mn-ea"/>
                <a:cs typeface="+mn-cs"/>
              </a:rPr>
              <a:t> (like many men) bring himself to talk about his experiences</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a:t>
            </a:r>
          </a:p>
          <a:p>
            <a:r>
              <a:rPr lang="en-GB" sz="1200" kern="1200" dirty="0" smtClean="0">
                <a:solidFill>
                  <a:schemeClr val="tx1"/>
                </a:solidFill>
                <a:effectLst/>
                <a:latin typeface="+mn-lt"/>
                <a:ea typeface="+mn-ea"/>
                <a:cs typeface="+mn-cs"/>
              </a:rPr>
              <a:t>How could he justify – what would he have told himself – otherwise go insane – mentally deal with it – no choice – right thing to do. Part of things at the time. </a:t>
            </a:r>
          </a:p>
          <a:p>
            <a:endParaRPr lang="en-GB" dirty="0"/>
          </a:p>
        </p:txBody>
      </p:sp>
      <p:sp>
        <p:nvSpPr>
          <p:cNvPr id="4" name="Slide Number Placeholder 3"/>
          <p:cNvSpPr>
            <a:spLocks noGrp="1"/>
          </p:cNvSpPr>
          <p:nvPr>
            <p:ph type="sldNum" sz="quarter" idx="10"/>
          </p:nvPr>
        </p:nvSpPr>
        <p:spPr/>
        <p:txBody>
          <a:bodyPr/>
          <a:lstStyle/>
          <a:p>
            <a:fld id="{E042AD9B-1269-4C70-9C1F-59D9F8B51338}" type="slidenum">
              <a:rPr lang="en-GB" smtClean="0"/>
              <a:t>3</a:t>
            </a:fld>
            <a:endParaRPr lang="en-GB"/>
          </a:p>
        </p:txBody>
      </p:sp>
    </p:spTree>
    <p:extLst>
      <p:ext uri="{BB962C8B-B14F-4D97-AF65-F5344CB8AC3E}">
        <p14:creationId xmlns:p14="http://schemas.microsoft.com/office/powerpoint/2010/main" val="24967924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DBB637AB-71D4-4F77-B2B5-1C3EC7A40EED}" type="datetimeFigureOut">
              <a:rPr lang="en-GB" smtClean="0"/>
              <a:t>19/11/2015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971C2E9-C0B1-46C0-B83D-FFD491C8F65E}" type="slidenum">
              <a:rPr lang="en-GB" smtClean="0"/>
              <a:t>‹#›</a:t>
            </a:fld>
            <a:endParaRPr lang="en-GB"/>
          </a:p>
        </p:txBody>
      </p:sp>
    </p:spTree>
    <p:extLst>
      <p:ext uri="{BB962C8B-B14F-4D97-AF65-F5344CB8AC3E}">
        <p14:creationId xmlns:p14="http://schemas.microsoft.com/office/powerpoint/2010/main" val="30395829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BB637AB-71D4-4F77-B2B5-1C3EC7A40EED}" type="datetimeFigureOut">
              <a:rPr lang="en-GB" smtClean="0"/>
              <a:t>19/11/2015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971C2E9-C0B1-46C0-B83D-FFD491C8F65E}" type="slidenum">
              <a:rPr lang="en-GB" smtClean="0"/>
              <a:t>‹#›</a:t>
            </a:fld>
            <a:endParaRPr lang="en-GB"/>
          </a:p>
        </p:txBody>
      </p:sp>
    </p:spTree>
    <p:extLst>
      <p:ext uri="{BB962C8B-B14F-4D97-AF65-F5344CB8AC3E}">
        <p14:creationId xmlns:p14="http://schemas.microsoft.com/office/powerpoint/2010/main" val="3341680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BB637AB-71D4-4F77-B2B5-1C3EC7A40EED}" type="datetimeFigureOut">
              <a:rPr lang="en-GB" smtClean="0"/>
              <a:t>19/11/2015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971C2E9-C0B1-46C0-B83D-FFD491C8F65E}" type="slidenum">
              <a:rPr lang="en-GB" smtClean="0"/>
              <a:t>‹#›</a:t>
            </a:fld>
            <a:endParaRPr lang="en-GB"/>
          </a:p>
        </p:txBody>
      </p:sp>
    </p:spTree>
    <p:extLst>
      <p:ext uri="{BB962C8B-B14F-4D97-AF65-F5344CB8AC3E}">
        <p14:creationId xmlns:p14="http://schemas.microsoft.com/office/powerpoint/2010/main" val="37777926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BB637AB-71D4-4F77-B2B5-1C3EC7A40EED}" type="datetimeFigureOut">
              <a:rPr lang="en-GB" smtClean="0"/>
              <a:t>19/11/2015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971C2E9-C0B1-46C0-B83D-FFD491C8F65E}" type="slidenum">
              <a:rPr lang="en-GB" smtClean="0"/>
              <a:t>‹#›</a:t>
            </a:fld>
            <a:endParaRPr lang="en-GB"/>
          </a:p>
        </p:txBody>
      </p:sp>
    </p:spTree>
    <p:extLst>
      <p:ext uri="{BB962C8B-B14F-4D97-AF65-F5344CB8AC3E}">
        <p14:creationId xmlns:p14="http://schemas.microsoft.com/office/powerpoint/2010/main" val="29479052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BB637AB-71D4-4F77-B2B5-1C3EC7A40EED}" type="datetimeFigureOut">
              <a:rPr lang="en-GB" smtClean="0"/>
              <a:t>19/11/2015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971C2E9-C0B1-46C0-B83D-FFD491C8F65E}" type="slidenum">
              <a:rPr lang="en-GB" smtClean="0"/>
              <a:t>‹#›</a:t>
            </a:fld>
            <a:endParaRPr lang="en-GB"/>
          </a:p>
        </p:txBody>
      </p:sp>
    </p:spTree>
    <p:extLst>
      <p:ext uri="{BB962C8B-B14F-4D97-AF65-F5344CB8AC3E}">
        <p14:creationId xmlns:p14="http://schemas.microsoft.com/office/powerpoint/2010/main" val="3046584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DBB637AB-71D4-4F77-B2B5-1C3EC7A40EED}" type="datetimeFigureOut">
              <a:rPr lang="en-GB" smtClean="0"/>
              <a:t>19/11/2015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971C2E9-C0B1-46C0-B83D-FFD491C8F65E}" type="slidenum">
              <a:rPr lang="en-GB" smtClean="0"/>
              <a:t>‹#›</a:t>
            </a:fld>
            <a:endParaRPr lang="en-GB"/>
          </a:p>
        </p:txBody>
      </p:sp>
    </p:spTree>
    <p:extLst>
      <p:ext uri="{BB962C8B-B14F-4D97-AF65-F5344CB8AC3E}">
        <p14:creationId xmlns:p14="http://schemas.microsoft.com/office/powerpoint/2010/main" val="39785173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DBB637AB-71D4-4F77-B2B5-1C3EC7A40EED}" type="datetimeFigureOut">
              <a:rPr lang="en-GB" smtClean="0"/>
              <a:t>19/11/2015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971C2E9-C0B1-46C0-B83D-FFD491C8F65E}" type="slidenum">
              <a:rPr lang="en-GB" smtClean="0"/>
              <a:t>‹#›</a:t>
            </a:fld>
            <a:endParaRPr lang="en-GB"/>
          </a:p>
        </p:txBody>
      </p:sp>
    </p:spTree>
    <p:extLst>
      <p:ext uri="{BB962C8B-B14F-4D97-AF65-F5344CB8AC3E}">
        <p14:creationId xmlns:p14="http://schemas.microsoft.com/office/powerpoint/2010/main" val="29389282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DBB637AB-71D4-4F77-B2B5-1C3EC7A40EED}" type="datetimeFigureOut">
              <a:rPr lang="en-GB" smtClean="0"/>
              <a:t>19/11/2015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971C2E9-C0B1-46C0-B83D-FFD491C8F65E}" type="slidenum">
              <a:rPr lang="en-GB" smtClean="0"/>
              <a:t>‹#›</a:t>
            </a:fld>
            <a:endParaRPr lang="en-GB"/>
          </a:p>
        </p:txBody>
      </p:sp>
    </p:spTree>
    <p:extLst>
      <p:ext uri="{BB962C8B-B14F-4D97-AF65-F5344CB8AC3E}">
        <p14:creationId xmlns:p14="http://schemas.microsoft.com/office/powerpoint/2010/main" val="6029607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B637AB-71D4-4F77-B2B5-1C3EC7A40EED}" type="datetimeFigureOut">
              <a:rPr lang="en-GB" smtClean="0"/>
              <a:t>19/11/2015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971C2E9-C0B1-46C0-B83D-FFD491C8F65E}" type="slidenum">
              <a:rPr lang="en-GB" smtClean="0"/>
              <a:t>‹#›</a:t>
            </a:fld>
            <a:endParaRPr lang="en-GB"/>
          </a:p>
        </p:txBody>
      </p:sp>
    </p:spTree>
    <p:extLst>
      <p:ext uri="{BB962C8B-B14F-4D97-AF65-F5344CB8AC3E}">
        <p14:creationId xmlns:p14="http://schemas.microsoft.com/office/powerpoint/2010/main" val="32510087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BB637AB-71D4-4F77-B2B5-1C3EC7A40EED}" type="datetimeFigureOut">
              <a:rPr lang="en-GB" smtClean="0"/>
              <a:t>19/11/2015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971C2E9-C0B1-46C0-B83D-FFD491C8F65E}" type="slidenum">
              <a:rPr lang="en-GB" smtClean="0"/>
              <a:t>‹#›</a:t>
            </a:fld>
            <a:endParaRPr lang="en-GB"/>
          </a:p>
        </p:txBody>
      </p:sp>
    </p:spTree>
    <p:extLst>
      <p:ext uri="{BB962C8B-B14F-4D97-AF65-F5344CB8AC3E}">
        <p14:creationId xmlns:p14="http://schemas.microsoft.com/office/powerpoint/2010/main" val="8830431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BB637AB-71D4-4F77-B2B5-1C3EC7A40EED}" type="datetimeFigureOut">
              <a:rPr lang="en-GB" smtClean="0"/>
              <a:t>19/11/2015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971C2E9-C0B1-46C0-B83D-FFD491C8F65E}" type="slidenum">
              <a:rPr lang="en-GB" smtClean="0"/>
              <a:t>‹#›</a:t>
            </a:fld>
            <a:endParaRPr lang="en-GB"/>
          </a:p>
        </p:txBody>
      </p:sp>
    </p:spTree>
    <p:extLst>
      <p:ext uri="{BB962C8B-B14F-4D97-AF65-F5344CB8AC3E}">
        <p14:creationId xmlns:p14="http://schemas.microsoft.com/office/powerpoint/2010/main" val="14817566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BB637AB-71D4-4F77-B2B5-1C3EC7A40EED}" type="datetimeFigureOut">
              <a:rPr lang="en-GB" smtClean="0"/>
              <a:t>19/11/2015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71C2E9-C0B1-46C0-B83D-FFD491C8F65E}" type="slidenum">
              <a:rPr lang="en-GB" smtClean="0"/>
              <a:t>‹#›</a:t>
            </a:fld>
            <a:endParaRPr lang="en-GB"/>
          </a:p>
        </p:txBody>
      </p:sp>
    </p:spTree>
    <p:extLst>
      <p:ext uri="{BB962C8B-B14F-4D97-AF65-F5344CB8AC3E}">
        <p14:creationId xmlns:p14="http://schemas.microsoft.com/office/powerpoint/2010/main" val="28691405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GB"/>
          </a:p>
        </p:txBody>
      </p:sp>
      <p:pic>
        <p:nvPicPr>
          <p:cNvPr id="4" name="Picture 3" descr="http://2.bp.blogspot.com/-zj5wsedlsWo/Uut0V1qcv0I/AAAAAAAAAHo/f2t6i5c9530/s1600/Telegram+Plain2.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2292122"/>
            <a:ext cx="6454529" cy="4373051"/>
          </a:xfrm>
          <a:prstGeom prst="rect">
            <a:avLst/>
          </a:prstGeom>
          <a:noFill/>
          <a:ln>
            <a:noFill/>
          </a:ln>
        </p:spPr>
      </p:pic>
      <p:sp>
        <p:nvSpPr>
          <p:cNvPr id="5" name="Text Box 2"/>
          <p:cNvSpPr txBox="1"/>
          <p:nvPr/>
        </p:nvSpPr>
        <p:spPr>
          <a:xfrm>
            <a:off x="1057794" y="3597046"/>
            <a:ext cx="1941507" cy="252899"/>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GB" sz="1100">
                <a:effectLst/>
                <a:latin typeface="Viner Hand ITC" panose="03070502030502020203" pitchFamily="66" charset="0"/>
                <a:ea typeface="Calibri" panose="020F0502020204030204" pitchFamily="34" charset="0"/>
                <a:cs typeface="Times New Roman" panose="02020603050405020304" pitchFamily="18" charset="0"/>
              </a:rPr>
              <a:t>War office, London</a:t>
            </a:r>
            <a:endParaRPr lang="en-GB" sz="1100">
              <a:effectLst/>
              <a:ea typeface="Calibri" panose="020F0502020204030204" pitchFamily="34" charset="0"/>
              <a:cs typeface="Times New Roman" panose="02020603050405020304" pitchFamily="18" charset="0"/>
            </a:endParaRPr>
          </a:p>
        </p:txBody>
      </p:sp>
      <p:sp>
        <p:nvSpPr>
          <p:cNvPr id="6" name="Text Box 3"/>
          <p:cNvSpPr txBox="1"/>
          <p:nvPr/>
        </p:nvSpPr>
        <p:spPr>
          <a:xfrm>
            <a:off x="1172461" y="4149497"/>
            <a:ext cx="5084390" cy="169653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GB" sz="2000" dirty="0">
                <a:effectLst/>
                <a:latin typeface="Viner Hand ITC" panose="03070502030502020203" pitchFamily="66" charset="0"/>
                <a:ea typeface="Calibri" panose="020F0502020204030204" pitchFamily="34" charset="0"/>
                <a:cs typeface="Times New Roman" panose="02020603050405020304" pitchFamily="18" charset="0"/>
              </a:rPr>
              <a:t>We deeply regret to inform you that Private Jimmy Smith was killed in action 5</a:t>
            </a:r>
            <a:r>
              <a:rPr lang="en-GB" sz="2000" baseline="30000" dirty="0">
                <a:effectLst/>
                <a:latin typeface="Viner Hand ITC" panose="03070502030502020203" pitchFamily="66" charset="0"/>
                <a:ea typeface="Calibri" panose="020F0502020204030204" pitchFamily="34" charset="0"/>
                <a:cs typeface="Times New Roman" panose="02020603050405020304" pitchFamily="18" charset="0"/>
              </a:rPr>
              <a:t>th</a:t>
            </a:r>
            <a:r>
              <a:rPr lang="en-GB" sz="2000" dirty="0">
                <a:effectLst/>
                <a:latin typeface="Viner Hand ITC" panose="03070502030502020203" pitchFamily="66" charset="0"/>
                <a:ea typeface="Calibri" panose="020F0502020204030204" pitchFamily="34" charset="0"/>
                <a:cs typeface="Times New Roman" panose="02020603050405020304" pitchFamily="18" charset="0"/>
              </a:rPr>
              <a:t> September 1917.</a:t>
            </a:r>
            <a:endParaRPr lang="en-GB" sz="2000" dirty="0">
              <a:effectLst/>
              <a:ea typeface="Calibri" panose="020F0502020204030204" pitchFamily="34" charset="0"/>
              <a:cs typeface="Times New Roman" panose="02020603050405020304" pitchFamily="18" charset="0"/>
            </a:endParaRPr>
          </a:p>
          <a:p>
            <a:pPr>
              <a:lnSpc>
                <a:spcPct val="107000"/>
              </a:lnSpc>
              <a:spcAft>
                <a:spcPts val="800"/>
              </a:spcAft>
            </a:pPr>
            <a:r>
              <a:rPr lang="en-GB" sz="2000" dirty="0">
                <a:effectLst/>
                <a:latin typeface="Viner Hand ITC" panose="03070502030502020203" pitchFamily="66" charset="0"/>
                <a:ea typeface="Calibri" panose="020F0502020204030204" pitchFamily="34" charset="0"/>
                <a:cs typeface="Times New Roman" panose="02020603050405020304" pitchFamily="18" charset="0"/>
              </a:rPr>
              <a:t>Lord Kitchener expresses his sympathy</a:t>
            </a:r>
            <a:endParaRPr lang="en-GB" sz="2000" dirty="0">
              <a:effectLst/>
              <a:ea typeface="Calibri" panose="020F0502020204030204" pitchFamily="34" charset="0"/>
              <a:cs typeface="Times New Roman" panose="02020603050405020304" pitchFamily="18" charset="0"/>
            </a:endParaRPr>
          </a:p>
          <a:p>
            <a:pPr>
              <a:lnSpc>
                <a:spcPct val="107000"/>
              </a:lnSpc>
              <a:spcAft>
                <a:spcPts val="800"/>
              </a:spcAft>
            </a:pPr>
            <a:r>
              <a:rPr lang="en-GB" sz="2000" dirty="0">
                <a:effectLst/>
                <a:latin typeface="Viner Hand ITC" panose="03070502030502020203" pitchFamily="66" charset="0"/>
                <a:ea typeface="Calibri" panose="020F0502020204030204" pitchFamily="34" charset="0"/>
                <a:cs typeface="Times New Roman" panose="02020603050405020304" pitchFamily="18" charset="0"/>
              </a:rPr>
              <a:t>War Office</a:t>
            </a:r>
            <a:endParaRPr lang="en-GB" sz="2000" dirty="0">
              <a:effectLst/>
              <a:ea typeface="Calibri" panose="020F0502020204030204" pitchFamily="34" charset="0"/>
              <a:cs typeface="Times New Roman" panose="02020603050405020304" pitchFamily="18" charset="0"/>
            </a:endParaRPr>
          </a:p>
        </p:txBody>
      </p:sp>
      <p:sp>
        <p:nvSpPr>
          <p:cNvPr id="7" name="Rectangle 6"/>
          <p:cNvSpPr/>
          <p:nvPr/>
        </p:nvSpPr>
        <p:spPr>
          <a:xfrm>
            <a:off x="6634041" y="1057889"/>
            <a:ext cx="2509959" cy="5909310"/>
          </a:xfrm>
          <a:prstGeom prst="rect">
            <a:avLst/>
          </a:prstGeom>
          <a:noFill/>
        </p:spPr>
        <p:txBody>
          <a:bodyPr wrap="square" lIns="91440" tIns="45720" rIns="91440" bIns="45720">
            <a:spAutoFit/>
          </a:bodyPr>
          <a:lstStyle/>
          <a:p>
            <a:pPr algn="ctr"/>
            <a:r>
              <a:rPr lang="en-US" sz="5400" b="1" cap="none" spc="0"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Who?</a:t>
            </a:r>
          </a:p>
          <a:p>
            <a:pPr algn="ctr"/>
            <a:r>
              <a:rPr lang="en-US" sz="54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What?</a:t>
            </a:r>
          </a:p>
          <a:p>
            <a:pPr algn="ctr"/>
            <a:r>
              <a:rPr lang="en-US" sz="54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Where?</a:t>
            </a:r>
          </a:p>
          <a:p>
            <a:pPr algn="ctr"/>
            <a:r>
              <a:rPr lang="en-US" sz="54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When?</a:t>
            </a:r>
          </a:p>
          <a:p>
            <a:pPr algn="ctr"/>
            <a:r>
              <a:rPr lang="en-US" sz="54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Why?</a:t>
            </a:r>
          </a:p>
          <a:p>
            <a:pPr algn="ctr"/>
            <a:r>
              <a:rPr lang="en-US" sz="54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How?</a:t>
            </a:r>
          </a:p>
          <a:p>
            <a:pPr algn="ctr"/>
            <a:endParaRPr lang="en-US" sz="54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8" name="Rounded Rectangle 7"/>
          <p:cNvSpPr/>
          <p:nvPr/>
        </p:nvSpPr>
        <p:spPr>
          <a:xfrm>
            <a:off x="270915" y="260648"/>
            <a:ext cx="6363126" cy="1894114"/>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smtClean="0">
                <a:solidFill>
                  <a:schemeClr val="bg1"/>
                </a:solidFill>
              </a:rPr>
              <a:t>How many of the questions can you answer now?</a:t>
            </a:r>
            <a:endParaRPr lang="en-GB" sz="2800" dirty="0">
              <a:solidFill>
                <a:schemeClr val="bg1"/>
              </a:solidFill>
            </a:endParaRPr>
          </a:p>
        </p:txBody>
      </p:sp>
    </p:spTree>
    <p:extLst>
      <p:ext uri="{BB962C8B-B14F-4D97-AF65-F5344CB8AC3E}">
        <p14:creationId xmlns:p14="http://schemas.microsoft.com/office/powerpoint/2010/main" val="4114218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Today you will write a letter about the life of Private Jimmy Smith</a:t>
            </a:r>
            <a:endParaRPr lang="en-GB" dirty="0"/>
          </a:p>
        </p:txBody>
      </p:sp>
      <p:sp>
        <p:nvSpPr>
          <p:cNvPr id="3" name="Content Placeholder 2"/>
          <p:cNvSpPr>
            <a:spLocks noGrp="1"/>
          </p:cNvSpPr>
          <p:nvPr>
            <p:ph idx="1"/>
          </p:nvPr>
        </p:nvSpPr>
        <p:spPr>
          <a:xfrm>
            <a:off x="251520" y="1700808"/>
            <a:ext cx="8712968" cy="4824536"/>
          </a:xfrm>
        </p:spPr>
        <p:txBody>
          <a:bodyPr>
            <a:normAutofit fontScale="62500" lnSpcReduction="20000"/>
          </a:bodyPr>
          <a:lstStyle/>
          <a:p>
            <a:pPr marL="0" indent="0">
              <a:buNone/>
            </a:pPr>
            <a:endParaRPr lang="en-GB" dirty="0"/>
          </a:p>
          <a:p>
            <a:pPr marL="0" indent="0">
              <a:buNone/>
            </a:pPr>
            <a:r>
              <a:rPr lang="en-GB" dirty="0" smtClean="0"/>
              <a:t>Richard Blundell lived with the guilt of killing his best friend his whole life. This is your chance to get his story across. </a:t>
            </a:r>
          </a:p>
          <a:p>
            <a:pPr marL="0" indent="0">
              <a:buNone/>
            </a:pPr>
            <a:endParaRPr lang="en-GB" dirty="0" smtClean="0"/>
          </a:p>
          <a:p>
            <a:pPr marL="0" indent="0">
              <a:buNone/>
            </a:pPr>
            <a:r>
              <a:rPr lang="en-GB" dirty="0" smtClean="0"/>
              <a:t>You will write the letter from the view of Richard Blundell on the killing of Jimmy Smith years later explaining what actually happened, how he felt about Jimmy, how he dealt with what he had to do and why it took him so long to talk about the experience</a:t>
            </a:r>
          </a:p>
          <a:p>
            <a:pPr marL="0" indent="0">
              <a:buNone/>
            </a:pPr>
            <a:endParaRPr lang="en-GB" dirty="0" smtClean="0"/>
          </a:p>
          <a:p>
            <a:pPr marL="0" indent="0">
              <a:buNone/>
            </a:pPr>
            <a:r>
              <a:rPr lang="en-GB" dirty="0" smtClean="0"/>
              <a:t>What values do we need to show that soldiers including Richard Blundell and Jimmy Smith had to demonstrate during the war?</a:t>
            </a:r>
          </a:p>
          <a:p>
            <a:pPr marL="0" indent="0">
              <a:buNone/>
            </a:pPr>
            <a:endParaRPr lang="en-GB" dirty="0"/>
          </a:p>
          <a:p>
            <a:pPr marL="0" indent="0">
              <a:buNone/>
            </a:pPr>
            <a:r>
              <a:rPr lang="en-GB" dirty="0" smtClean="0"/>
              <a:t>You need to plan what you will write in each paragraph – it is crucial that you include factual evidence – remember this event is in the past and is a true story. Whilst we have to consider in places what the soldiers might have been going through, we do know some facts about the war and war experiences; therefore, we need to be historically accurate where possible. </a:t>
            </a:r>
          </a:p>
        </p:txBody>
      </p:sp>
    </p:spTree>
    <p:extLst>
      <p:ext uri="{BB962C8B-B14F-4D97-AF65-F5344CB8AC3E}">
        <p14:creationId xmlns:p14="http://schemas.microsoft.com/office/powerpoint/2010/main" val="24069113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i.dailymail.co.uk/i/pix/2014/03/03/article-2572091-1BFEE1BC00000578-439_634x93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422" y="0"/>
            <a:ext cx="9115578" cy="70294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96552" y="1124744"/>
            <a:ext cx="8229600" cy="1143000"/>
          </a:xfrm>
        </p:spPr>
        <p:txBody>
          <a:bodyPr/>
          <a:lstStyle/>
          <a:p>
            <a:r>
              <a:rPr lang="en-GB" dirty="0" smtClean="0">
                <a:solidFill>
                  <a:schemeClr val="bg1"/>
                </a:solidFill>
              </a:rPr>
              <a:t>Letter planning </a:t>
            </a:r>
            <a:endParaRPr lang="en-GB" dirty="0">
              <a:solidFill>
                <a:schemeClr val="bg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2753550"/>
              </p:ext>
            </p:extLst>
          </p:nvPr>
        </p:nvGraphicFramePr>
        <p:xfrm>
          <a:off x="467544" y="1988840"/>
          <a:ext cx="8229600" cy="4234068"/>
        </p:xfrm>
        <a:graphic>
          <a:graphicData uri="http://schemas.openxmlformats.org/drawingml/2006/table">
            <a:tbl>
              <a:tblPr firstRow="1" bandRow="1">
                <a:tableStyleId>{16D9F66E-5EB9-4882-86FB-DCBF35E3C3E4}</a:tableStyleId>
              </a:tblPr>
              <a:tblGrid>
                <a:gridCol w="8229600"/>
              </a:tblGrid>
              <a:tr h="705678">
                <a:tc>
                  <a:txBody>
                    <a:bodyPr/>
                    <a:lstStyle/>
                    <a:p>
                      <a:r>
                        <a:rPr lang="en-GB" b="0" dirty="0" smtClean="0"/>
                        <a:t>Opening</a:t>
                      </a:r>
                      <a:r>
                        <a:rPr lang="en-GB" b="0" baseline="0" dirty="0" smtClean="0"/>
                        <a:t> paragraph – what is his letter about – the guilt he has carried all his life</a:t>
                      </a:r>
                      <a:endParaRPr lang="en-GB" b="0" dirty="0"/>
                    </a:p>
                  </a:txBody>
                  <a:tcPr/>
                </a:tc>
              </a:tr>
              <a:tr h="705678">
                <a:tc>
                  <a:txBody>
                    <a:bodyPr/>
                    <a:lstStyle/>
                    <a:p>
                      <a:r>
                        <a:rPr lang="en-GB" dirty="0" smtClean="0"/>
                        <a:t>Experiences</a:t>
                      </a:r>
                      <a:r>
                        <a:rPr lang="en-GB" baseline="0" dirty="0" smtClean="0"/>
                        <a:t> of trench life, Gallipoli and the Somme and the impact on Jimmy and many other soldiers</a:t>
                      </a:r>
                      <a:endParaRPr lang="en-GB" b="1" dirty="0"/>
                    </a:p>
                  </a:txBody>
                  <a:tcPr/>
                </a:tc>
              </a:tr>
              <a:tr h="705678">
                <a:tc>
                  <a:txBody>
                    <a:bodyPr/>
                    <a:lstStyle/>
                    <a:p>
                      <a:r>
                        <a:rPr lang="en-GB" dirty="0" smtClean="0"/>
                        <a:t>Experiences</a:t>
                      </a:r>
                      <a:r>
                        <a:rPr lang="en-GB" baseline="0" dirty="0" smtClean="0"/>
                        <a:t> of Jimmy in between the Somme and him being sentenced to death – evidence of shell shock and the 2 previous  court martials</a:t>
                      </a:r>
                      <a:endParaRPr lang="en-GB" b="1" dirty="0"/>
                    </a:p>
                  </a:txBody>
                  <a:tcPr/>
                </a:tc>
              </a:tr>
              <a:tr h="705678">
                <a:tc>
                  <a:txBody>
                    <a:bodyPr/>
                    <a:lstStyle/>
                    <a:p>
                      <a:r>
                        <a:rPr lang="en-GB" dirty="0" smtClean="0"/>
                        <a:t>Blundell being told what he</a:t>
                      </a:r>
                      <a:r>
                        <a:rPr lang="en-GB" baseline="0" dirty="0" smtClean="0"/>
                        <a:t> had to do and the killing itself – why did he do it? What were his thoughts at the time? Did he think Jimmy was a coward?</a:t>
                      </a:r>
                      <a:endParaRPr lang="en-GB" b="1" dirty="0"/>
                    </a:p>
                  </a:txBody>
                  <a:tcPr/>
                </a:tc>
              </a:tr>
              <a:tr h="705678">
                <a:tc>
                  <a:txBody>
                    <a:bodyPr/>
                    <a:lstStyle/>
                    <a:p>
                      <a:r>
                        <a:rPr lang="en-GB" baseline="0" dirty="0" smtClean="0"/>
                        <a:t>Dealing with having to kill his best friend for the rest of his life and how  he managed to carry on with life</a:t>
                      </a:r>
                      <a:endParaRPr lang="en-GB" b="1" baseline="0" dirty="0" smtClean="0"/>
                    </a:p>
                  </a:txBody>
                  <a:tcPr/>
                </a:tc>
              </a:tr>
              <a:tr h="705678">
                <a:tc>
                  <a:txBody>
                    <a:bodyPr/>
                    <a:lstStyle/>
                    <a:p>
                      <a:r>
                        <a:rPr lang="en-GB" dirty="0" smtClean="0"/>
                        <a:t>Closing paragraph – why</a:t>
                      </a:r>
                      <a:r>
                        <a:rPr lang="en-GB" baseline="0" dirty="0" smtClean="0"/>
                        <a:t> he is discussing his experiences now rather than keeping his secret, will he ever be at peace?</a:t>
                      </a:r>
                      <a:endParaRPr lang="en-GB" b="1" dirty="0"/>
                    </a:p>
                  </a:txBody>
                  <a:tcPr/>
                </a:tc>
              </a:tr>
            </a:tbl>
          </a:graphicData>
        </a:graphic>
      </p:graphicFrame>
    </p:spTree>
    <p:extLst>
      <p:ext uri="{BB962C8B-B14F-4D97-AF65-F5344CB8AC3E}">
        <p14:creationId xmlns:p14="http://schemas.microsoft.com/office/powerpoint/2010/main" val="1293021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2398" y="0"/>
            <a:ext cx="7886700" cy="792089"/>
          </a:xfrm>
        </p:spPr>
        <p:txBody>
          <a:bodyPr>
            <a:normAutofit fontScale="90000"/>
          </a:bodyPr>
          <a:lstStyle/>
          <a:p>
            <a:r>
              <a:rPr lang="en-GB" sz="3000" dirty="0" smtClean="0"/>
              <a:t>Planning for writing a letter about the death of Private Jimmy Smith</a:t>
            </a:r>
            <a:endParaRPr lang="en-GB" sz="3000" b="1" dirty="0"/>
          </a:p>
        </p:txBody>
      </p:sp>
      <p:graphicFrame>
        <p:nvGraphicFramePr>
          <p:cNvPr id="3" name="Table 2"/>
          <p:cNvGraphicFramePr>
            <a:graphicFrameLocks noGrp="1"/>
          </p:cNvGraphicFramePr>
          <p:nvPr>
            <p:extLst>
              <p:ext uri="{D42A27DB-BD31-4B8C-83A1-F6EECF244321}">
                <p14:modId xmlns:p14="http://schemas.microsoft.com/office/powerpoint/2010/main" val="560756370"/>
              </p:ext>
            </p:extLst>
          </p:nvPr>
        </p:nvGraphicFramePr>
        <p:xfrm>
          <a:off x="19725" y="1338981"/>
          <a:ext cx="9144000" cy="5483123"/>
        </p:xfrm>
        <a:graphic>
          <a:graphicData uri="http://schemas.openxmlformats.org/drawingml/2006/table">
            <a:tbl>
              <a:tblPr firstRow="1" bandRow="1">
                <a:tableStyleId>{69CF1AB2-1976-4502-BF36-3FF5EA218861}</a:tableStyleId>
              </a:tblPr>
              <a:tblGrid>
                <a:gridCol w="4572000"/>
                <a:gridCol w="4572000"/>
              </a:tblGrid>
              <a:tr h="718948">
                <a:tc>
                  <a:txBody>
                    <a:bodyPr/>
                    <a:lstStyle/>
                    <a:p>
                      <a:endParaRPr lang="en-GB" dirty="0" smtClean="0"/>
                    </a:p>
                    <a:p>
                      <a:r>
                        <a:rPr lang="en-GB" dirty="0" smtClean="0"/>
                        <a:t>               OCAB</a:t>
                      </a:r>
                    </a:p>
                  </a:txBody>
                  <a:tcPr marL="68580" marR="68580"/>
                </a:tc>
                <a:tc>
                  <a:txBody>
                    <a:bodyPr/>
                    <a:lstStyle/>
                    <a:p>
                      <a:r>
                        <a:rPr lang="en-GB" dirty="0" smtClean="0"/>
                        <a:t>           </a:t>
                      </a:r>
                    </a:p>
                    <a:p>
                      <a:r>
                        <a:rPr lang="en-GB" dirty="0" smtClean="0"/>
                        <a:t>                  ONNECTIVES</a:t>
                      </a:r>
                      <a:endParaRPr lang="en-GB" dirty="0"/>
                    </a:p>
                  </a:txBody>
                  <a:tcPr marL="68580" marR="68580"/>
                </a:tc>
              </a:tr>
              <a:tr h="1951430">
                <a:tc>
                  <a:txBody>
                    <a:bodyPr/>
                    <a:lstStyle/>
                    <a:p>
                      <a:endParaRPr lang="en-GB" baseline="0" dirty="0" smtClean="0"/>
                    </a:p>
                    <a:p>
                      <a:r>
                        <a:rPr lang="en-GB" baseline="0" dirty="0" smtClean="0"/>
                        <a:t>Trench conditions    horrific    Gallipoli  </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Horrors       Pardoned    </a:t>
                      </a:r>
                      <a:r>
                        <a:rPr lang="en-GB" baseline="0" dirty="0" err="1" smtClean="0"/>
                        <a:t>tommies</a:t>
                      </a:r>
                      <a:r>
                        <a:rPr lang="en-GB" baseline="0" dirty="0" smtClean="0"/>
                        <a:t>       Haig      </a:t>
                      </a:r>
                    </a:p>
                    <a:p>
                      <a:r>
                        <a:rPr lang="en-GB" baseline="0" dirty="0" smtClean="0"/>
                        <a:t>Somme     defeat     morale    resilience    respect     community spirit    guilt      regret</a:t>
                      </a:r>
                    </a:p>
                    <a:p>
                      <a:r>
                        <a:rPr lang="en-GB" baseline="0" dirty="0" smtClean="0"/>
                        <a:t>Cowardice     desertion        PTSD     shell shock     </a:t>
                      </a:r>
                    </a:p>
                    <a:p>
                      <a:r>
                        <a:rPr lang="en-GB" baseline="0" dirty="0" smtClean="0"/>
                        <a:t>court martial   bravery     hardened    grieve   murder    war     comrades    values     justify   family  </a:t>
                      </a:r>
                    </a:p>
                    <a:p>
                      <a:endParaRPr lang="en-GB" baseline="0" dirty="0" smtClean="0"/>
                    </a:p>
                  </a:txBody>
                  <a:tcPr marL="68580" marR="68580"/>
                </a:tc>
                <a:tc>
                  <a:txBody>
                    <a:bodyPr/>
                    <a:lstStyle/>
                    <a:p>
                      <a:r>
                        <a:rPr lang="en-GB" dirty="0" smtClean="0"/>
                        <a:t>As a result of this     For example</a:t>
                      </a:r>
                    </a:p>
                    <a:p>
                      <a:r>
                        <a:rPr lang="en-GB" dirty="0" smtClean="0"/>
                        <a:t>Furthermore         </a:t>
                      </a:r>
                    </a:p>
                    <a:p>
                      <a:r>
                        <a:rPr lang="en-GB" dirty="0" smtClean="0"/>
                        <a:t>This led to               On the other hand</a:t>
                      </a:r>
                    </a:p>
                    <a:p>
                      <a:r>
                        <a:rPr lang="en-GB" dirty="0" smtClean="0"/>
                        <a:t>Therefore</a:t>
                      </a:r>
                      <a:r>
                        <a:rPr lang="en-GB" baseline="0" dirty="0" smtClean="0"/>
                        <a:t>      In addition       As well as this    Also     Consequently          because         Such as        This mean that       As a result      </a:t>
                      </a:r>
                    </a:p>
                    <a:p>
                      <a:endParaRPr lang="en-GB" baseline="0" dirty="0" smtClean="0"/>
                    </a:p>
                    <a:p>
                      <a:endParaRPr lang="en-GB" dirty="0"/>
                    </a:p>
                  </a:txBody>
                  <a:tcPr marL="68580" marR="68580"/>
                </a:tc>
              </a:tr>
              <a:tr h="461097">
                <a:tc>
                  <a:txBody>
                    <a:bodyPr/>
                    <a:lstStyle/>
                    <a:p>
                      <a:r>
                        <a:rPr lang="en-GB" baseline="0" dirty="0" smtClean="0"/>
                        <a:t>                   </a:t>
                      </a:r>
                      <a:r>
                        <a:rPr lang="en-GB" dirty="0" smtClean="0"/>
                        <a:t>  </a:t>
                      </a:r>
                      <a:r>
                        <a:rPr lang="en-GB" b="1" dirty="0" smtClean="0"/>
                        <a:t>PENERS</a:t>
                      </a:r>
                    </a:p>
                  </a:txBody>
                  <a:tcPr marL="68580" marR="68580"/>
                </a:tc>
                <a:tc>
                  <a:txBody>
                    <a:bodyPr/>
                    <a:lstStyle/>
                    <a:p>
                      <a:r>
                        <a:rPr lang="en-GB" dirty="0" smtClean="0"/>
                        <a:t> </a:t>
                      </a:r>
                      <a:r>
                        <a:rPr lang="en-GB" baseline="0" dirty="0" smtClean="0"/>
                        <a:t>             </a:t>
                      </a:r>
                      <a:r>
                        <a:rPr lang="en-GB" b="1" dirty="0" smtClean="0"/>
                        <a:t>UNCTUATION</a:t>
                      </a:r>
                      <a:endParaRPr lang="en-GB" b="1" dirty="0"/>
                    </a:p>
                  </a:txBody>
                  <a:tcPr marL="68580" marR="68580"/>
                </a:tc>
              </a:tr>
              <a:tr h="1468438">
                <a:tc>
                  <a:txBody>
                    <a:bodyPr/>
                    <a:lstStyle/>
                    <a:p>
                      <a:endParaRPr lang="en-GB" baseline="0" dirty="0" smtClean="0"/>
                    </a:p>
                    <a:p>
                      <a:endParaRPr lang="en-GB" baseline="0" dirty="0" smtClean="0"/>
                    </a:p>
                    <a:p>
                      <a:r>
                        <a:rPr lang="en-GB" dirty="0" smtClean="0"/>
                        <a:t>Make it clear</a:t>
                      </a:r>
                      <a:r>
                        <a:rPr lang="en-GB" baseline="0" dirty="0" smtClean="0"/>
                        <a:t> in each opening sentence what that part of the letter is about</a:t>
                      </a:r>
                      <a:endParaRPr lang="en-GB" dirty="0" smtClean="0"/>
                    </a:p>
                  </a:txBody>
                  <a:tcPr marL="68580" marR="68580"/>
                </a:tc>
                <a:tc>
                  <a:txBody>
                    <a:bodyPr/>
                    <a:lstStyle/>
                    <a:p>
                      <a:endParaRPr lang="en-GB" dirty="0" smtClean="0"/>
                    </a:p>
                    <a:p>
                      <a:r>
                        <a:rPr lang="en-GB" dirty="0" smtClean="0"/>
                        <a:t>Focus</a:t>
                      </a:r>
                      <a:r>
                        <a:rPr lang="en-GB" baseline="0" dirty="0" smtClean="0"/>
                        <a:t> on capital letters and full stops</a:t>
                      </a:r>
                      <a:endParaRPr lang="en-GB" dirty="0"/>
                    </a:p>
                  </a:txBody>
                  <a:tcPr marL="68580" marR="68580"/>
                </a:tc>
              </a:tr>
            </a:tbl>
          </a:graphicData>
        </a:graphic>
      </p:graphicFrame>
      <p:pic>
        <p:nvPicPr>
          <p:cNvPr id="1026" name="Picture 2" descr="http://etc.usf.edu/presentations/extras/letters/varsity_letters/20/34/v-40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453" y="1013941"/>
            <a:ext cx="656800" cy="90515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etc.usf.edu/presentations/extras/letters/theme_alphabets/20/13/c-30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44374" y="1123816"/>
            <a:ext cx="595496" cy="84227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4.bp.blogspot.com/-4eGcZREbCBM/Tk_8LnJujdI/AAAAAAAACJI/4D16Tymhrz0/s320/1Capital-Letter-P-Woo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38127" y="4382480"/>
            <a:ext cx="1086001" cy="108600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8" descr="http://1.bp.blogspot.com/-iX0p5AypZZ0/TkFKQdNEn1I/AAAAAAAABTM/rWF37lmPi0o/s1600/Capital-Letter-O-Tan-Stripe.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8520" y="4509120"/>
            <a:ext cx="1373277" cy="11033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84765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VCOP MIB (Make it better)</a:t>
            </a:r>
            <a:endParaRPr lang="en-GB" dirty="0"/>
          </a:p>
        </p:txBody>
      </p:sp>
      <p:sp>
        <p:nvSpPr>
          <p:cNvPr id="3" name="Content Placeholder 2"/>
          <p:cNvSpPr>
            <a:spLocks noGrp="1"/>
          </p:cNvSpPr>
          <p:nvPr>
            <p:ph idx="1"/>
          </p:nvPr>
        </p:nvSpPr>
        <p:spPr>
          <a:xfrm>
            <a:off x="0" y="1340768"/>
            <a:ext cx="9144000" cy="5760640"/>
          </a:xfrm>
          <a:solidFill>
            <a:schemeClr val="bg1">
              <a:lumMod val="95000"/>
            </a:schemeClr>
          </a:solidFill>
        </p:spPr>
        <p:txBody>
          <a:bodyPr>
            <a:normAutofit fontScale="77500" lnSpcReduction="20000"/>
          </a:bodyPr>
          <a:lstStyle/>
          <a:p>
            <a:r>
              <a:rPr lang="en-GB" dirty="0" smtClean="0"/>
              <a:t>Highlight all of </a:t>
            </a:r>
            <a:r>
              <a:rPr lang="en-GB" dirty="0" smtClean="0"/>
              <a:t>your key </a:t>
            </a:r>
            <a:r>
              <a:rPr lang="en-GB" b="1" dirty="0" smtClean="0">
                <a:solidFill>
                  <a:srgbClr val="FF3399"/>
                </a:solidFill>
              </a:rPr>
              <a:t>VOCAB</a:t>
            </a:r>
            <a:r>
              <a:rPr lang="en-GB" dirty="0" smtClean="0"/>
              <a:t> – Have you used a lot of specific words linked to the topic? How much of your vocab includes facts about World War One? Have you included the values that the different soldiers demonstrated during the war? E.g. resilience, courage, determination, respect, community spirit</a:t>
            </a:r>
          </a:p>
          <a:p>
            <a:r>
              <a:rPr lang="en-GB" dirty="0" smtClean="0"/>
              <a:t>Highlight all of your </a:t>
            </a:r>
            <a:r>
              <a:rPr lang="en-GB" b="1" dirty="0" smtClean="0">
                <a:solidFill>
                  <a:srgbClr val="00B0F0"/>
                </a:solidFill>
              </a:rPr>
              <a:t>CONNECTIVES</a:t>
            </a:r>
            <a:r>
              <a:rPr lang="en-GB" dirty="0" smtClean="0"/>
              <a:t> – how many connectives have you used? Connectives show you have linked information together and that you are explaining information/evidence/opinions/arguments. Are all your connectives the same? Could you include more “explanation” as to the things that happened, with the use of more connectives? </a:t>
            </a:r>
          </a:p>
          <a:p>
            <a:r>
              <a:rPr lang="en-GB" dirty="0" smtClean="0"/>
              <a:t>Highlight your </a:t>
            </a:r>
            <a:r>
              <a:rPr lang="en-GB" b="1" dirty="0" smtClean="0">
                <a:solidFill>
                  <a:srgbClr val="00B050"/>
                </a:solidFill>
              </a:rPr>
              <a:t>OPENERS</a:t>
            </a:r>
            <a:r>
              <a:rPr lang="en-GB" dirty="0" smtClean="0"/>
              <a:t> at the start of each part of your letter. Does your opening sentence make it clear what this part of the letter is about?</a:t>
            </a:r>
          </a:p>
          <a:p>
            <a:r>
              <a:rPr lang="en-GB" dirty="0" smtClean="0"/>
              <a:t>For </a:t>
            </a:r>
            <a:r>
              <a:rPr lang="en-GB" b="1" dirty="0" smtClean="0">
                <a:solidFill>
                  <a:srgbClr val="FFFF00"/>
                </a:solidFill>
              </a:rPr>
              <a:t>PUNCTUATION</a:t>
            </a:r>
            <a:r>
              <a:rPr lang="en-GB" dirty="0" smtClean="0"/>
              <a:t> highlight your full stops. Are your sentences too long? Highlight capital letters – have you used capital letters to begin each sentence? For people’s names? For events?</a:t>
            </a:r>
          </a:p>
          <a:p>
            <a:endParaRPr lang="en-GB" dirty="0"/>
          </a:p>
        </p:txBody>
      </p:sp>
      <p:sp>
        <p:nvSpPr>
          <p:cNvPr id="4" name="Rectangle 3"/>
          <p:cNvSpPr/>
          <p:nvPr/>
        </p:nvSpPr>
        <p:spPr>
          <a:xfrm>
            <a:off x="0" y="0"/>
            <a:ext cx="9144000" cy="476672"/>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dirty="0" smtClean="0"/>
              <a:t>Use a different coloured pen to make your </a:t>
            </a:r>
            <a:r>
              <a:rPr lang="en-GB" dirty="0" smtClean="0"/>
              <a:t>changes once your have done this activity</a:t>
            </a:r>
            <a:endParaRPr lang="en-GB" dirty="0"/>
          </a:p>
        </p:txBody>
      </p:sp>
    </p:spTree>
    <p:extLst>
      <p:ext uri="{BB962C8B-B14F-4D97-AF65-F5344CB8AC3E}">
        <p14:creationId xmlns:p14="http://schemas.microsoft.com/office/powerpoint/2010/main" val="599517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99392"/>
            <a:ext cx="9144000" cy="6957392"/>
          </a:xfrm>
          <a:blipFill>
            <a:blip r:embed="rId2"/>
            <a:tile tx="0" ty="0" sx="100000" sy="100000" flip="none" algn="tl"/>
          </a:blipFill>
        </p:spPr>
        <p:txBody>
          <a:bodyPr>
            <a:normAutofit fontScale="32500" lnSpcReduction="20000"/>
          </a:bodyPr>
          <a:lstStyle/>
          <a:p>
            <a:endParaRPr lang="en-GB" sz="4900" dirty="0" smtClean="0">
              <a:solidFill>
                <a:schemeClr val="bg1"/>
              </a:solidFill>
            </a:endParaRPr>
          </a:p>
          <a:p>
            <a:endParaRPr lang="en-GB" sz="4900" dirty="0" smtClean="0">
              <a:solidFill>
                <a:schemeClr val="bg1"/>
              </a:solidFill>
            </a:endParaRPr>
          </a:p>
          <a:p>
            <a:endParaRPr lang="en-GB" sz="4900" dirty="0">
              <a:solidFill>
                <a:schemeClr val="bg1"/>
              </a:solidFill>
            </a:endParaRPr>
          </a:p>
          <a:p>
            <a:endParaRPr lang="en-GB" sz="4900" dirty="0" smtClean="0">
              <a:solidFill>
                <a:schemeClr val="bg1"/>
              </a:solidFill>
            </a:endParaRPr>
          </a:p>
          <a:p>
            <a:endParaRPr lang="en-GB" sz="4900" dirty="0">
              <a:solidFill>
                <a:schemeClr val="bg1"/>
              </a:solidFill>
            </a:endParaRPr>
          </a:p>
          <a:p>
            <a:endParaRPr lang="en-GB" sz="4900" dirty="0" smtClean="0">
              <a:solidFill>
                <a:schemeClr val="bg1"/>
              </a:solidFill>
            </a:endParaRPr>
          </a:p>
          <a:p>
            <a:endParaRPr lang="en-GB" sz="4900" dirty="0">
              <a:solidFill>
                <a:schemeClr val="bg1"/>
              </a:solidFill>
            </a:endParaRPr>
          </a:p>
          <a:p>
            <a:r>
              <a:rPr lang="en-GB" sz="4900" dirty="0" smtClean="0">
                <a:solidFill>
                  <a:schemeClr val="bg1"/>
                </a:solidFill>
              </a:rPr>
              <a:t>Which experience that the soldiers faced will you remember the most?</a:t>
            </a:r>
          </a:p>
          <a:p>
            <a:endParaRPr lang="en-GB" sz="4900" dirty="0">
              <a:solidFill>
                <a:schemeClr val="bg1"/>
              </a:solidFill>
            </a:endParaRPr>
          </a:p>
          <a:p>
            <a:r>
              <a:rPr lang="en-GB" sz="4900" dirty="0" smtClean="0">
                <a:solidFill>
                  <a:schemeClr val="bg1"/>
                </a:solidFill>
              </a:rPr>
              <a:t>Which character out of Private Jimmy Smith and Private Richard Blundell can you most relate to? Think about the challenges and decisions they have faced</a:t>
            </a:r>
          </a:p>
          <a:p>
            <a:endParaRPr lang="en-GB" sz="4900" dirty="0">
              <a:solidFill>
                <a:schemeClr val="bg1"/>
              </a:solidFill>
            </a:endParaRPr>
          </a:p>
          <a:p>
            <a:r>
              <a:rPr lang="en-GB" sz="4900" dirty="0" smtClean="0">
                <a:solidFill>
                  <a:schemeClr val="bg1"/>
                </a:solidFill>
              </a:rPr>
              <a:t>Which character are you least like and why? </a:t>
            </a:r>
            <a:r>
              <a:rPr lang="en-GB" sz="4900" dirty="0">
                <a:solidFill>
                  <a:schemeClr val="bg1"/>
                </a:solidFill>
              </a:rPr>
              <a:t>Think about the challenges and decisions they have faced</a:t>
            </a:r>
          </a:p>
          <a:p>
            <a:pPr marL="0" indent="0">
              <a:buNone/>
            </a:pPr>
            <a:endParaRPr lang="en-GB" sz="4900" dirty="0">
              <a:solidFill>
                <a:schemeClr val="bg1"/>
              </a:solidFill>
            </a:endParaRPr>
          </a:p>
          <a:p>
            <a:r>
              <a:rPr lang="en-GB" sz="4900" dirty="0" smtClean="0">
                <a:solidFill>
                  <a:schemeClr val="bg1"/>
                </a:solidFill>
              </a:rPr>
              <a:t>What values do you feel you have learnt from these characters?</a:t>
            </a:r>
          </a:p>
          <a:p>
            <a:endParaRPr lang="en-GB" sz="4900" dirty="0">
              <a:solidFill>
                <a:schemeClr val="bg1"/>
              </a:solidFill>
            </a:endParaRPr>
          </a:p>
          <a:p>
            <a:r>
              <a:rPr lang="en-GB" sz="4900" dirty="0" smtClean="0">
                <a:solidFill>
                  <a:schemeClr val="bg1"/>
                </a:solidFill>
              </a:rPr>
              <a:t>Who showed the most resilience and why?</a:t>
            </a:r>
          </a:p>
          <a:p>
            <a:endParaRPr lang="en-GB" sz="4900" dirty="0">
              <a:solidFill>
                <a:schemeClr val="bg1"/>
              </a:solidFill>
            </a:endParaRPr>
          </a:p>
          <a:p>
            <a:r>
              <a:rPr lang="en-GB" sz="4900" dirty="0" smtClean="0">
                <a:solidFill>
                  <a:schemeClr val="bg1"/>
                </a:solidFill>
              </a:rPr>
              <a:t>Has it made you think about an experience where you have had to show resilience? </a:t>
            </a:r>
          </a:p>
          <a:p>
            <a:endParaRPr lang="en-GB" sz="4900" dirty="0" smtClean="0">
              <a:solidFill>
                <a:schemeClr val="bg1"/>
              </a:solidFill>
            </a:endParaRPr>
          </a:p>
          <a:p>
            <a:r>
              <a:rPr lang="en-GB" sz="4900" dirty="0" smtClean="0">
                <a:solidFill>
                  <a:schemeClr val="bg1"/>
                </a:solidFill>
              </a:rPr>
              <a:t>Have these lessons altered your opinion of ex soldiers/elderly relatives and their past experiences?</a:t>
            </a:r>
          </a:p>
          <a:p>
            <a:endParaRPr lang="en-GB" sz="4900" dirty="0">
              <a:solidFill>
                <a:schemeClr val="bg1"/>
              </a:solidFill>
            </a:endParaRPr>
          </a:p>
          <a:p>
            <a:r>
              <a:rPr lang="en-GB" sz="4900" dirty="0" smtClean="0">
                <a:solidFill>
                  <a:schemeClr val="bg1"/>
                </a:solidFill>
              </a:rPr>
              <a:t>How have these lessons shaped your opinion of armed conflict?</a:t>
            </a:r>
          </a:p>
          <a:p>
            <a:endParaRPr lang="en-GB" sz="4900" dirty="0">
              <a:solidFill>
                <a:schemeClr val="bg1"/>
              </a:solidFill>
            </a:endParaRPr>
          </a:p>
          <a:p>
            <a:r>
              <a:rPr lang="en-GB" sz="4900" dirty="0" smtClean="0">
                <a:solidFill>
                  <a:schemeClr val="bg1"/>
                </a:solidFill>
              </a:rPr>
              <a:t>How might these lessons have shaped your view on the current war on terror or the conflict in Syria?</a:t>
            </a:r>
            <a:endParaRPr lang="en-GB" sz="4900" dirty="0">
              <a:solidFill>
                <a:schemeClr val="bg1"/>
              </a:solidFill>
            </a:endParaRPr>
          </a:p>
          <a:p>
            <a:endParaRPr lang="en-GB" dirty="0"/>
          </a:p>
        </p:txBody>
      </p:sp>
      <p:sp>
        <p:nvSpPr>
          <p:cNvPr id="2" name="Title 1"/>
          <p:cNvSpPr>
            <a:spLocks noGrp="1"/>
          </p:cNvSpPr>
          <p:nvPr>
            <p:ph type="title"/>
          </p:nvPr>
        </p:nvSpPr>
        <p:spPr>
          <a:solidFill>
            <a:schemeClr val="accent3">
              <a:lumMod val="50000"/>
            </a:schemeClr>
          </a:solidFill>
        </p:spPr>
        <p:txBody>
          <a:bodyPr>
            <a:normAutofit fontScale="90000"/>
          </a:bodyPr>
          <a:lstStyle/>
          <a:p>
            <a:r>
              <a:rPr lang="en-GB" dirty="0" smtClean="0">
                <a:solidFill>
                  <a:schemeClr val="bg1"/>
                </a:solidFill>
              </a:rPr>
              <a:t>Reflection – choose 1 or 2 questions to answer from the list below</a:t>
            </a:r>
            <a:endParaRPr lang="en-GB" dirty="0">
              <a:solidFill>
                <a:schemeClr val="bg1"/>
              </a:solidFill>
            </a:endParaRPr>
          </a:p>
        </p:txBody>
      </p:sp>
    </p:spTree>
    <p:extLst>
      <p:ext uri="{BB962C8B-B14F-4D97-AF65-F5344CB8AC3E}">
        <p14:creationId xmlns:p14="http://schemas.microsoft.com/office/powerpoint/2010/main" val="233654417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114</TotalTime>
  <Words>919</Words>
  <Application>Microsoft Office PowerPoint</Application>
  <PresentationFormat>On-screen Show (4:3)</PresentationFormat>
  <Paragraphs>84</Paragraphs>
  <Slides>6</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Times New Roman</vt:lpstr>
      <vt:lpstr>Viner Hand ITC</vt:lpstr>
      <vt:lpstr>Office Theme</vt:lpstr>
      <vt:lpstr>PowerPoint Presentation</vt:lpstr>
      <vt:lpstr>Today you will write a letter about the life of Private Jimmy Smith</vt:lpstr>
      <vt:lpstr>Letter planning </vt:lpstr>
      <vt:lpstr>Planning for writing a letter about the death of Private Jimmy Smith</vt:lpstr>
      <vt:lpstr>VCOP MIB (Make it better)</vt:lpstr>
      <vt:lpstr>Reflection – choose 1 or 2 questions to answer from the list below</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Lisa</dc:creator>
  <cp:lastModifiedBy>Miss L COHEN</cp:lastModifiedBy>
  <cp:revision>13</cp:revision>
  <dcterms:created xsi:type="dcterms:W3CDTF">2015-10-31T14:46:33Z</dcterms:created>
  <dcterms:modified xsi:type="dcterms:W3CDTF">2015-11-19T10:52:57Z</dcterms:modified>
</cp:coreProperties>
</file>