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5" r:id="rId2"/>
    <p:sldId id="258" r:id="rId3"/>
    <p:sldId id="257" r:id="rId4"/>
    <p:sldId id="260" r:id="rId5"/>
    <p:sldId id="259" r:id="rId6"/>
    <p:sldId id="273" r:id="rId7"/>
    <p:sldId id="266" r:id="rId8"/>
    <p:sldId id="264" r:id="rId9"/>
    <p:sldId id="261" r:id="rId10"/>
    <p:sldId id="262" r:id="rId11"/>
    <p:sldId id="263" r:id="rId12"/>
    <p:sldId id="268" r:id="rId13"/>
    <p:sldId id="267" r:id="rId14"/>
    <p:sldId id="270" r:id="rId15"/>
    <p:sldId id="271" r:id="rId16"/>
    <p:sldId id="269"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C0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5B3165-BDA4-4D1C-A78B-7B9FE21F53BC}" type="datetimeFigureOut">
              <a:rPr lang="en-GB" smtClean="0"/>
              <a:t>05/11/2015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37C72B-4EE4-4D60-A01B-A20866E6C574}" type="slidenum">
              <a:rPr lang="en-GB" smtClean="0"/>
              <a:t>‹#›</a:t>
            </a:fld>
            <a:endParaRPr lang="en-GB"/>
          </a:p>
        </p:txBody>
      </p:sp>
    </p:spTree>
    <p:extLst>
      <p:ext uri="{BB962C8B-B14F-4D97-AF65-F5344CB8AC3E}">
        <p14:creationId xmlns:p14="http://schemas.microsoft.com/office/powerpoint/2010/main" val="2752180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http://www.bbc.co.uk/history/british/britain_wwone/shot_at_dawn_01.shtml   </a:t>
            </a:r>
            <a:endParaRPr lang="en-GB" dirty="0"/>
          </a:p>
        </p:txBody>
      </p:sp>
      <p:sp>
        <p:nvSpPr>
          <p:cNvPr id="4" name="Slide Number Placeholder 3"/>
          <p:cNvSpPr>
            <a:spLocks noGrp="1"/>
          </p:cNvSpPr>
          <p:nvPr>
            <p:ph type="sldNum" sz="quarter" idx="10"/>
          </p:nvPr>
        </p:nvSpPr>
        <p:spPr/>
        <p:txBody>
          <a:bodyPr/>
          <a:lstStyle/>
          <a:p>
            <a:fld id="{F737C72B-4EE4-4D60-A01B-A20866E6C574}" type="slidenum">
              <a:rPr lang="en-GB" smtClean="0"/>
              <a:t>5</a:t>
            </a:fld>
            <a:endParaRPr lang="en-GB"/>
          </a:p>
        </p:txBody>
      </p:sp>
    </p:spTree>
    <p:extLst>
      <p:ext uri="{BB962C8B-B14F-4D97-AF65-F5344CB8AC3E}">
        <p14:creationId xmlns:p14="http://schemas.microsoft.com/office/powerpoint/2010/main" val="1034221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http://www.bbc.co.uk/history/british/britain_wwone/shot_at_dawn_01.shtml   </a:t>
            </a:r>
          </a:p>
          <a:p>
            <a:r>
              <a:rPr lang="en-GB" dirty="0" smtClean="0"/>
              <a:t> </a:t>
            </a:r>
            <a:endParaRPr lang="en-GB" dirty="0"/>
          </a:p>
        </p:txBody>
      </p:sp>
      <p:sp>
        <p:nvSpPr>
          <p:cNvPr id="4" name="Slide Number Placeholder 3"/>
          <p:cNvSpPr>
            <a:spLocks noGrp="1"/>
          </p:cNvSpPr>
          <p:nvPr>
            <p:ph type="sldNum" sz="quarter" idx="10"/>
          </p:nvPr>
        </p:nvSpPr>
        <p:spPr/>
        <p:txBody>
          <a:bodyPr/>
          <a:lstStyle/>
          <a:p>
            <a:fld id="{F737C72B-4EE4-4D60-A01B-A20866E6C574}" type="slidenum">
              <a:rPr lang="en-GB" smtClean="0"/>
              <a:t>14</a:t>
            </a:fld>
            <a:endParaRPr lang="en-GB"/>
          </a:p>
        </p:txBody>
      </p:sp>
    </p:spTree>
    <p:extLst>
      <p:ext uri="{BB962C8B-B14F-4D97-AF65-F5344CB8AC3E}">
        <p14:creationId xmlns:p14="http://schemas.microsoft.com/office/powerpoint/2010/main" val="528479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http://www.dailymail.co.uk/news/article-2785764/Shot-dawn-best-friend-He-fought-awesome-courage-Gallipoli-Somme-no-But-final-haunting-tragedy-came-deserter-Jimmy-Smith-faced-firing-squad.html         </a:t>
            </a:r>
          </a:p>
          <a:p>
            <a:r>
              <a:rPr lang="en-GB" dirty="0" smtClean="0"/>
              <a:t>https://www.warhistoryonline.com/war-articles/first-world-war-tragic-moment-man-ordered-kill-best-friend.html   </a:t>
            </a:r>
            <a:endParaRPr lang="en-GB" dirty="0"/>
          </a:p>
        </p:txBody>
      </p:sp>
      <p:sp>
        <p:nvSpPr>
          <p:cNvPr id="4" name="Slide Number Placeholder 3"/>
          <p:cNvSpPr>
            <a:spLocks noGrp="1"/>
          </p:cNvSpPr>
          <p:nvPr>
            <p:ph type="sldNum" sz="quarter" idx="10"/>
          </p:nvPr>
        </p:nvSpPr>
        <p:spPr/>
        <p:txBody>
          <a:bodyPr/>
          <a:lstStyle/>
          <a:p>
            <a:fld id="{F737C72B-4EE4-4D60-A01B-A20866E6C574}" type="slidenum">
              <a:rPr lang="en-GB" smtClean="0"/>
              <a:t>17</a:t>
            </a:fld>
            <a:endParaRPr lang="en-GB"/>
          </a:p>
        </p:txBody>
      </p:sp>
    </p:spTree>
    <p:extLst>
      <p:ext uri="{BB962C8B-B14F-4D97-AF65-F5344CB8AC3E}">
        <p14:creationId xmlns:p14="http://schemas.microsoft.com/office/powerpoint/2010/main" val="149827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A8C2B3D-D74B-4D2A-8068-51CAC7C94690}"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391799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A8C2B3D-D74B-4D2A-8068-51CAC7C94690}"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1676688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A8C2B3D-D74B-4D2A-8068-51CAC7C94690}"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1530344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A8C2B3D-D74B-4D2A-8068-51CAC7C94690}"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4413048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8C2B3D-D74B-4D2A-8068-51CAC7C94690}"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4148239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A8C2B3D-D74B-4D2A-8068-51CAC7C94690}"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30160418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A8C2B3D-D74B-4D2A-8068-51CAC7C94690}" type="datetimeFigureOut">
              <a:rPr lang="en-GB" smtClean="0"/>
              <a:t>05/11/2015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316254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A8C2B3D-D74B-4D2A-8068-51CAC7C94690}" type="datetimeFigureOut">
              <a:rPr lang="en-GB" smtClean="0"/>
              <a:t>05/11/2015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28776308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8C2B3D-D74B-4D2A-8068-51CAC7C94690}" type="datetimeFigureOut">
              <a:rPr lang="en-GB" smtClean="0"/>
              <a:t>05/11/2015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1883044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8C2B3D-D74B-4D2A-8068-51CAC7C94690}"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12848384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8C2B3D-D74B-4D2A-8068-51CAC7C94690}"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59B5B3-BAD7-42E0-8111-4EB345F4D826}" type="slidenum">
              <a:rPr lang="en-GB" smtClean="0"/>
              <a:t>‹#›</a:t>
            </a:fld>
            <a:endParaRPr lang="en-GB"/>
          </a:p>
        </p:txBody>
      </p:sp>
    </p:spTree>
    <p:extLst>
      <p:ext uri="{BB962C8B-B14F-4D97-AF65-F5344CB8AC3E}">
        <p14:creationId xmlns:p14="http://schemas.microsoft.com/office/powerpoint/2010/main" val="3378744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8C2B3D-D74B-4D2A-8068-51CAC7C94690}" type="datetimeFigureOut">
              <a:rPr lang="en-GB" smtClean="0"/>
              <a:t>05/11/2015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59B5B3-BAD7-42E0-8111-4EB345F4D826}" type="slidenum">
              <a:rPr lang="en-GB" smtClean="0"/>
              <a:t>‹#›</a:t>
            </a:fld>
            <a:endParaRPr lang="en-GB"/>
          </a:p>
        </p:txBody>
      </p:sp>
    </p:spTree>
    <p:extLst>
      <p:ext uri="{BB962C8B-B14F-4D97-AF65-F5344CB8AC3E}">
        <p14:creationId xmlns:p14="http://schemas.microsoft.com/office/powerpoint/2010/main" val="38803494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buNone/>
            </a:pPr>
            <a:r>
              <a:rPr lang="en-GB" dirty="0" smtClean="0"/>
              <a:t>To the family of Jimmy Smith,</a:t>
            </a:r>
          </a:p>
          <a:p>
            <a:pPr marL="0" indent="0">
              <a:buNone/>
            </a:pPr>
            <a:endParaRPr lang="en-GB" dirty="0"/>
          </a:p>
          <a:p>
            <a:pPr marL="0" indent="0">
              <a:buNone/>
            </a:pPr>
            <a:r>
              <a:rPr lang="en-GB" dirty="0" smtClean="0"/>
              <a:t>I know you must be wondering what happened to Jimmy and I feel I owe it to you as his best friend to tell you what caused his death. Firstly, let me tell you that he was a great man and a great soldier and he spoke many a times about how much he appreciated the life you were able to give him before he joined the army. However, the horrors of recent battles were too great for him and he attempted to desert from his post for a 3</a:t>
            </a:r>
            <a:r>
              <a:rPr lang="en-GB" baseline="30000" dirty="0" smtClean="0"/>
              <a:t>rd</a:t>
            </a:r>
            <a:r>
              <a:rPr lang="en-GB" dirty="0" smtClean="0"/>
              <a:t> time. As a result he was given the ultimate punishment and shot for cowardice. </a:t>
            </a:r>
          </a:p>
          <a:p>
            <a:pPr marL="0" indent="0">
              <a:buNone/>
            </a:pPr>
            <a:endParaRPr lang="en-GB" dirty="0"/>
          </a:p>
          <a:p>
            <a:pPr marL="0" indent="0">
              <a:buNone/>
            </a:pPr>
            <a:r>
              <a:rPr lang="en-GB" dirty="0" smtClean="0"/>
              <a:t>It is with the upmost regret that I have to tell you this news. Maybe one day I may be in a position to give you more information.</a:t>
            </a:r>
          </a:p>
          <a:p>
            <a:pPr marL="0" indent="0">
              <a:buNone/>
            </a:pPr>
            <a:endParaRPr lang="en-GB" dirty="0"/>
          </a:p>
          <a:p>
            <a:pPr marL="0" indent="0">
              <a:buNone/>
            </a:pPr>
            <a:r>
              <a:rPr lang="en-GB" dirty="0" smtClean="0"/>
              <a:t>Sincere condolences for your loss.</a:t>
            </a:r>
          </a:p>
          <a:p>
            <a:pPr marL="0" indent="0">
              <a:buNone/>
            </a:pPr>
            <a:endParaRPr lang="en-GB" dirty="0"/>
          </a:p>
          <a:p>
            <a:pPr marL="0" indent="0">
              <a:buNone/>
            </a:pPr>
            <a:r>
              <a:rPr lang="en-GB" dirty="0" smtClean="0"/>
              <a:t>Richard Blundell</a:t>
            </a:r>
          </a:p>
        </p:txBody>
      </p:sp>
      <p:pic>
        <p:nvPicPr>
          <p:cNvPr id="1026" name="Picture 2" descr="http://previews.123rf.com/images/pixelsaway/pixelsaway1406/pixelsaway140600098/29297109-where-when-who-what-why-how-questions-uncertainty-brainstorming-or-decision-making-concept-colorful--Stock-Pho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2520" cy="684673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4924" y="0"/>
            <a:ext cx="9267444" cy="800219"/>
          </a:xfrm>
          <a:prstGeom prst="rect">
            <a:avLst/>
          </a:prstGeom>
          <a:noFill/>
        </p:spPr>
        <p:txBody>
          <a:bodyPr wrap="square" lIns="91440" tIns="45720" rIns="91440" bIns="45720">
            <a:spAutoFit/>
          </a:bodyPr>
          <a:lstStyle/>
          <a:p>
            <a:pPr algn="ctr"/>
            <a:r>
              <a:rPr lang="en-US" sz="4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Read the letter you have been given</a:t>
            </a:r>
            <a:endParaRPr lang="en-US" sz="4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840335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w="38100">
            <a:solidFill>
              <a:schemeClr val="accent1"/>
            </a:solidFill>
          </a:ln>
        </p:spPr>
        <p:txBody>
          <a:bodyPr/>
          <a:lstStyle/>
          <a:p>
            <a:r>
              <a:rPr lang="en-US" b="1" dirty="0" smtClean="0"/>
              <a:t>Soldier 2: </a:t>
            </a:r>
            <a:endParaRPr lang="en-GB" dirty="0"/>
          </a:p>
        </p:txBody>
      </p:sp>
      <p:sp>
        <p:nvSpPr>
          <p:cNvPr id="3" name="Content Placeholder 2"/>
          <p:cNvSpPr>
            <a:spLocks noGrp="1"/>
          </p:cNvSpPr>
          <p:nvPr>
            <p:ph idx="1"/>
          </p:nvPr>
        </p:nvSpPr>
        <p:spPr>
          <a:xfrm>
            <a:off x="467544" y="1600200"/>
            <a:ext cx="8496944" cy="4997152"/>
          </a:xfrm>
          <a:solidFill>
            <a:schemeClr val="bg1">
              <a:lumMod val="95000"/>
            </a:schemeClr>
          </a:solidFill>
          <a:ln>
            <a:solidFill>
              <a:schemeClr val="tx1"/>
            </a:solidFill>
          </a:ln>
        </p:spPr>
        <p:txBody>
          <a:bodyPr>
            <a:normAutofit fontScale="47500" lnSpcReduction="20000"/>
          </a:bodyPr>
          <a:lstStyle/>
          <a:p>
            <a:r>
              <a:rPr lang="en-US" sz="3800" dirty="0"/>
              <a:t>“During the (retreat) from this trench at 1:30 p.m., they were “found” by the German artillery. Up to that time he had not been feeling afraid; he had rather ‘been enjoying it’ and was in the best of spirits until the shells burst about him… He was trying to creep under wire entanglements when two or three shells burst near him. As he was struggling to disentangle himself from the wire, three more shells burst behind and one in front of him. After the shells had burst he succeeded in getting back under the wire entanglements. … Immediately after the shell burst in front of him his sight became blurred. </a:t>
            </a:r>
            <a:r>
              <a:rPr lang="en-US" sz="3800" b="1" dirty="0"/>
              <a:t>It hurt his eyes</a:t>
            </a:r>
            <a:r>
              <a:rPr lang="en-US" sz="3800" dirty="0"/>
              <a:t>, and they burned when closed. At the same moment he was seized with the </a:t>
            </a:r>
            <a:r>
              <a:rPr lang="en-US" sz="3800" b="1" dirty="0"/>
              <a:t>shivering</a:t>
            </a:r>
            <a:r>
              <a:rPr lang="en-US" sz="3800" dirty="0"/>
              <a:t>, and the cold sweat broke out especially around the loins “like a punch on the head, without any pain of it’. The shell in front cut his haversack (supply bag) clean away, bruised his side, and apparently it burned his little finger. …</a:t>
            </a:r>
            <a:br>
              <a:rPr lang="en-US" sz="3800" dirty="0"/>
            </a:br>
            <a:r>
              <a:rPr lang="en-US" sz="3800" dirty="0"/>
              <a:t/>
            </a:r>
            <a:br>
              <a:rPr lang="en-US" sz="3800" dirty="0"/>
            </a:br>
            <a:r>
              <a:rPr lang="en-US" sz="3800" dirty="0"/>
              <a:t>“When he got to treatment… he was </a:t>
            </a:r>
            <a:r>
              <a:rPr lang="en-US" sz="3800" b="1" dirty="0"/>
              <a:t>crying</a:t>
            </a:r>
            <a:r>
              <a:rPr lang="en-US" sz="3800" dirty="0"/>
              <a:t> the whole time and worrying as to whether he was going blind. … At the dressing table station he was </a:t>
            </a:r>
            <a:r>
              <a:rPr lang="en-US" sz="3800" b="1" dirty="0"/>
              <a:t>crying and shivering</a:t>
            </a:r>
            <a:r>
              <a:rPr lang="en-US" sz="3800" dirty="0"/>
              <a:t>; he was taken thence to a hospital by horse ambulance… He thinks he must have slept on the ambulance, as he </a:t>
            </a:r>
            <a:r>
              <a:rPr lang="en-US" sz="3800" b="1" dirty="0"/>
              <a:t>remembers nothing</a:t>
            </a:r>
            <a:r>
              <a:rPr lang="en-US" sz="3800" dirty="0"/>
              <a:t>. (Emphasis in original.)</a:t>
            </a:r>
            <a:br>
              <a:rPr lang="en-US" sz="3800" dirty="0"/>
            </a:br>
            <a:r>
              <a:rPr lang="en-US" sz="3800" dirty="0"/>
              <a:t/>
            </a:r>
            <a:br>
              <a:rPr lang="en-US" sz="3800" dirty="0"/>
            </a:br>
            <a:r>
              <a:rPr lang="en-US" sz="3800" dirty="0"/>
              <a:t>Three months post injury ‘says he has </a:t>
            </a:r>
            <a:r>
              <a:rPr lang="en-US" sz="3800" b="1" dirty="0"/>
              <a:t>lost the sense of taste and smell </a:t>
            </a:r>
            <a:r>
              <a:rPr lang="en-US" sz="3800" dirty="0"/>
              <a:t>since the shell’s burst around him.’</a:t>
            </a:r>
            <a:r>
              <a:rPr lang="en-US" dirty="0"/>
              <a:t/>
            </a:r>
            <a:br>
              <a:rPr lang="en-US" dirty="0"/>
            </a:br>
            <a:endParaRPr lang="en-GB" dirty="0"/>
          </a:p>
        </p:txBody>
      </p:sp>
    </p:spTree>
    <p:extLst>
      <p:ext uri="{BB962C8B-B14F-4D97-AF65-F5344CB8AC3E}">
        <p14:creationId xmlns:p14="http://schemas.microsoft.com/office/powerpoint/2010/main" val="1432427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w="38100">
            <a:solidFill>
              <a:schemeClr val="accent1"/>
            </a:solidFill>
          </a:ln>
        </p:spPr>
        <p:txBody>
          <a:bodyPr>
            <a:normAutofit/>
          </a:bodyPr>
          <a:lstStyle/>
          <a:p>
            <a:r>
              <a:rPr lang="en-US" b="1" dirty="0" smtClean="0"/>
              <a:t>Soldier 3: </a:t>
            </a:r>
            <a:endParaRPr lang="en-GB" dirty="0"/>
          </a:p>
        </p:txBody>
      </p:sp>
      <p:sp>
        <p:nvSpPr>
          <p:cNvPr id="3" name="Content Placeholder 2"/>
          <p:cNvSpPr>
            <a:spLocks noGrp="1"/>
          </p:cNvSpPr>
          <p:nvPr>
            <p:ph idx="1"/>
          </p:nvPr>
        </p:nvSpPr>
        <p:spPr>
          <a:xfrm>
            <a:off x="179512" y="1600200"/>
            <a:ext cx="8712968" cy="4781128"/>
          </a:xfrm>
          <a:solidFill>
            <a:schemeClr val="bg1">
              <a:lumMod val="95000"/>
            </a:schemeClr>
          </a:solidFill>
          <a:ln>
            <a:solidFill>
              <a:schemeClr val="tx1"/>
            </a:solidFill>
          </a:ln>
        </p:spPr>
        <p:txBody>
          <a:bodyPr>
            <a:noAutofit/>
          </a:bodyPr>
          <a:lstStyle/>
          <a:p>
            <a:r>
              <a:rPr lang="en-US" sz="1600" dirty="0"/>
              <a:t>The patient says was blown off a heap of bricks, 15 feet high, owing to a shell bursting close to him. Thinks he must have fallen into a pool of water, as he next remembers finding himself, about 3 p.m., the same afternoon in a cellar near a church with his clothes drenched. </a:t>
            </a:r>
            <a:r>
              <a:rPr lang="en-US" sz="1600" b="1" dirty="0"/>
              <a:t>He does not know how he got there or how he left the cellar, </a:t>
            </a:r>
            <a:r>
              <a:rPr lang="en-US" sz="1600" dirty="0"/>
              <a:t>but he remembers being in another hospital before he was admitted here.” </a:t>
            </a:r>
            <a:br>
              <a:rPr lang="en-US" sz="1600" dirty="0"/>
            </a:br>
            <a:endParaRPr lang="en-US" sz="1600" dirty="0"/>
          </a:p>
          <a:p>
            <a:r>
              <a:rPr lang="en-US" sz="1600" dirty="0"/>
              <a:t>“A healthy-looking man, well-nourished, but obviously in </a:t>
            </a:r>
            <a:r>
              <a:rPr lang="en-US" sz="1600" b="1" dirty="0"/>
              <a:t>extreme nervous </a:t>
            </a:r>
            <a:r>
              <a:rPr lang="en-US" sz="1600" dirty="0"/>
              <a:t>condition. He complains that the slightest noise makes him start. His </a:t>
            </a:r>
            <a:r>
              <a:rPr lang="en-US" sz="1600" b="1" dirty="0"/>
              <a:t>legs feel weak</a:t>
            </a:r>
            <a:r>
              <a:rPr lang="en-US" sz="1600" dirty="0"/>
              <a:t> and he has pain in the precordial (chest) region. His </a:t>
            </a:r>
            <a:r>
              <a:rPr lang="en-US" sz="1600" b="1" dirty="0"/>
              <a:t>sight has been very much impaired </a:t>
            </a:r>
            <a:r>
              <a:rPr lang="en-US" sz="1600" dirty="0"/>
              <a:t>since the shock. …</a:t>
            </a:r>
            <a:br>
              <a:rPr lang="en-US" sz="1600" dirty="0"/>
            </a:br>
            <a:r>
              <a:rPr lang="en-US" sz="1600" dirty="0"/>
              <a:t/>
            </a:r>
            <a:br>
              <a:rPr lang="en-US" sz="1600" dirty="0"/>
            </a:br>
            <a:r>
              <a:rPr lang="en-US" sz="1600" dirty="0"/>
              <a:t>He has </a:t>
            </a:r>
            <a:r>
              <a:rPr lang="en-US" sz="1600" b="1" dirty="0"/>
              <a:t>slept very little </a:t>
            </a:r>
            <a:r>
              <a:rPr lang="en-US" sz="1600" dirty="0"/>
              <a:t>the last two nights. Hands tremulous</a:t>
            </a:r>
            <a:r>
              <a:rPr lang="en-US" sz="1600" b="1" dirty="0"/>
              <a:t>. Knee jerks </a:t>
            </a:r>
            <a:r>
              <a:rPr lang="en-US" sz="1600" dirty="0"/>
              <a:t>normal, but the first attempts to evoke them provoked a spasm of the calf muscles and a few general convulsive movements as the patient lay in bed. His hands became very </a:t>
            </a:r>
            <a:r>
              <a:rPr lang="en-US" sz="1600" b="1" dirty="0"/>
              <a:t>tremulous</a:t>
            </a:r>
            <a:r>
              <a:rPr lang="en-US" sz="1600" dirty="0"/>
              <a:t> and his forehead </a:t>
            </a:r>
            <a:r>
              <a:rPr lang="en-US" sz="1600" b="1" dirty="0"/>
              <a:t>sweated</a:t>
            </a:r>
            <a:r>
              <a:rPr lang="en-US" sz="1600" dirty="0"/>
              <a:t> profusely. He appeared as if about to faint and says that he felt cold and dizzy, and experienced round and round movements of the stomach. … The slightest touch on the legs provoked well-marked spasm of the quadriceps muscles of the same thigh. Extensor muscles of </a:t>
            </a:r>
            <a:r>
              <a:rPr lang="en-US" sz="1600" b="1" dirty="0"/>
              <a:t>the toes </a:t>
            </a:r>
            <a:r>
              <a:rPr lang="en-US" sz="1600" dirty="0"/>
              <a:t>appeared to be in a state of </a:t>
            </a:r>
            <a:r>
              <a:rPr lang="en-US" sz="1600" dirty="0" err="1"/>
              <a:t>clonic</a:t>
            </a:r>
            <a:r>
              <a:rPr lang="en-US" sz="1600" dirty="0"/>
              <a:t> </a:t>
            </a:r>
            <a:r>
              <a:rPr lang="en-US" sz="1600" b="1" dirty="0"/>
              <a:t>contraction</a:t>
            </a:r>
            <a:r>
              <a:rPr lang="en-US" sz="1600" dirty="0"/>
              <a:t>.  </a:t>
            </a:r>
            <a:r>
              <a:rPr lang="en-US" sz="1600" b="1" dirty="0"/>
              <a:t>Left nostril fails to detect smell</a:t>
            </a:r>
            <a:endParaRPr lang="en-GB" sz="1600" dirty="0"/>
          </a:p>
        </p:txBody>
      </p:sp>
    </p:spTree>
    <p:extLst>
      <p:ext uri="{BB962C8B-B14F-4D97-AF65-F5344CB8AC3E}">
        <p14:creationId xmlns:p14="http://schemas.microsoft.com/office/powerpoint/2010/main" val="39644995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332656"/>
            <a:ext cx="8229600" cy="6264696"/>
          </a:xfrm>
          <a:solidFill>
            <a:schemeClr val="bg1">
              <a:lumMod val="95000"/>
            </a:schemeClr>
          </a:solidFill>
          <a:ln>
            <a:solidFill>
              <a:schemeClr val="tx1"/>
            </a:solidFill>
          </a:ln>
        </p:spPr>
        <p:txBody>
          <a:bodyPr>
            <a:normAutofit/>
          </a:bodyPr>
          <a:lstStyle/>
          <a:p>
            <a:r>
              <a:rPr lang="en-GB" dirty="0"/>
              <a:t>By the end of World War One the British Army had dealt with 80,000 cases of shell </a:t>
            </a:r>
            <a:r>
              <a:rPr lang="en-GB" dirty="0" smtClean="0"/>
              <a:t>shock similar to what you have read about today</a:t>
            </a:r>
          </a:p>
          <a:p>
            <a:r>
              <a:rPr lang="en-GB" dirty="0" smtClean="0"/>
              <a:t>During </a:t>
            </a:r>
            <a:r>
              <a:rPr lang="en-GB" dirty="0"/>
              <a:t>the War, the concept of shell shock was ill-defined. Cases of 'shell shock' could be interpreted as either a physical or psychological injury, or simply as a lack of moral fibre.</a:t>
            </a:r>
          </a:p>
          <a:p>
            <a:r>
              <a:rPr lang="en-GB" dirty="0"/>
              <a:t>There were 240,000 Courts Martial </a:t>
            </a:r>
            <a:r>
              <a:rPr lang="en-GB" dirty="0" smtClean="0"/>
              <a:t>(trials) and </a:t>
            </a:r>
            <a:r>
              <a:rPr lang="en-GB" dirty="0"/>
              <a:t>3080 death sentences handed down because of cowardice but in only </a:t>
            </a:r>
            <a:r>
              <a:rPr lang="en-GB" dirty="0" smtClean="0"/>
              <a:t>306 </a:t>
            </a:r>
            <a:r>
              <a:rPr lang="en-GB" dirty="0"/>
              <a:t>cases was the sentence carried out.</a:t>
            </a:r>
          </a:p>
        </p:txBody>
      </p:sp>
    </p:spTree>
    <p:extLst>
      <p:ext uri="{BB962C8B-B14F-4D97-AF65-F5344CB8AC3E}">
        <p14:creationId xmlns:p14="http://schemas.microsoft.com/office/powerpoint/2010/main" val="1048885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10"/>
          <p:cNvPicPr>
            <a:picLocks noChangeAspect="1" noChangeArrowheads="1"/>
          </p:cNvPicPr>
          <p:nvPr/>
        </p:nvPicPr>
        <p:blipFill>
          <a:blip r:embed="rId2"/>
          <a:srcRect/>
          <a:stretch>
            <a:fillRect/>
          </a:stretch>
        </p:blipFill>
        <p:spPr>
          <a:xfrm>
            <a:off x="0" y="0"/>
            <a:ext cx="9143999" cy="6858000"/>
          </a:xfrm>
          <a:prstGeom prst="rect">
            <a:avLst/>
          </a:prstGeom>
          <a:noFill/>
          <a:ln/>
        </p:spPr>
      </p:pic>
      <p:sp>
        <p:nvSpPr>
          <p:cNvPr id="5" name="Rounded Rectangle 4"/>
          <p:cNvSpPr/>
          <p:nvPr/>
        </p:nvSpPr>
        <p:spPr>
          <a:xfrm>
            <a:off x="107504" y="0"/>
            <a:ext cx="8928992" cy="9087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t>Those condemned to death usually had their sentences confirmed by Field Marshal Sir Douglas Haig on the evening following their court-martial. A chaplain was dispatched to spend the night in the cell with the condemned man</a:t>
            </a:r>
            <a:endParaRPr lang="en-GB" dirty="0"/>
          </a:p>
        </p:txBody>
      </p:sp>
      <p:sp>
        <p:nvSpPr>
          <p:cNvPr id="6" name="Rounded Rectangle 5"/>
          <p:cNvSpPr/>
          <p:nvPr/>
        </p:nvSpPr>
        <p:spPr>
          <a:xfrm>
            <a:off x="0" y="4509120"/>
            <a:ext cx="9144000" cy="23488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t>When the time came, the offender was tied to a stake, a medical officer placed a piece of white cloth over the man's heart and a priest prayed for him. Then the firing line - usually made up of six soldiers - was given orders to shoot. One round was routinely blank and no soldier could be sure he had fired a fatal shot.</a:t>
            </a:r>
          </a:p>
          <a:p>
            <a:endParaRPr lang="en-GB" dirty="0" smtClean="0"/>
          </a:p>
          <a:p>
            <a:r>
              <a:rPr lang="en-GB" dirty="0" smtClean="0"/>
              <a:t>Immediately after the shooting, the medical officer would examine the man. If he was still alive, the officer in charge would finish him off with a revolver.</a:t>
            </a:r>
          </a:p>
          <a:p>
            <a:pPr algn="ctr"/>
            <a:endParaRPr lang="en-GB" dirty="0"/>
          </a:p>
        </p:txBody>
      </p:sp>
      <p:sp>
        <p:nvSpPr>
          <p:cNvPr id="7" name="Rounded Rectangle 6"/>
          <p:cNvSpPr/>
          <p:nvPr/>
        </p:nvSpPr>
        <p:spPr>
          <a:xfrm>
            <a:off x="2051720" y="1196752"/>
            <a:ext cx="4752528"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E</a:t>
            </a:r>
            <a:r>
              <a:rPr lang="en-GB" dirty="0" smtClean="0"/>
              <a:t>xecution took place the following dawn, with some men facing their last moments drugged with morphine or alcohol.</a:t>
            </a:r>
            <a:endParaRPr lang="en-GB" dirty="0"/>
          </a:p>
        </p:txBody>
      </p:sp>
    </p:spTree>
    <p:extLst>
      <p:ext uri="{BB962C8B-B14F-4D97-AF65-F5344CB8AC3E}">
        <p14:creationId xmlns:p14="http://schemas.microsoft.com/office/powerpoint/2010/main" val="2255172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Was punishing cowardice and desertion the right thing to do?</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030643647"/>
              </p:ext>
            </p:extLst>
          </p:nvPr>
        </p:nvGraphicFramePr>
        <p:xfrm>
          <a:off x="467544" y="1700808"/>
          <a:ext cx="8280920" cy="4824536"/>
        </p:xfrm>
        <a:graphic>
          <a:graphicData uri="http://schemas.openxmlformats.org/drawingml/2006/table">
            <a:tbl>
              <a:tblPr firstRow="1" bandRow="1">
                <a:tableStyleId>{8A107856-5554-42FB-B03E-39F5DBC370BA}</a:tableStyleId>
              </a:tblPr>
              <a:tblGrid>
                <a:gridCol w="4140460"/>
                <a:gridCol w="4140460"/>
              </a:tblGrid>
              <a:tr h="707118">
                <a:tc>
                  <a:txBody>
                    <a:bodyPr/>
                    <a:lstStyle/>
                    <a:p>
                      <a:r>
                        <a:rPr lang="en-GB" dirty="0" smtClean="0"/>
                        <a:t>Person </a:t>
                      </a:r>
                      <a:endParaRPr lang="en-GB" dirty="0"/>
                    </a:p>
                  </a:txBody>
                  <a:tcPr/>
                </a:tc>
                <a:tc>
                  <a:txBody>
                    <a:bodyPr/>
                    <a:lstStyle/>
                    <a:p>
                      <a:r>
                        <a:rPr lang="en-GB" dirty="0" smtClean="0"/>
                        <a:t>Most likely response to the above</a:t>
                      </a:r>
                      <a:r>
                        <a:rPr lang="en-GB" baseline="0" dirty="0" smtClean="0"/>
                        <a:t> question</a:t>
                      </a:r>
                      <a:endParaRPr lang="en-GB" dirty="0"/>
                    </a:p>
                  </a:txBody>
                  <a:tcPr/>
                </a:tc>
              </a:tr>
              <a:tr h="793695">
                <a:tc>
                  <a:txBody>
                    <a:bodyPr/>
                    <a:lstStyle/>
                    <a:p>
                      <a:r>
                        <a:rPr lang="en-GB" dirty="0" smtClean="0"/>
                        <a:t>Sir</a:t>
                      </a:r>
                      <a:r>
                        <a:rPr lang="en-GB" baseline="0" dirty="0" smtClean="0"/>
                        <a:t> Douglas Haig (leader of the British army during the Great War)</a:t>
                      </a:r>
                      <a:endParaRPr lang="en-GB" dirty="0"/>
                    </a:p>
                  </a:txBody>
                  <a:tcPr/>
                </a:tc>
                <a:tc>
                  <a:txBody>
                    <a:bodyPr/>
                    <a:lstStyle/>
                    <a:p>
                      <a:endParaRPr lang="en-GB"/>
                    </a:p>
                  </a:txBody>
                  <a:tcPr/>
                </a:tc>
              </a:tr>
              <a:tr h="793695">
                <a:tc>
                  <a:txBody>
                    <a:bodyPr/>
                    <a:lstStyle/>
                    <a:p>
                      <a:r>
                        <a:rPr lang="en-GB" dirty="0" smtClean="0"/>
                        <a:t>Soldier fighting</a:t>
                      </a:r>
                      <a:r>
                        <a:rPr lang="en-GB" baseline="0" dirty="0" smtClean="0"/>
                        <a:t> during the Great War</a:t>
                      </a:r>
                      <a:endParaRPr lang="en-GB" dirty="0"/>
                    </a:p>
                  </a:txBody>
                  <a:tcPr/>
                </a:tc>
                <a:tc>
                  <a:txBody>
                    <a:bodyPr/>
                    <a:lstStyle/>
                    <a:p>
                      <a:endParaRPr lang="en-GB" dirty="0"/>
                    </a:p>
                  </a:txBody>
                  <a:tcPr/>
                </a:tc>
              </a:tr>
              <a:tr h="812741">
                <a:tc>
                  <a:txBody>
                    <a:bodyPr/>
                    <a:lstStyle/>
                    <a:p>
                      <a:r>
                        <a:rPr lang="en-GB" dirty="0" smtClean="0"/>
                        <a:t>A medical expert</a:t>
                      </a:r>
                      <a:r>
                        <a:rPr lang="en-GB" baseline="0" dirty="0" smtClean="0"/>
                        <a:t> during the Great War</a:t>
                      </a:r>
                      <a:endParaRPr lang="en-GB" dirty="0"/>
                    </a:p>
                  </a:txBody>
                  <a:tcPr/>
                </a:tc>
                <a:tc>
                  <a:txBody>
                    <a:bodyPr/>
                    <a:lstStyle/>
                    <a:p>
                      <a:endParaRPr lang="en-GB" dirty="0"/>
                    </a:p>
                  </a:txBody>
                  <a:tcPr/>
                </a:tc>
              </a:tr>
              <a:tr h="1010169">
                <a:tc>
                  <a:txBody>
                    <a:bodyPr/>
                    <a:lstStyle/>
                    <a:p>
                      <a:r>
                        <a:rPr lang="en-GB" dirty="0" smtClean="0"/>
                        <a:t>Relative of a soldier killed for desertion</a:t>
                      </a:r>
                      <a:r>
                        <a:rPr lang="en-GB" baseline="0" dirty="0" smtClean="0"/>
                        <a:t> speaking during the Great War</a:t>
                      </a:r>
                    </a:p>
                    <a:p>
                      <a:endParaRPr lang="en-GB" dirty="0"/>
                    </a:p>
                  </a:txBody>
                  <a:tcPr/>
                </a:tc>
                <a:tc>
                  <a:txBody>
                    <a:bodyPr/>
                    <a:lstStyle/>
                    <a:p>
                      <a:endParaRPr lang="en-GB" dirty="0"/>
                    </a:p>
                  </a:txBody>
                  <a:tcPr/>
                </a:tc>
              </a:tr>
              <a:tr h="707118">
                <a:tc>
                  <a:txBody>
                    <a:bodyPr/>
                    <a:lstStyle/>
                    <a:p>
                      <a:r>
                        <a:rPr lang="en-GB" dirty="0" smtClean="0"/>
                        <a:t>Your own view</a:t>
                      </a:r>
                      <a:endParaRPr lang="en-GB" baseline="0" dirty="0" smtClean="0"/>
                    </a:p>
                    <a:p>
                      <a:endParaRPr lang="en-GB" dirty="0"/>
                    </a:p>
                  </a:txBody>
                  <a:tcPr/>
                </a:tc>
                <a:tc>
                  <a:txBody>
                    <a:bodyPr/>
                    <a:lstStyle/>
                    <a:p>
                      <a:endParaRPr lang="en-GB" dirty="0"/>
                    </a:p>
                  </a:txBody>
                  <a:tcPr/>
                </a:tc>
              </a:tr>
            </a:tbl>
          </a:graphicData>
        </a:graphic>
      </p:graphicFrame>
    </p:spTree>
    <p:extLst>
      <p:ext uri="{BB962C8B-B14F-4D97-AF65-F5344CB8AC3E}">
        <p14:creationId xmlns:p14="http://schemas.microsoft.com/office/powerpoint/2010/main" val="23706584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buNone/>
            </a:pPr>
            <a:r>
              <a:rPr lang="en-GB" dirty="0" smtClean="0"/>
              <a:t>To the family of Jimmy Smith,</a:t>
            </a:r>
          </a:p>
          <a:p>
            <a:pPr marL="0" indent="0">
              <a:buNone/>
            </a:pPr>
            <a:endParaRPr lang="en-GB" dirty="0"/>
          </a:p>
          <a:p>
            <a:pPr marL="0" indent="0">
              <a:buNone/>
            </a:pPr>
            <a:r>
              <a:rPr lang="en-GB" dirty="0" smtClean="0"/>
              <a:t>I know you must be wondering what happened to Jimmy and I feel I owe it to you as his best friend to tell you what caused his death. Firstly, let me tell you that he was a great man and a great soldier and he spoke many a times about how much he appreciated the life you were able to give him before he joined the army. However, the horrors of recent battles were too great for him and he attempted to desert from his post for a 3</a:t>
            </a:r>
            <a:r>
              <a:rPr lang="en-GB" baseline="30000" dirty="0" smtClean="0"/>
              <a:t>rd</a:t>
            </a:r>
            <a:r>
              <a:rPr lang="en-GB" dirty="0" smtClean="0"/>
              <a:t> time. As a result he was given the ultimate punishment and shot for cowardice. </a:t>
            </a:r>
          </a:p>
          <a:p>
            <a:pPr marL="0" indent="0">
              <a:buNone/>
            </a:pPr>
            <a:endParaRPr lang="en-GB" dirty="0"/>
          </a:p>
          <a:p>
            <a:pPr marL="0" indent="0">
              <a:buNone/>
            </a:pPr>
            <a:r>
              <a:rPr lang="en-GB" dirty="0" smtClean="0"/>
              <a:t>It is with the upmost regret that I have to tell you this news. Maybe one day I may be in a position to give you more information.</a:t>
            </a:r>
          </a:p>
          <a:p>
            <a:pPr marL="0" indent="0">
              <a:buNone/>
            </a:pPr>
            <a:endParaRPr lang="en-GB" dirty="0"/>
          </a:p>
          <a:p>
            <a:pPr marL="0" indent="0">
              <a:buNone/>
            </a:pPr>
            <a:r>
              <a:rPr lang="en-GB" dirty="0" smtClean="0"/>
              <a:t>Sincere condolences for your loss.</a:t>
            </a:r>
          </a:p>
          <a:p>
            <a:pPr marL="0" indent="0">
              <a:buNone/>
            </a:pPr>
            <a:endParaRPr lang="en-GB" dirty="0"/>
          </a:p>
          <a:p>
            <a:pPr marL="0" indent="0">
              <a:buNone/>
            </a:pPr>
            <a:r>
              <a:rPr lang="en-GB" dirty="0" smtClean="0"/>
              <a:t>Richard Blundell</a:t>
            </a:r>
          </a:p>
        </p:txBody>
      </p:sp>
      <p:sp>
        <p:nvSpPr>
          <p:cNvPr id="2" name="Rectangle 1"/>
          <p:cNvSpPr/>
          <p:nvPr/>
        </p:nvSpPr>
        <p:spPr>
          <a:xfrm>
            <a:off x="4644008" y="980728"/>
            <a:ext cx="3816424" cy="547260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smtClean="0">
                <a:solidFill>
                  <a:schemeClr val="tx1"/>
                </a:solidFill>
              </a:rPr>
              <a:t>Now you have learnt about shell shock is there anything that stands out  or makes you curious about the events surrounding Private Jimmy Smith’s death?</a:t>
            </a:r>
            <a:endParaRPr lang="en-GB" sz="3200" dirty="0">
              <a:solidFill>
                <a:schemeClr val="tx1"/>
              </a:solidFill>
            </a:endParaRPr>
          </a:p>
        </p:txBody>
      </p:sp>
    </p:spTree>
    <p:extLst>
      <p:ext uri="{BB962C8B-B14F-4D97-AF65-F5344CB8AC3E}">
        <p14:creationId xmlns:p14="http://schemas.microsoft.com/office/powerpoint/2010/main" val="130809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GB" dirty="0" smtClean="0"/>
              <a:t>Can you infer what might have caused Private Jimmy Smith to “desert” the army?</a:t>
            </a:r>
          </a:p>
          <a:p>
            <a:pPr marL="0" indent="0">
              <a:buNone/>
            </a:pPr>
            <a:endParaRPr lang="en-GB" dirty="0"/>
          </a:p>
          <a:p>
            <a:pPr marL="0" indent="0">
              <a:buNone/>
            </a:pPr>
            <a:r>
              <a:rPr lang="en-GB" dirty="0" smtClean="0"/>
              <a:t>Make a list of </a:t>
            </a:r>
            <a:r>
              <a:rPr lang="en-GB" b="1" dirty="0" smtClean="0"/>
              <a:t>specific experiences </a:t>
            </a:r>
            <a:r>
              <a:rPr lang="en-GB" dirty="0" smtClean="0"/>
              <a:t>that  he faced before 1917 that might have caused him to experience “shell shock”</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25685330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Broadway" panose="04040905080B02020502" pitchFamily="82" charset="0"/>
              </a:rPr>
              <a:t>The Big Reveal…</a:t>
            </a:r>
            <a:endParaRPr lang="en-GB" dirty="0">
              <a:latin typeface="Broadway" panose="04040905080B02020502" pitchFamily="82" charset="0"/>
            </a:endParaRPr>
          </a:p>
        </p:txBody>
      </p:sp>
      <p:sp>
        <p:nvSpPr>
          <p:cNvPr id="3" name="Content Placeholder 2"/>
          <p:cNvSpPr>
            <a:spLocks noGrp="1"/>
          </p:cNvSpPr>
          <p:nvPr>
            <p:ph idx="1"/>
          </p:nvPr>
        </p:nvSpPr>
        <p:spPr/>
        <p:txBody>
          <a:bodyPr/>
          <a:lstStyle/>
          <a:p>
            <a:r>
              <a:rPr lang="en-GB" dirty="0" smtClean="0"/>
              <a:t>Its time to find out what actually happened to Private Jimmy Smith on September 5</a:t>
            </a:r>
            <a:r>
              <a:rPr lang="en-GB" baseline="30000" dirty="0" smtClean="0"/>
              <a:t>th</a:t>
            </a:r>
            <a:r>
              <a:rPr lang="en-GB" dirty="0" smtClean="0"/>
              <a:t> 1917</a:t>
            </a:r>
          </a:p>
          <a:p>
            <a:endParaRPr lang="en-GB" dirty="0"/>
          </a:p>
          <a:p>
            <a:r>
              <a:rPr lang="en-GB" dirty="0" smtClean="0"/>
              <a:t>Read the article you have been given</a:t>
            </a:r>
          </a:p>
          <a:p>
            <a:r>
              <a:rPr lang="en-GB" dirty="0" smtClean="0"/>
              <a:t>Highlight any key information</a:t>
            </a:r>
            <a:endParaRPr lang="en-GB" dirty="0"/>
          </a:p>
        </p:txBody>
      </p:sp>
    </p:spTree>
    <p:extLst>
      <p:ext uri="{BB962C8B-B14F-4D97-AF65-F5344CB8AC3E}">
        <p14:creationId xmlns:p14="http://schemas.microsoft.com/office/powerpoint/2010/main" val="1694312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buNone/>
            </a:pPr>
            <a:r>
              <a:rPr lang="en-GB" dirty="0" smtClean="0"/>
              <a:t>To the family of Jimmy Smith,</a:t>
            </a:r>
          </a:p>
          <a:p>
            <a:pPr marL="0" indent="0">
              <a:buNone/>
            </a:pPr>
            <a:endParaRPr lang="en-GB" dirty="0"/>
          </a:p>
          <a:p>
            <a:pPr marL="0" indent="0">
              <a:buNone/>
            </a:pPr>
            <a:r>
              <a:rPr lang="en-GB" dirty="0" smtClean="0"/>
              <a:t>I know you must be wondering what happened to Jimmy and I feel I owe it to you as his best friend to tell you what caused his death. Firstly, let me tell you that he was a great man and a great soldier and he spoke many a times about how much he appreciated the life you were able to give him before he joined the army. However, the horrors of recent battles were too great for him and he attempted to desert from his post for a 3</a:t>
            </a:r>
            <a:r>
              <a:rPr lang="en-GB" baseline="30000" dirty="0" smtClean="0"/>
              <a:t>rd</a:t>
            </a:r>
            <a:r>
              <a:rPr lang="en-GB" dirty="0" smtClean="0"/>
              <a:t> time. As a result he was given the ultimate punishment and shot for cowardice. </a:t>
            </a:r>
          </a:p>
          <a:p>
            <a:pPr marL="0" indent="0">
              <a:buNone/>
            </a:pPr>
            <a:endParaRPr lang="en-GB" dirty="0"/>
          </a:p>
          <a:p>
            <a:pPr marL="0" indent="0">
              <a:buNone/>
            </a:pPr>
            <a:r>
              <a:rPr lang="en-GB" dirty="0" smtClean="0"/>
              <a:t>It is with the upmost regret that I have to tell you this news. Maybe one day I may be in a position to give you more information.</a:t>
            </a:r>
          </a:p>
          <a:p>
            <a:pPr marL="0" indent="0">
              <a:buNone/>
            </a:pPr>
            <a:endParaRPr lang="en-GB" dirty="0"/>
          </a:p>
          <a:p>
            <a:pPr marL="0" indent="0">
              <a:buNone/>
            </a:pPr>
            <a:r>
              <a:rPr lang="en-GB" dirty="0" smtClean="0"/>
              <a:t>Sincere condolences for your loss.</a:t>
            </a:r>
          </a:p>
          <a:p>
            <a:pPr marL="0" indent="0">
              <a:buNone/>
            </a:pPr>
            <a:endParaRPr lang="en-GB" dirty="0"/>
          </a:p>
          <a:p>
            <a:pPr marL="0" indent="0">
              <a:buNone/>
            </a:pPr>
            <a:r>
              <a:rPr lang="en-GB" dirty="0" smtClean="0"/>
              <a:t>Richard </a:t>
            </a:r>
            <a:r>
              <a:rPr lang="en-GB" dirty="0" smtClean="0"/>
              <a:t>Blundell</a:t>
            </a:r>
          </a:p>
          <a:p>
            <a:pPr marL="0" indent="0">
              <a:buNone/>
            </a:pPr>
            <a:endParaRPr lang="en-GB" dirty="0" smtClean="0"/>
          </a:p>
        </p:txBody>
      </p:sp>
    </p:spTree>
    <p:extLst>
      <p:ext uri="{BB962C8B-B14F-4D97-AF65-F5344CB8AC3E}">
        <p14:creationId xmlns:p14="http://schemas.microsoft.com/office/powerpoint/2010/main" val="216380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505475"/>
          </a:xfrm>
          <a:solidFill>
            <a:schemeClr val="accent5">
              <a:lumMod val="60000"/>
              <a:lumOff val="40000"/>
            </a:schemeClr>
          </a:solidFill>
        </p:spPr>
        <p:txBody>
          <a:bodyPr>
            <a:normAutofit lnSpcReduction="10000"/>
          </a:bodyPr>
          <a:lstStyle/>
          <a:p>
            <a:pPr marL="0" indent="0">
              <a:buNone/>
            </a:pPr>
            <a:r>
              <a:rPr lang="en-GB" dirty="0" smtClean="0"/>
              <a:t>There was no doubt that Private Jimmy Smith was a deeply traumatised man. Gallipoli or the Somme alone would have been enough for many men. Jimmy had endured the horrors of both. When he returned to the frontline later that year with a new regiment, the 17th Battalion of the King’s, Private Jimmy Smith was scarred by what he had seen. </a:t>
            </a:r>
          </a:p>
          <a:p>
            <a:pPr marL="0" indent="0">
              <a:buNone/>
            </a:pPr>
            <a:endParaRPr lang="en-GB" dirty="0"/>
          </a:p>
          <a:p>
            <a:pPr marL="0" indent="0">
              <a:buNone/>
            </a:pPr>
            <a:r>
              <a:rPr lang="en-GB" b="1" u="sng" dirty="0" smtClean="0"/>
              <a:t>But was he really a coward like Blundell states in his letter, or was it something else? </a:t>
            </a:r>
          </a:p>
          <a:p>
            <a:endParaRPr lang="en-GB" dirty="0"/>
          </a:p>
        </p:txBody>
      </p:sp>
    </p:spTree>
    <p:extLst>
      <p:ext uri="{BB962C8B-B14F-4D97-AF65-F5344CB8AC3E}">
        <p14:creationId xmlns:p14="http://schemas.microsoft.com/office/powerpoint/2010/main" val="1223225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5956" y="-1047741"/>
            <a:ext cx="9199955" cy="9317903"/>
          </a:xfrm>
          <a:prstGeom prst="rect">
            <a:avLst/>
          </a:prstGeom>
        </p:spPr>
      </p:pic>
      <p:sp>
        <p:nvSpPr>
          <p:cNvPr id="4" name="Rounded Rectangle 3"/>
          <p:cNvSpPr>
            <a:spLocks noChangeArrowheads="1"/>
          </p:cNvSpPr>
          <p:nvPr/>
        </p:nvSpPr>
        <p:spPr bwMode="auto">
          <a:xfrm>
            <a:off x="611560" y="2744468"/>
            <a:ext cx="8352928" cy="1223963"/>
          </a:xfrm>
          <a:prstGeom prst="roundRect">
            <a:avLst>
              <a:gd name="adj" fmla="val 16667"/>
            </a:avLst>
          </a:prstGeom>
          <a:solidFill>
            <a:srgbClr val="9879CB"/>
          </a:solidFill>
          <a:ln w="38100">
            <a:solidFill>
              <a:schemeClr val="tx1"/>
            </a:solidFill>
            <a:round/>
            <a:headEnd/>
            <a:tailEnd/>
          </a:ln>
          <a:effectLst>
            <a:outerShdw blurRad="40000" dist="20000" dir="5400000" rotWithShape="0">
              <a:srgbClr val="808080">
                <a:alpha val="37999"/>
              </a:srgbClr>
            </a:outerShdw>
          </a:effectLst>
        </p:spPr>
        <p:txBody>
          <a:bodyPr anchor="ctr"/>
          <a:lstStyle>
            <a:lvl1pPr>
              <a:defRPr sz="2400">
                <a:solidFill>
                  <a:schemeClr val="tx1"/>
                </a:solidFill>
                <a:latin typeface="Garamond" pitchFamily="18" charset="0"/>
                <a:ea typeface="MS PGothic" pitchFamily="34" charset="-128"/>
              </a:defRPr>
            </a:lvl1pPr>
            <a:lvl2pPr marL="742950" indent="-285750">
              <a:defRPr sz="2400">
                <a:solidFill>
                  <a:schemeClr val="tx1"/>
                </a:solidFill>
                <a:latin typeface="Garamond" pitchFamily="18" charset="0"/>
                <a:ea typeface="MS PGothic" pitchFamily="34" charset="-128"/>
              </a:defRPr>
            </a:lvl2pPr>
            <a:lvl3pPr marL="1143000" indent="-228600">
              <a:defRPr sz="2400">
                <a:solidFill>
                  <a:schemeClr val="tx1"/>
                </a:solidFill>
                <a:latin typeface="Garamond" pitchFamily="18" charset="0"/>
                <a:ea typeface="MS PGothic" pitchFamily="34" charset="-128"/>
              </a:defRPr>
            </a:lvl3pPr>
            <a:lvl4pPr marL="1600200" indent="-228600">
              <a:defRPr sz="2400">
                <a:solidFill>
                  <a:schemeClr val="tx1"/>
                </a:solidFill>
                <a:latin typeface="Garamond" pitchFamily="18" charset="0"/>
                <a:ea typeface="MS PGothic" pitchFamily="34" charset="-128"/>
              </a:defRPr>
            </a:lvl4pPr>
            <a:lvl5pPr marL="2057400" indent="-228600">
              <a:defRPr sz="2400">
                <a:solidFill>
                  <a:schemeClr val="tx1"/>
                </a:solidFill>
                <a:latin typeface="Garamond" pitchFamily="18" charset="0"/>
                <a:ea typeface="MS PGothic" pitchFamily="34" charset="-128"/>
              </a:defRPr>
            </a:lvl5pPr>
            <a:lvl6pPr marL="2514600" indent="-228600" eaLnBrk="0" fontAlgn="base" hangingPunct="0">
              <a:spcBef>
                <a:spcPct val="0"/>
              </a:spcBef>
              <a:spcAft>
                <a:spcPct val="0"/>
              </a:spcAft>
              <a:defRPr sz="2400">
                <a:solidFill>
                  <a:schemeClr val="tx1"/>
                </a:solidFill>
                <a:latin typeface="Garamond" pitchFamily="18" charset="0"/>
                <a:ea typeface="MS PGothic" pitchFamily="34" charset="-128"/>
              </a:defRPr>
            </a:lvl6pPr>
            <a:lvl7pPr marL="2971800" indent="-228600" eaLnBrk="0" fontAlgn="base" hangingPunct="0">
              <a:spcBef>
                <a:spcPct val="0"/>
              </a:spcBef>
              <a:spcAft>
                <a:spcPct val="0"/>
              </a:spcAft>
              <a:defRPr sz="2400">
                <a:solidFill>
                  <a:schemeClr val="tx1"/>
                </a:solidFill>
                <a:latin typeface="Garamond" pitchFamily="18" charset="0"/>
                <a:ea typeface="MS PGothic" pitchFamily="34" charset="-128"/>
              </a:defRPr>
            </a:lvl7pPr>
            <a:lvl8pPr marL="3429000" indent="-228600" eaLnBrk="0" fontAlgn="base" hangingPunct="0">
              <a:spcBef>
                <a:spcPct val="0"/>
              </a:spcBef>
              <a:spcAft>
                <a:spcPct val="0"/>
              </a:spcAft>
              <a:defRPr sz="2400">
                <a:solidFill>
                  <a:schemeClr val="tx1"/>
                </a:solidFill>
                <a:latin typeface="Garamond" pitchFamily="18" charset="0"/>
                <a:ea typeface="MS PGothic" pitchFamily="34" charset="-128"/>
              </a:defRPr>
            </a:lvl8pPr>
            <a:lvl9pPr marL="3886200" indent="-228600" eaLnBrk="0" fontAlgn="base" hangingPunct="0">
              <a:spcBef>
                <a:spcPct val="0"/>
              </a:spcBef>
              <a:spcAft>
                <a:spcPct val="0"/>
              </a:spcAft>
              <a:defRPr sz="2400">
                <a:solidFill>
                  <a:schemeClr val="tx1"/>
                </a:solidFill>
                <a:latin typeface="Garamond" pitchFamily="18" charset="0"/>
                <a:ea typeface="MS PGothic" pitchFamily="34" charset="-128"/>
              </a:defRPr>
            </a:lvl9pPr>
          </a:lstStyle>
          <a:p>
            <a:pPr algn="ctr" eaLnBrk="1" hangingPunct="1">
              <a:defRPr/>
            </a:pPr>
            <a:r>
              <a:rPr lang="en-US" altLang="en-US" sz="3600" dirty="0" smtClean="0">
                <a:solidFill>
                  <a:srgbClr val="FFFFFF"/>
                </a:solidFill>
                <a:latin typeface="+mn-lt"/>
              </a:rPr>
              <a:t>RECALL experiences of the Great War</a:t>
            </a:r>
            <a:endParaRPr lang="en-US" altLang="en-US" sz="3600" dirty="0">
              <a:solidFill>
                <a:srgbClr val="FFFFFF"/>
              </a:solidFill>
              <a:latin typeface="+mn-lt"/>
            </a:endParaRPr>
          </a:p>
        </p:txBody>
      </p:sp>
      <p:sp>
        <p:nvSpPr>
          <p:cNvPr id="5" name="Rounded Rectangle 4"/>
          <p:cNvSpPr>
            <a:spLocks noChangeArrowheads="1"/>
          </p:cNvSpPr>
          <p:nvPr/>
        </p:nvSpPr>
        <p:spPr bwMode="auto">
          <a:xfrm>
            <a:off x="1043608" y="4106092"/>
            <a:ext cx="7312632" cy="1223962"/>
          </a:xfrm>
          <a:prstGeom prst="roundRect">
            <a:avLst>
              <a:gd name="adj" fmla="val 16667"/>
            </a:avLst>
          </a:prstGeom>
          <a:solidFill>
            <a:srgbClr val="AACAE2"/>
          </a:solidFill>
          <a:ln w="38100">
            <a:solidFill>
              <a:schemeClr val="tx1"/>
            </a:solidFill>
            <a:round/>
            <a:headEnd/>
            <a:tailEnd/>
          </a:ln>
          <a:effectLst>
            <a:outerShdw blurRad="40000" dist="20000" dir="5400000" rotWithShape="0">
              <a:srgbClr val="808080">
                <a:alpha val="37999"/>
              </a:srgbClr>
            </a:outerShdw>
          </a:effectLst>
        </p:spPr>
        <p:txBody>
          <a:bodyPr anchor="ctr"/>
          <a:lstStyle/>
          <a:p>
            <a:pPr algn="ctr" eaLnBrk="1" hangingPunct="1">
              <a:defRPr/>
            </a:pPr>
            <a:r>
              <a:rPr lang="en-US" sz="3200" dirty="0" smtClean="0">
                <a:solidFill>
                  <a:schemeClr val="lt1"/>
                </a:solidFill>
              </a:rPr>
              <a:t>DESCRIBE the effects of shell shock on soldiers</a:t>
            </a:r>
            <a:endParaRPr lang="en-US" sz="3200" dirty="0">
              <a:solidFill>
                <a:schemeClr val="lt1"/>
              </a:solidFill>
            </a:endParaRPr>
          </a:p>
        </p:txBody>
      </p:sp>
      <p:sp>
        <p:nvSpPr>
          <p:cNvPr id="6" name="Rounded Rectangle 5"/>
          <p:cNvSpPr>
            <a:spLocks noChangeArrowheads="1"/>
          </p:cNvSpPr>
          <p:nvPr/>
        </p:nvSpPr>
        <p:spPr bwMode="auto">
          <a:xfrm>
            <a:off x="1131708" y="5506347"/>
            <a:ext cx="7312632" cy="1223962"/>
          </a:xfrm>
          <a:prstGeom prst="roundRect">
            <a:avLst>
              <a:gd name="adj" fmla="val 16667"/>
            </a:avLst>
          </a:prstGeom>
          <a:solidFill>
            <a:schemeClr val="accent1"/>
          </a:solidFill>
          <a:ln w="38100">
            <a:solidFill>
              <a:schemeClr val="tx1"/>
            </a:solidFill>
            <a:round/>
            <a:headEnd/>
            <a:tailEnd/>
          </a:ln>
          <a:effectLst>
            <a:outerShdw blurRad="40000" dist="20000" dir="5400000" rotWithShape="0">
              <a:srgbClr val="808080">
                <a:alpha val="37999"/>
              </a:srgbClr>
            </a:outerShdw>
          </a:effectLst>
        </p:spPr>
        <p:txBody>
          <a:bodyPr anchor="ctr"/>
          <a:lstStyle/>
          <a:p>
            <a:pPr algn="ctr" eaLnBrk="1" hangingPunct="1">
              <a:defRPr/>
            </a:pPr>
            <a:r>
              <a:rPr lang="en-US" sz="3200" dirty="0" smtClean="0">
                <a:solidFill>
                  <a:schemeClr val="lt1"/>
                </a:solidFill>
              </a:rPr>
              <a:t>ANALYSE whether the soldiers deserved to be punished for desertion</a:t>
            </a:r>
          </a:p>
        </p:txBody>
      </p:sp>
      <p:sp>
        <p:nvSpPr>
          <p:cNvPr id="3" name="Rectangle 2"/>
          <p:cNvSpPr/>
          <p:nvPr/>
        </p:nvSpPr>
        <p:spPr>
          <a:xfrm>
            <a:off x="539552" y="-1047741"/>
            <a:ext cx="3096344" cy="246051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tx1"/>
                </a:solidFill>
              </a:rPr>
              <a:t>Objective:</a:t>
            </a:r>
          </a:p>
          <a:p>
            <a:pPr algn="ctr"/>
            <a:endParaRPr lang="en-GB" sz="2400" dirty="0">
              <a:solidFill>
                <a:schemeClr val="tx1"/>
              </a:solidFill>
            </a:endParaRPr>
          </a:p>
          <a:p>
            <a:pPr algn="ctr"/>
            <a:r>
              <a:rPr lang="en-GB" sz="2400" dirty="0" smtClean="0">
                <a:solidFill>
                  <a:schemeClr val="tx1"/>
                </a:solidFill>
              </a:rPr>
              <a:t>To investigate the impact of shell shock and desertion during the Great War</a:t>
            </a:r>
          </a:p>
          <a:p>
            <a:pPr algn="ctr"/>
            <a:endParaRPr lang="en-GB" sz="2400" dirty="0"/>
          </a:p>
        </p:txBody>
      </p:sp>
      <p:sp>
        <p:nvSpPr>
          <p:cNvPr id="7" name="Rectangle 6"/>
          <p:cNvSpPr/>
          <p:nvPr/>
        </p:nvSpPr>
        <p:spPr>
          <a:xfrm>
            <a:off x="6804248" y="-1047741"/>
            <a:ext cx="1872208" cy="2316501"/>
          </a:xfrm>
          <a:prstGeom prst="rect">
            <a:avLst/>
          </a:prstGeom>
          <a:solidFill>
            <a:srgbClr val="ECC0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u="sng" dirty="0" smtClean="0">
                <a:solidFill>
                  <a:schemeClr val="tx1"/>
                </a:solidFill>
              </a:rPr>
              <a:t>Key words</a:t>
            </a:r>
          </a:p>
          <a:p>
            <a:pPr algn="ctr"/>
            <a:endParaRPr lang="en-GB" b="1" u="sng" dirty="0">
              <a:solidFill>
                <a:schemeClr val="tx1"/>
              </a:solidFill>
            </a:endParaRPr>
          </a:p>
          <a:p>
            <a:pPr algn="ctr"/>
            <a:r>
              <a:rPr lang="en-GB" b="1" dirty="0" smtClean="0">
                <a:solidFill>
                  <a:schemeClr val="tx1"/>
                </a:solidFill>
              </a:rPr>
              <a:t>Desertion</a:t>
            </a:r>
          </a:p>
          <a:p>
            <a:pPr algn="ctr"/>
            <a:r>
              <a:rPr lang="en-GB" b="1" dirty="0" smtClean="0">
                <a:solidFill>
                  <a:schemeClr val="tx1"/>
                </a:solidFill>
              </a:rPr>
              <a:t>Shell shock</a:t>
            </a:r>
          </a:p>
          <a:p>
            <a:pPr algn="ctr"/>
            <a:r>
              <a:rPr lang="en-GB" b="1" dirty="0" smtClean="0">
                <a:solidFill>
                  <a:schemeClr val="tx1"/>
                </a:solidFill>
              </a:rPr>
              <a:t>PTSD</a:t>
            </a:r>
          </a:p>
          <a:p>
            <a:pPr algn="ctr"/>
            <a:r>
              <a:rPr lang="en-GB" b="1" dirty="0" smtClean="0">
                <a:solidFill>
                  <a:schemeClr val="tx1"/>
                </a:solidFill>
              </a:rPr>
              <a:t>Cowardice</a:t>
            </a:r>
          </a:p>
          <a:p>
            <a:pPr algn="ctr"/>
            <a:r>
              <a:rPr lang="en-GB" b="1" dirty="0" smtClean="0">
                <a:solidFill>
                  <a:schemeClr val="tx1"/>
                </a:solidFill>
              </a:rPr>
              <a:t>Court martial</a:t>
            </a:r>
          </a:p>
          <a:p>
            <a:pPr algn="ctr"/>
            <a:endParaRPr lang="en-GB" b="1" u="sng" dirty="0">
              <a:solidFill>
                <a:schemeClr val="tx1"/>
              </a:solidFill>
            </a:endParaRPr>
          </a:p>
        </p:txBody>
      </p:sp>
    </p:spTree>
    <p:extLst>
      <p:ext uri="{BB962C8B-B14F-4D97-AF65-F5344CB8AC3E}">
        <p14:creationId xmlns:p14="http://schemas.microsoft.com/office/powerpoint/2010/main" val="9159080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SHELL SHOCK</a:t>
            </a:r>
            <a:endParaRPr lang="en-GB" dirty="0"/>
          </a:p>
        </p:txBody>
      </p:sp>
      <p:sp>
        <p:nvSpPr>
          <p:cNvPr id="3" name="Content Placeholder 2"/>
          <p:cNvSpPr>
            <a:spLocks noGrp="1"/>
          </p:cNvSpPr>
          <p:nvPr>
            <p:ph idx="1"/>
          </p:nvPr>
        </p:nvSpPr>
        <p:spPr>
          <a:xfrm>
            <a:off x="467544" y="1916832"/>
            <a:ext cx="8229600" cy="4525963"/>
          </a:xfrm>
        </p:spPr>
        <p:txBody>
          <a:bodyPr>
            <a:normAutofit fontScale="70000" lnSpcReduction="20000"/>
          </a:bodyPr>
          <a:lstStyle/>
          <a:p>
            <a:r>
              <a:rPr lang="en-GB" dirty="0" smtClean="0"/>
              <a:t>Shell shock was first diagnosed as an illness in 1915, but doctors struggled to find a way to cure it. They tried rest, hypnosis, counselling and even electric shocks through the brain. Many men just needed time away from the front line to recover. Unfortunately, when they did get better they were often sent straight back to fight.</a:t>
            </a:r>
          </a:p>
          <a:p>
            <a:r>
              <a:rPr lang="en-GB" dirty="0" smtClean="0"/>
              <a:t>Their symptoms returned and they sometimes ran away – unable to handle the situation any longer.</a:t>
            </a:r>
          </a:p>
          <a:p>
            <a:r>
              <a:rPr lang="en-GB" dirty="0" smtClean="0"/>
              <a:t>Commanding officers were keen to maintain discipline, and when these men were caught they were charged with desertion or cowardice.</a:t>
            </a:r>
          </a:p>
          <a:p>
            <a:r>
              <a:rPr lang="en-GB" dirty="0" smtClean="0"/>
              <a:t>In total, Britain shot </a:t>
            </a:r>
            <a:r>
              <a:rPr lang="en-GB" b="1" dirty="0" smtClean="0"/>
              <a:t>306</a:t>
            </a:r>
            <a:r>
              <a:rPr lang="en-GB" dirty="0" smtClean="0"/>
              <a:t> of its own soldiers for cowardice and desertion during the Great War</a:t>
            </a:r>
          </a:p>
          <a:p>
            <a:endParaRPr lang="en-GB" dirty="0" smtClean="0"/>
          </a:p>
          <a:p>
            <a:pPr marL="0" indent="0">
              <a:buNone/>
            </a:pPr>
            <a:endParaRPr lang="en-GB" dirty="0"/>
          </a:p>
          <a:p>
            <a:pPr marL="0" indent="0">
              <a:buNone/>
            </a:pPr>
            <a:r>
              <a:rPr lang="en-GB" i="1" dirty="0" smtClean="0"/>
              <a:t>Aaron Wilkes; </a:t>
            </a:r>
            <a:r>
              <a:rPr lang="en-GB" i="1" dirty="0"/>
              <a:t>T</a:t>
            </a:r>
            <a:r>
              <a:rPr lang="en-GB" i="1" dirty="0" smtClean="0"/>
              <a:t>echnology, War and Independence</a:t>
            </a:r>
            <a:endParaRPr lang="en-GB" i="1" dirty="0"/>
          </a:p>
        </p:txBody>
      </p:sp>
    </p:spTree>
    <p:extLst>
      <p:ext uri="{BB962C8B-B14F-4D97-AF65-F5344CB8AC3E}">
        <p14:creationId xmlns:p14="http://schemas.microsoft.com/office/powerpoint/2010/main" val="2539083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Shell shock </a:t>
            </a:r>
            <a:endParaRPr lang="en-GB" dirty="0"/>
          </a:p>
        </p:txBody>
      </p:sp>
      <p:sp>
        <p:nvSpPr>
          <p:cNvPr id="3" name="Content Placeholder 2"/>
          <p:cNvSpPr>
            <a:spLocks noGrp="1"/>
          </p:cNvSpPr>
          <p:nvPr>
            <p:ph idx="1"/>
          </p:nvPr>
        </p:nvSpPr>
        <p:spPr>
          <a:xfrm>
            <a:off x="179512" y="1340768"/>
            <a:ext cx="8712968" cy="5328592"/>
          </a:xfrm>
        </p:spPr>
        <p:txBody>
          <a:bodyPr>
            <a:normAutofit fontScale="62500" lnSpcReduction="20000"/>
          </a:bodyPr>
          <a:lstStyle/>
          <a:p>
            <a:r>
              <a:rPr lang="en-GB" dirty="0" smtClean="0"/>
              <a:t>Shell shock - now called post-traumatic stress disorder - was first recognised in print by Dr Charles Myers of the British Psychological Society in 1915. By the end of the war the army had dealt with more than 80,000 cases.</a:t>
            </a:r>
          </a:p>
          <a:p>
            <a:r>
              <a:rPr lang="en-GB" dirty="0" smtClean="0"/>
              <a:t>'Even the ancient Greeks knew about what they called 'war exhaustion', whether it was physical or mental,' says Dr Boynton from the Royal Free and University Medical School.</a:t>
            </a:r>
          </a:p>
          <a:p>
            <a:r>
              <a:rPr lang="en-GB" dirty="0" smtClean="0"/>
              <a:t>'This </a:t>
            </a:r>
            <a:r>
              <a:rPr lang="en-GB" dirty="0" smtClean="0"/>
              <a:t>condition would make soldiers behave erratically or hysterically, or go to the other extreme and become catatonic. Some who had run away claimed they could no longer stand the noise, and we know that if the eardrums take a constant pounding, the discomfort is too painful to bear. </a:t>
            </a:r>
            <a:r>
              <a:rPr lang="en-GB" dirty="0"/>
              <a:t>T</a:t>
            </a:r>
            <a:r>
              <a:rPr lang="en-GB" dirty="0" smtClean="0"/>
              <a:t>housands </a:t>
            </a:r>
            <a:r>
              <a:rPr lang="en-GB" dirty="0" smtClean="0"/>
              <a:t>of men were terrified, but this is different. This is about inability to cope.</a:t>
            </a:r>
          </a:p>
          <a:p>
            <a:r>
              <a:rPr lang="en-GB" dirty="0" smtClean="0"/>
              <a:t>'Many of these men later proved they were brave by refusing to be blindfolded for their executions. They stared down the barrels of the guns which would kill them. That's not cowardice. That's courage</a:t>
            </a:r>
            <a:r>
              <a:rPr lang="en-GB" dirty="0" smtClean="0"/>
              <a:t>.‘</a:t>
            </a:r>
          </a:p>
          <a:p>
            <a:endParaRPr lang="en-GB" dirty="0" smtClean="0"/>
          </a:p>
          <a:p>
            <a:r>
              <a:rPr lang="en-GB" dirty="0" smtClean="0"/>
              <a:t>Dr Boynton believes those in the firing line would also have suffered. 'It was an extremely powerful form of bullying, having to kill your own friends,' she says. 'It sent out the message that you could be next.'</a:t>
            </a:r>
          </a:p>
          <a:p>
            <a:endParaRPr lang="en-GB" dirty="0"/>
          </a:p>
        </p:txBody>
      </p:sp>
    </p:spTree>
    <p:extLst>
      <p:ext uri="{BB962C8B-B14F-4D97-AF65-F5344CB8AC3E}">
        <p14:creationId xmlns:p14="http://schemas.microsoft.com/office/powerpoint/2010/main" val="415397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During the Great War, British soldiers were put on </a:t>
            </a:r>
            <a:r>
              <a:rPr lang="en-GB" dirty="0" smtClean="0"/>
              <a:t>trial (court martial) </a:t>
            </a:r>
            <a:r>
              <a:rPr lang="en-GB" dirty="0" smtClean="0"/>
              <a:t>for the  following “crimes”…</a:t>
            </a:r>
            <a:endParaRPr lang="en-GB" dirty="0"/>
          </a:p>
        </p:txBody>
      </p:sp>
      <p:sp>
        <p:nvSpPr>
          <p:cNvPr id="3" name="Content Placeholder 2"/>
          <p:cNvSpPr>
            <a:spLocks noGrp="1"/>
          </p:cNvSpPr>
          <p:nvPr>
            <p:ph idx="1"/>
          </p:nvPr>
        </p:nvSpPr>
        <p:spPr>
          <a:xfrm>
            <a:off x="251520" y="2060848"/>
            <a:ext cx="3096344" cy="4525963"/>
          </a:xfrm>
        </p:spPr>
        <p:txBody>
          <a:bodyPr>
            <a:normAutofit fontScale="85000" lnSpcReduction="20000"/>
          </a:bodyPr>
          <a:lstStyle/>
          <a:p>
            <a:endParaRPr lang="en-GB" dirty="0" smtClean="0"/>
          </a:p>
          <a:p>
            <a:pPr>
              <a:buFont typeface="Wingdings" panose="05000000000000000000" pitchFamily="2" charset="2"/>
              <a:buChar char="q"/>
            </a:pPr>
            <a:r>
              <a:rPr lang="en-GB" dirty="0" smtClean="0"/>
              <a:t>Being a coward</a:t>
            </a:r>
          </a:p>
          <a:p>
            <a:pPr>
              <a:buFont typeface="Wingdings" panose="05000000000000000000" pitchFamily="2" charset="2"/>
              <a:buChar char="q"/>
            </a:pPr>
            <a:r>
              <a:rPr lang="en-GB" dirty="0" smtClean="0"/>
              <a:t>Leaving their trench or position (desertion)</a:t>
            </a:r>
          </a:p>
          <a:p>
            <a:pPr>
              <a:buFont typeface="Wingdings" panose="05000000000000000000" pitchFamily="2" charset="2"/>
              <a:buChar char="q"/>
            </a:pPr>
            <a:r>
              <a:rPr lang="en-GB" dirty="0" smtClean="0"/>
              <a:t>Disobeying orders</a:t>
            </a:r>
          </a:p>
          <a:p>
            <a:pPr>
              <a:buFont typeface="Wingdings" panose="05000000000000000000" pitchFamily="2" charset="2"/>
              <a:buChar char="q"/>
            </a:pPr>
            <a:r>
              <a:rPr lang="en-GB" dirty="0" smtClean="0"/>
              <a:t>Falling asleep on guard duty</a:t>
            </a:r>
          </a:p>
          <a:p>
            <a:pPr>
              <a:buFont typeface="Wingdings" panose="05000000000000000000" pitchFamily="2" charset="2"/>
              <a:buChar char="q"/>
            </a:pPr>
            <a:r>
              <a:rPr lang="en-GB" dirty="0" smtClean="0"/>
              <a:t>Going on strike</a:t>
            </a:r>
          </a:p>
          <a:p>
            <a:pPr>
              <a:buFont typeface="Wingdings" panose="05000000000000000000" pitchFamily="2" charset="2"/>
              <a:buChar char="q"/>
            </a:pPr>
            <a:r>
              <a:rPr lang="en-GB" dirty="0" smtClean="0"/>
              <a:t>Throwing away a weapon</a:t>
            </a:r>
            <a:endParaRPr lang="en-GB" dirty="0"/>
          </a:p>
        </p:txBody>
      </p:sp>
      <p:sp>
        <p:nvSpPr>
          <p:cNvPr id="4" name="Rectangle 3"/>
          <p:cNvSpPr/>
          <p:nvPr/>
        </p:nvSpPr>
        <p:spPr>
          <a:xfrm>
            <a:off x="3635896" y="2060848"/>
            <a:ext cx="5400600" cy="453650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smtClean="0"/>
              <a:t>Why do you think it was important during the Great War to make examples out of deserters and cowards?</a:t>
            </a:r>
          </a:p>
          <a:p>
            <a:pPr algn="ctr"/>
            <a:endParaRPr lang="en-GB" dirty="0"/>
          </a:p>
          <a:p>
            <a:pPr algn="ctr"/>
            <a:r>
              <a:rPr lang="en-GB" dirty="0" smtClean="0"/>
              <a:t>Was this the right thing to do?</a:t>
            </a:r>
          </a:p>
          <a:p>
            <a:pPr algn="ctr"/>
            <a:endParaRPr lang="en-GB" dirty="0"/>
          </a:p>
          <a:p>
            <a:pPr algn="ctr"/>
            <a:r>
              <a:rPr lang="en-GB" dirty="0" smtClean="0"/>
              <a:t>What values did the army generals responsible for  handing out sentences including death have to demonstrate</a:t>
            </a:r>
            <a:r>
              <a:rPr lang="en-GB" dirty="0" smtClean="0"/>
              <a:t>?</a:t>
            </a:r>
          </a:p>
          <a:p>
            <a:pPr algn="ctr"/>
            <a:endParaRPr lang="en-GB" dirty="0"/>
          </a:p>
          <a:p>
            <a:pPr algn="ctr"/>
            <a:r>
              <a:rPr lang="en-GB" dirty="0" smtClean="0"/>
              <a:t>Were these soldiers therefore not resilient?</a:t>
            </a:r>
          </a:p>
          <a:p>
            <a:pPr algn="ctr"/>
            <a:endParaRPr lang="en-GB" dirty="0"/>
          </a:p>
          <a:p>
            <a:pPr algn="ctr"/>
            <a:r>
              <a:rPr lang="en-GB" dirty="0" smtClean="0"/>
              <a:t>Did desertion show that they did not respect the army generals, comrades, or their country?</a:t>
            </a:r>
            <a:endParaRPr lang="en-GB" dirty="0"/>
          </a:p>
        </p:txBody>
      </p:sp>
    </p:spTree>
    <p:extLst>
      <p:ext uri="{BB962C8B-B14F-4D97-AF65-F5344CB8AC3E}">
        <p14:creationId xmlns:p14="http://schemas.microsoft.com/office/powerpoint/2010/main" val="70554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marL="0" indent="0">
              <a:buNone/>
            </a:pPr>
            <a:r>
              <a:rPr lang="en-GB" dirty="0" smtClean="0"/>
              <a:t>Look at the medical records of three soldiers who were punished for cowardice or desertion</a:t>
            </a:r>
          </a:p>
          <a:p>
            <a:endParaRPr lang="en-GB" dirty="0"/>
          </a:p>
          <a:p>
            <a:pPr marL="0" indent="0">
              <a:buNone/>
            </a:pPr>
            <a:r>
              <a:rPr lang="en-GB" dirty="0" smtClean="0"/>
              <a:t>For each </a:t>
            </a:r>
            <a:r>
              <a:rPr lang="en-GB" dirty="0" smtClean="0"/>
              <a:t>soldier </a:t>
            </a:r>
            <a:r>
              <a:rPr lang="en-GB" b="1" dirty="0" smtClean="0"/>
              <a:t>highlight:</a:t>
            </a:r>
          </a:p>
          <a:p>
            <a:r>
              <a:rPr lang="en-GB" dirty="0" smtClean="0"/>
              <a:t>Any </a:t>
            </a:r>
            <a:r>
              <a:rPr lang="en-GB" b="1" dirty="0" smtClean="0"/>
              <a:t>events</a:t>
            </a:r>
            <a:r>
              <a:rPr lang="en-GB" dirty="0" smtClean="0"/>
              <a:t> that affected the soldier</a:t>
            </a:r>
          </a:p>
          <a:p>
            <a:r>
              <a:rPr lang="en-GB" dirty="0" smtClean="0"/>
              <a:t>Any </a:t>
            </a:r>
            <a:r>
              <a:rPr lang="en-GB" b="1" dirty="0" smtClean="0"/>
              <a:t>physical problems </a:t>
            </a:r>
            <a:r>
              <a:rPr lang="en-GB" dirty="0" smtClean="0"/>
              <a:t>that the soldier faced during the war</a:t>
            </a:r>
          </a:p>
          <a:p>
            <a:r>
              <a:rPr lang="en-GB" dirty="0" smtClean="0"/>
              <a:t>Any </a:t>
            </a:r>
            <a:r>
              <a:rPr lang="en-GB" b="1" dirty="0" smtClean="0"/>
              <a:t>psychological problems </a:t>
            </a:r>
            <a:r>
              <a:rPr lang="en-GB" dirty="0" smtClean="0"/>
              <a:t>that the soldier faced during the war</a:t>
            </a:r>
          </a:p>
          <a:p>
            <a:pPr marL="0" indent="0">
              <a:buNone/>
            </a:pPr>
            <a:endParaRPr lang="en-GB" dirty="0" smtClean="0"/>
          </a:p>
        </p:txBody>
      </p:sp>
    </p:spTree>
    <p:extLst>
      <p:ext uri="{BB962C8B-B14F-4D97-AF65-F5344CB8AC3E}">
        <p14:creationId xmlns:p14="http://schemas.microsoft.com/office/powerpoint/2010/main" val="16384046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1">
              <a:lumMod val="20000"/>
              <a:lumOff val="80000"/>
            </a:schemeClr>
          </a:solidFill>
          <a:ln w="38100">
            <a:solidFill>
              <a:schemeClr val="accent1"/>
            </a:solidFill>
          </a:ln>
        </p:spPr>
        <p:txBody>
          <a:bodyPr>
            <a:normAutofit/>
          </a:bodyPr>
          <a:lstStyle/>
          <a:p>
            <a:r>
              <a:rPr lang="en-US" b="1" dirty="0" smtClean="0"/>
              <a:t>Soldier 1: </a:t>
            </a:r>
            <a:endParaRPr lang="en-GB" dirty="0"/>
          </a:p>
        </p:txBody>
      </p:sp>
      <p:sp>
        <p:nvSpPr>
          <p:cNvPr id="3" name="Content Placeholder 2"/>
          <p:cNvSpPr>
            <a:spLocks noGrp="1"/>
          </p:cNvSpPr>
          <p:nvPr>
            <p:ph idx="1"/>
          </p:nvPr>
        </p:nvSpPr>
        <p:spPr>
          <a:xfrm>
            <a:off x="683568" y="1600200"/>
            <a:ext cx="8064896" cy="4781128"/>
          </a:xfrm>
          <a:solidFill>
            <a:schemeClr val="bg1">
              <a:lumMod val="95000"/>
            </a:schemeClr>
          </a:solidFill>
          <a:ln>
            <a:solidFill>
              <a:schemeClr val="tx1"/>
            </a:solidFill>
          </a:ln>
        </p:spPr>
        <p:txBody>
          <a:bodyPr>
            <a:normAutofit fontScale="77500" lnSpcReduction="20000"/>
          </a:bodyPr>
          <a:lstStyle/>
          <a:p>
            <a:r>
              <a:rPr lang="en-US" dirty="0" smtClean="0"/>
              <a:t>“</a:t>
            </a:r>
            <a:r>
              <a:rPr lang="en-US" dirty="0"/>
              <a:t>The patient says he was </a:t>
            </a:r>
            <a:r>
              <a:rPr lang="en-US" b="1" dirty="0"/>
              <a:t>buried for 18 hours </a:t>
            </a:r>
            <a:r>
              <a:rPr lang="en-US" dirty="0"/>
              <a:t>owing to a shell bursting and ‘blowing in’ the trench in which he lay.”</a:t>
            </a:r>
            <a:endParaRPr lang="en-GB" dirty="0"/>
          </a:p>
          <a:p>
            <a:endParaRPr lang="en-US" dirty="0" smtClean="0"/>
          </a:p>
          <a:p>
            <a:r>
              <a:rPr lang="en-US" dirty="0" smtClean="0"/>
              <a:t>This </a:t>
            </a:r>
            <a:r>
              <a:rPr lang="en-US" dirty="0"/>
              <a:t>soldier also has </a:t>
            </a:r>
            <a:r>
              <a:rPr lang="en-US" b="1" dirty="0"/>
              <a:t>lost</a:t>
            </a:r>
            <a:r>
              <a:rPr lang="en-US" dirty="0"/>
              <a:t> his </a:t>
            </a:r>
            <a:r>
              <a:rPr lang="en-US" b="1" dirty="0"/>
              <a:t>sense of smell </a:t>
            </a:r>
            <a:r>
              <a:rPr lang="en-US" dirty="0"/>
              <a:t>and much of his </a:t>
            </a:r>
            <a:r>
              <a:rPr lang="en-US" b="1" dirty="0"/>
              <a:t>sense of taste</a:t>
            </a:r>
            <a:r>
              <a:rPr lang="en-US" dirty="0"/>
              <a:t>. While some </a:t>
            </a:r>
            <a:r>
              <a:rPr lang="en-US" b="1" dirty="0"/>
              <a:t>“memory</a:t>
            </a:r>
            <a:r>
              <a:rPr lang="en-US" dirty="0"/>
              <a:t>” of the events around the time of his injury returned, comparison to his later description of events was </a:t>
            </a:r>
            <a:r>
              <a:rPr lang="en-US" b="1" dirty="0"/>
              <a:t>not consistent </a:t>
            </a:r>
            <a:r>
              <a:rPr lang="en-US" dirty="0"/>
              <a:t>with what other soldiers who survived the battle remembered. While Myers seemed troubled by the conflict in these stories, it can clearly be explained by the brain injury symptom of “confabulation” (</a:t>
            </a:r>
            <a:r>
              <a:rPr lang="en-GB" dirty="0"/>
              <a:t>the replacement of a gap in a person's memory by a falsification that he </a:t>
            </a:r>
            <a:r>
              <a:rPr lang="en-GB" dirty="0" smtClean="0"/>
              <a:t>believes </a:t>
            </a:r>
            <a:r>
              <a:rPr lang="en-GB" dirty="0"/>
              <a:t>to be true)</a:t>
            </a:r>
          </a:p>
          <a:p>
            <a:pPr marL="514350" indent="-514350"/>
            <a:endParaRPr lang="en-GB" dirty="0"/>
          </a:p>
        </p:txBody>
      </p:sp>
    </p:spTree>
    <p:extLst>
      <p:ext uri="{BB962C8B-B14F-4D97-AF65-F5344CB8AC3E}">
        <p14:creationId xmlns:p14="http://schemas.microsoft.com/office/powerpoint/2010/main" val="1963902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1971</Words>
  <Application>Microsoft Office PowerPoint</Application>
  <PresentationFormat>On-screen Show (4:3)</PresentationFormat>
  <Paragraphs>124</Paragraphs>
  <Slides>17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MS PGothic</vt:lpstr>
      <vt:lpstr>Arial</vt:lpstr>
      <vt:lpstr>Broadway</vt:lpstr>
      <vt:lpstr>Calibri</vt:lpstr>
      <vt:lpstr>Wingdings</vt:lpstr>
      <vt:lpstr>Office Theme</vt:lpstr>
      <vt:lpstr>PowerPoint Presentation</vt:lpstr>
      <vt:lpstr>PowerPoint Presentation</vt:lpstr>
      <vt:lpstr>PowerPoint Presentation</vt:lpstr>
      <vt:lpstr>PowerPoint Presentation</vt:lpstr>
      <vt:lpstr>SHELL SHOCK</vt:lpstr>
      <vt:lpstr>Shell shock </vt:lpstr>
      <vt:lpstr>During the Great War, British soldiers were put on trial (court martial) for the  following “crimes”…</vt:lpstr>
      <vt:lpstr>PowerPoint Presentation</vt:lpstr>
      <vt:lpstr>Soldier 1: </vt:lpstr>
      <vt:lpstr>Soldier 2: </vt:lpstr>
      <vt:lpstr>Soldier 3: </vt:lpstr>
      <vt:lpstr>PowerPoint Presentation</vt:lpstr>
      <vt:lpstr>PowerPoint Presentation</vt:lpstr>
      <vt:lpstr>Was punishing cowardice and desertion the right thing to do?</vt:lpstr>
      <vt:lpstr>PowerPoint Presentation</vt:lpstr>
      <vt:lpstr>PowerPoint Presentation</vt:lpstr>
      <vt:lpstr>The Big Reveal…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 the letter</dc:title>
  <dc:creator>Lisa</dc:creator>
  <cp:lastModifiedBy>Miss L COHEN</cp:lastModifiedBy>
  <cp:revision>14</cp:revision>
  <dcterms:created xsi:type="dcterms:W3CDTF">2015-10-31T12:55:39Z</dcterms:created>
  <dcterms:modified xsi:type="dcterms:W3CDTF">2015-11-05T15:15:02Z</dcterms:modified>
</cp:coreProperties>
</file>