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7" r:id="rId2"/>
    <p:sldId id="259" r:id="rId3"/>
    <p:sldId id="258" r:id="rId4"/>
    <p:sldId id="261" r:id="rId5"/>
    <p:sldId id="262" r:id="rId6"/>
    <p:sldId id="260" r:id="rId7"/>
    <p:sldId id="264" r:id="rId8"/>
    <p:sldId id="265" r:id="rId9"/>
    <p:sldId id="267" r:id="rId10"/>
    <p:sldId id="269" r:id="rId11"/>
    <p:sldId id="270" r:id="rId12"/>
    <p:sldId id="266" r:id="rId13"/>
    <p:sldId id="26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FF9966"/>
    <a:srgbClr val="FF5050"/>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3" autoAdjust="0"/>
    <p:restoredTop sz="90300" autoAdjust="0"/>
  </p:normalViewPr>
  <p:slideViewPr>
    <p:cSldViewPr snapToGrid="0">
      <p:cViewPr varScale="1">
        <p:scale>
          <a:sx n="84" d="100"/>
          <a:sy n="84" d="100"/>
        </p:scale>
        <p:origin x="408"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D09C88-F18D-408B-8988-C1C8ED832976}" type="datetimeFigureOut">
              <a:rPr lang="en-GB" smtClean="0"/>
              <a:t>05/11/2015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3A3576-CD1C-4F21-80B0-0F6CD655C730}" type="slidenum">
              <a:rPr lang="en-GB" smtClean="0"/>
              <a:t>‹#›</a:t>
            </a:fld>
            <a:endParaRPr lang="en-GB"/>
          </a:p>
        </p:txBody>
      </p:sp>
    </p:spTree>
    <p:extLst>
      <p:ext uri="{BB962C8B-B14F-4D97-AF65-F5344CB8AC3E}">
        <p14:creationId xmlns:p14="http://schemas.microsoft.com/office/powerpoint/2010/main" val="4162238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43A3576-CD1C-4F21-80B0-0F6CD655C730}" type="slidenum">
              <a:rPr lang="en-GB" smtClean="0"/>
              <a:t>7</a:t>
            </a:fld>
            <a:endParaRPr lang="en-GB"/>
          </a:p>
        </p:txBody>
      </p:sp>
    </p:spTree>
    <p:extLst>
      <p:ext uri="{BB962C8B-B14F-4D97-AF65-F5344CB8AC3E}">
        <p14:creationId xmlns:p14="http://schemas.microsoft.com/office/powerpoint/2010/main" val="10336669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Clip is hyperlinked to green title</a:t>
            </a:r>
            <a:endParaRPr lang="en-GB" dirty="0"/>
          </a:p>
        </p:txBody>
      </p:sp>
      <p:sp>
        <p:nvSpPr>
          <p:cNvPr id="4" name="Slide Number Placeholder 3"/>
          <p:cNvSpPr>
            <a:spLocks noGrp="1"/>
          </p:cNvSpPr>
          <p:nvPr>
            <p:ph type="sldNum" sz="quarter" idx="10"/>
          </p:nvPr>
        </p:nvSpPr>
        <p:spPr/>
        <p:txBody>
          <a:bodyPr/>
          <a:lstStyle/>
          <a:p>
            <a:fld id="{F43A3576-CD1C-4F21-80B0-0F6CD655C730}" type="slidenum">
              <a:rPr lang="en-GB" smtClean="0"/>
              <a:t>8</a:t>
            </a:fld>
            <a:endParaRPr lang="en-GB"/>
          </a:p>
        </p:txBody>
      </p:sp>
    </p:spTree>
    <p:extLst>
      <p:ext uri="{BB962C8B-B14F-4D97-AF65-F5344CB8AC3E}">
        <p14:creationId xmlns:p14="http://schemas.microsoft.com/office/powerpoint/2010/main" val="2699663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2D95346-6891-498F-82CA-A27E0B895F7E}" type="slidenum">
              <a:rPr lang="en-GB" smtClean="0"/>
              <a:t>12</a:t>
            </a:fld>
            <a:endParaRPr lang="en-GB"/>
          </a:p>
        </p:txBody>
      </p:sp>
    </p:spTree>
    <p:extLst>
      <p:ext uri="{BB962C8B-B14F-4D97-AF65-F5344CB8AC3E}">
        <p14:creationId xmlns:p14="http://schemas.microsoft.com/office/powerpoint/2010/main" val="9181934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Make</a:t>
            </a:r>
            <a:r>
              <a:rPr lang="en-GB" baseline="0" dirty="0" smtClean="0"/>
              <a:t> it clear that they didn’t really have a choice!</a:t>
            </a:r>
            <a:endParaRPr lang="en-GB" dirty="0"/>
          </a:p>
        </p:txBody>
      </p:sp>
      <p:sp>
        <p:nvSpPr>
          <p:cNvPr id="4" name="Slide Number Placeholder 3"/>
          <p:cNvSpPr>
            <a:spLocks noGrp="1"/>
          </p:cNvSpPr>
          <p:nvPr>
            <p:ph type="sldNum" sz="quarter" idx="10"/>
          </p:nvPr>
        </p:nvSpPr>
        <p:spPr/>
        <p:txBody>
          <a:bodyPr/>
          <a:lstStyle/>
          <a:p>
            <a:fld id="{F43A3576-CD1C-4F21-80B0-0F6CD655C730}" type="slidenum">
              <a:rPr lang="en-GB" smtClean="0"/>
              <a:t>13</a:t>
            </a:fld>
            <a:endParaRPr lang="en-GB"/>
          </a:p>
        </p:txBody>
      </p:sp>
    </p:spTree>
    <p:extLst>
      <p:ext uri="{BB962C8B-B14F-4D97-AF65-F5344CB8AC3E}">
        <p14:creationId xmlns:p14="http://schemas.microsoft.com/office/powerpoint/2010/main" val="5445321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144A2A1B-CCE9-4026-8B81-9CE12EB96D25}" type="datetimeFigureOut">
              <a:rPr lang="en-GB" smtClean="0"/>
              <a:t>05/11/2015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162C55-AB6E-4ADC-9E91-51BE07F15178}" type="slidenum">
              <a:rPr lang="en-GB" smtClean="0"/>
              <a:t>‹#›</a:t>
            </a:fld>
            <a:endParaRPr lang="en-GB"/>
          </a:p>
        </p:txBody>
      </p:sp>
    </p:spTree>
    <p:extLst>
      <p:ext uri="{BB962C8B-B14F-4D97-AF65-F5344CB8AC3E}">
        <p14:creationId xmlns:p14="http://schemas.microsoft.com/office/powerpoint/2010/main" val="4154072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44A2A1B-CCE9-4026-8B81-9CE12EB96D25}" type="datetimeFigureOut">
              <a:rPr lang="en-GB" smtClean="0"/>
              <a:t>05/11/2015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162C55-AB6E-4ADC-9E91-51BE07F15178}" type="slidenum">
              <a:rPr lang="en-GB" smtClean="0"/>
              <a:t>‹#›</a:t>
            </a:fld>
            <a:endParaRPr lang="en-GB"/>
          </a:p>
        </p:txBody>
      </p:sp>
    </p:spTree>
    <p:extLst>
      <p:ext uri="{BB962C8B-B14F-4D97-AF65-F5344CB8AC3E}">
        <p14:creationId xmlns:p14="http://schemas.microsoft.com/office/powerpoint/2010/main" val="19920921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44A2A1B-CCE9-4026-8B81-9CE12EB96D25}" type="datetimeFigureOut">
              <a:rPr lang="en-GB" smtClean="0"/>
              <a:t>05/11/2015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162C55-AB6E-4ADC-9E91-51BE07F15178}" type="slidenum">
              <a:rPr lang="en-GB" smtClean="0"/>
              <a:t>‹#›</a:t>
            </a:fld>
            <a:endParaRPr lang="en-GB"/>
          </a:p>
        </p:txBody>
      </p:sp>
    </p:spTree>
    <p:extLst>
      <p:ext uri="{BB962C8B-B14F-4D97-AF65-F5344CB8AC3E}">
        <p14:creationId xmlns:p14="http://schemas.microsoft.com/office/powerpoint/2010/main" val="37602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44A2A1B-CCE9-4026-8B81-9CE12EB96D25}" type="datetimeFigureOut">
              <a:rPr lang="en-GB" smtClean="0"/>
              <a:t>05/11/2015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162C55-AB6E-4ADC-9E91-51BE07F15178}" type="slidenum">
              <a:rPr lang="en-GB" smtClean="0"/>
              <a:t>‹#›</a:t>
            </a:fld>
            <a:endParaRPr lang="en-GB"/>
          </a:p>
        </p:txBody>
      </p:sp>
    </p:spTree>
    <p:extLst>
      <p:ext uri="{BB962C8B-B14F-4D97-AF65-F5344CB8AC3E}">
        <p14:creationId xmlns:p14="http://schemas.microsoft.com/office/powerpoint/2010/main" val="3315569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44A2A1B-CCE9-4026-8B81-9CE12EB96D25}" type="datetimeFigureOut">
              <a:rPr lang="en-GB" smtClean="0"/>
              <a:t>05/11/2015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162C55-AB6E-4ADC-9E91-51BE07F15178}" type="slidenum">
              <a:rPr lang="en-GB" smtClean="0"/>
              <a:t>‹#›</a:t>
            </a:fld>
            <a:endParaRPr lang="en-GB"/>
          </a:p>
        </p:txBody>
      </p:sp>
    </p:spTree>
    <p:extLst>
      <p:ext uri="{BB962C8B-B14F-4D97-AF65-F5344CB8AC3E}">
        <p14:creationId xmlns:p14="http://schemas.microsoft.com/office/powerpoint/2010/main" val="72562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44A2A1B-CCE9-4026-8B81-9CE12EB96D25}" type="datetimeFigureOut">
              <a:rPr lang="en-GB" smtClean="0"/>
              <a:t>05/11/2015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162C55-AB6E-4ADC-9E91-51BE07F15178}" type="slidenum">
              <a:rPr lang="en-GB" smtClean="0"/>
              <a:t>‹#›</a:t>
            </a:fld>
            <a:endParaRPr lang="en-GB"/>
          </a:p>
        </p:txBody>
      </p:sp>
    </p:spTree>
    <p:extLst>
      <p:ext uri="{BB962C8B-B14F-4D97-AF65-F5344CB8AC3E}">
        <p14:creationId xmlns:p14="http://schemas.microsoft.com/office/powerpoint/2010/main" val="210187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144A2A1B-CCE9-4026-8B81-9CE12EB96D25}" type="datetimeFigureOut">
              <a:rPr lang="en-GB" smtClean="0"/>
              <a:t>05/11/2015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C162C55-AB6E-4ADC-9E91-51BE07F15178}" type="slidenum">
              <a:rPr lang="en-GB" smtClean="0"/>
              <a:t>‹#›</a:t>
            </a:fld>
            <a:endParaRPr lang="en-GB"/>
          </a:p>
        </p:txBody>
      </p:sp>
    </p:spTree>
    <p:extLst>
      <p:ext uri="{BB962C8B-B14F-4D97-AF65-F5344CB8AC3E}">
        <p14:creationId xmlns:p14="http://schemas.microsoft.com/office/powerpoint/2010/main" val="6007396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144A2A1B-CCE9-4026-8B81-9CE12EB96D25}" type="datetimeFigureOut">
              <a:rPr lang="en-GB" smtClean="0"/>
              <a:t>05/11/2015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C162C55-AB6E-4ADC-9E91-51BE07F15178}" type="slidenum">
              <a:rPr lang="en-GB" smtClean="0"/>
              <a:t>‹#›</a:t>
            </a:fld>
            <a:endParaRPr lang="en-GB"/>
          </a:p>
        </p:txBody>
      </p:sp>
    </p:spTree>
    <p:extLst>
      <p:ext uri="{BB962C8B-B14F-4D97-AF65-F5344CB8AC3E}">
        <p14:creationId xmlns:p14="http://schemas.microsoft.com/office/powerpoint/2010/main" val="3661846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4A2A1B-CCE9-4026-8B81-9CE12EB96D25}" type="datetimeFigureOut">
              <a:rPr lang="en-GB" smtClean="0"/>
              <a:t>05/11/2015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C162C55-AB6E-4ADC-9E91-51BE07F15178}" type="slidenum">
              <a:rPr lang="en-GB" smtClean="0"/>
              <a:t>‹#›</a:t>
            </a:fld>
            <a:endParaRPr lang="en-GB"/>
          </a:p>
        </p:txBody>
      </p:sp>
    </p:spTree>
    <p:extLst>
      <p:ext uri="{BB962C8B-B14F-4D97-AF65-F5344CB8AC3E}">
        <p14:creationId xmlns:p14="http://schemas.microsoft.com/office/powerpoint/2010/main" val="41737010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4A2A1B-CCE9-4026-8B81-9CE12EB96D25}" type="datetimeFigureOut">
              <a:rPr lang="en-GB" smtClean="0"/>
              <a:t>05/11/2015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162C55-AB6E-4ADC-9E91-51BE07F15178}" type="slidenum">
              <a:rPr lang="en-GB" smtClean="0"/>
              <a:t>‹#›</a:t>
            </a:fld>
            <a:endParaRPr lang="en-GB"/>
          </a:p>
        </p:txBody>
      </p:sp>
    </p:spTree>
    <p:extLst>
      <p:ext uri="{BB962C8B-B14F-4D97-AF65-F5344CB8AC3E}">
        <p14:creationId xmlns:p14="http://schemas.microsoft.com/office/powerpoint/2010/main" val="22542953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4A2A1B-CCE9-4026-8B81-9CE12EB96D25}" type="datetimeFigureOut">
              <a:rPr lang="en-GB" smtClean="0"/>
              <a:t>05/11/2015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162C55-AB6E-4ADC-9E91-51BE07F15178}" type="slidenum">
              <a:rPr lang="en-GB" smtClean="0"/>
              <a:t>‹#›</a:t>
            </a:fld>
            <a:endParaRPr lang="en-GB"/>
          </a:p>
        </p:txBody>
      </p:sp>
    </p:spTree>
    <p:extLst>
      <p:ext uri="{BB962C8B-B14F-4D97-AF65-F5344CB8AC3E}">
        <p14:creationId xmlns:p14="http://schemas.microsoft.com/office/powerpoint/2010/main" val="3716786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4A2A1B-CCE9-4026-8B81-9CE12EB96D25}" type="datetimeFigureOut">
              <a:rPr lang="en-GB" smtClean="0"/>
              <a:t>05/11/2015</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162C55-AB6E-4ADC-9E91-51BE07F15178}" type="slidenum">
              <a:rPr lang="en-GB" smtClean="0"/>
              <a:t>‹#›</a:t>
            </a:fld>
            <a:endParaRPr lang="en-GB"/>
          </a:p>
        </p:txBody>
      </p:sp>
    </p:spTree>
    <p:extLst>
      <p:ext uri="{BB962C8B-B14F-4D97-AF65-F5344CB8AC3E}">
        <p14:creationId xmlns:p14="http://schemas.microsoft.com/office/powerpoint/2010/main" val="14365240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hyperlink" Target="http://www.history.com/topics/world-war-i/world-war-i-history/videos/1916-battle-of-the-somme"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history.com/topics/world-war-i/world-war-i-history/videos/1916-battle-of-the-somme"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www.history.com/topics/world-war-i/world-war-i-history/videos/1916-battle-of-the-somme"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5330" y="-282728"/>
            <a:ext cx="10515600" cy="1325563"/>
          </a:xfrm>
        </p:spPr>
        <p:txBody>
          <a:bodyPr/>
          <a:lstStyle/>
          <a:p>
            <a:r>
              <a:rPr lang="en-GB" dirty="0" smtClean="0"/>
              <a:t>Pause for thought</a:t>
            </a:r>
            <a:endParaRPr lang="en-GB" dirty="0"/>
          </a:p>
        </p:txBody>
      </p:sp>
      <p:sp>
        <p:nvSpPr>
          <p:cNvPr id="3" name="Content Placeholder 2"/>
          <p:cNvSpPr>
            <a:spLocks noGrp="1"/>
          </p:cNvSpPr>
          <p:nvPr>
            <p:ph idx="1"/>
          </p:nvPr>
        </p:nvSpPr>
        <p:spPr>
          <a:xfrm>
            <a:off x="845324" y="855369"/>
            <a:ext cx="10515600" cy="2674150"/>
          </a:xfrm>
          <a:solidFill>
            <a:schemeClr val="accent6">
              <a:lumMod val="20000"/>
              <a:lumOff val="80000"/>
            </a:schemeClr>
          </a:solidFill>
        </p:spPr>
        <p:txBody>
          <a:bodyPr>
            <a:normAutofit fontScale="62500" lnSpcReduction="20000"/>
          </a:bodyPr>
          <a:lstStyle/>
          <a:p>
            <a:r>
              <a:rPr lang="en-GB" sz="3200" dirty="0" smtClean="0"/>
              <a:t>At Gallipoli 250,000 Allied soldiers were wiped out (dead or injured)</a:t>
            </a:r>
          </a:p>
          <a:p>
            <a:endParaRPr lang="en-GB" sz="3200" dirty="0"/>
          </a:p>
          <a:p>
            <a:r>
              <a:rPr lang="en-GB" sz="3200" dirty="0" smtClean="0"/>
              <a:t>It hit soldiers hard, and the fact that the campaign was a failure, how would soldiers have been able to come back from that? </a:t>
            </a:r>
          </a:p>
          <a:p>
            <a:endParaRPr lang="en-GB" sz="3200" dirty="0"/>
          </a:p>
          <a:p>
            <a:r>
              <a:rPr lang="en-GB" sz="3200" dirty="0" smtClean="0"/>
              <a:t>What advice would you give to a soldier like Private Jimmy Smith?</a:t>
            </a:r>
          </a:p>
          <a:p>
            <a:endParaRPr lang="en-GB" sz="3200" dirty="0"/>
          </a:p>
          <a:p>
            <a:r>
              <a:rPr lang="en-GB" sz="3200" dirty="0" smtClean="0"/>
              <a:t>If you could interview Jimmy Smith at this point in the war, what would you ask him?</a:t>
            </a:r>
          </a:p>
          <a:p>
            <a:endParaRPr lang="en-GB" sz="3200" dirty="0"/>
          </a:p>
        </p:txBody>
      </p:sp>
      <p:pic>
        <p:nvPicPr>
          <p:cNvPr id="7" name="Picture 6"/>
          <p:cNvPicPr>
            <a:picLocks noChangeAspect="1"/>
          </p:cNvPicPr>
          <p:nvPr/>
        </p:nvPicPr>
        <p:blipFill>
          <a:blip r:embed="rId2"/>
          <a:stretch>
            <a:fillRect/>
          </a:stretch>
        </p:blipFill>
        <p:spPr>
          <a:xfrm>
            <a:off x="845324" y="3602038"/>
            <a:ext cx="5428476" cy="3058388"/>
          </a:xfrm>
          <a:prstGeom prst="rect">
            <a:avLst/>
          </a:prstGeom>
        </p:spPr>
      </p:pic>
      <p:pic>
        <p:nvPicPr>
          <p:cNvPr id="8"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1619" y="3602038"/>
            <a:ext cx="5501247" cy="3094647"/>
          </a:xfrm>
          <a:prstGeom prst="rect">
            <a:avLst/>
          </a:prstGeom>
        </p:spPr>
      </p:pic>
    </p:spTree>
    <p:extLst>
      <p:ext uri="{BB962C8B-B14F-4D97-AF65-F5344CB8AC3E}">
        <p14:creationId xmlns:p14="http://schemas.microsoft.com/office/powerpoint/2010/main" val="2533632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1000"/>
                                        <p:tgtEl>
                                          <p:spTgt spid="3">
                                            <p:bg/>
                                          </p:spTgt>
                                        </p:tgtEl>
                                      </p:cBhvr>
                                    </p:animEffect>
                                    <p:anim calcmode="lin" valueType="num">
                                      <p:cBhvr>
                                        <p:cTn id="8" dur="1000" fill="hold"/>
                                        <p:tgtEl>
                                          <p:spTgt spid="3">
                                            <p:bg/>
                                          </p:spTgt>
                                        </p:tgtEl>
                                        <p:attrNameLst>
                                          <p:attrName>ppt_x</p:attrName>
                                        </p:attrNameLst>
                                      </p:cBhvr>
                                      <p:tavLst>
                                        <p:tav tm="0">
                                          <p:val>
                                            <p:strVal val="#ppt_x"/>
                                          </p:val>
                                        </p:tav>
                                        <p:tav tm="100000">
                                          <p:val>
                                            <p:strVal val="#ppt_x"/>
                                          </p:val>
                                        </p:tav>
                                      </p:tavLst>
                                    </p:anim>
                                    <p:anim calcmode="lin" valueType="num">
                                      <p:cBhvr>
                                        <p:cTn id="9"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hlinkClick r:id="rId2"/>
          </p:cNvPr>
          <p:cNvSpPr/>
          <p:nvPr/>
        </p:nvSpPr>
        <p:spPr>
          <a:xfrm>
            <a:off x="595625" y="5566122"/>
            <a:ext cx="11264900" cy="114300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smtClean="0">
                <a:solidFill>
                  <a:schemeClr val="bg1"/>
                </a:solidFill>
              </a:rPr>
              <a:t>Why was the first day of the Battle of the Somme such a disaster?</a:t>
            </a:r>
            <a:endParaRPr lang="en-GB" sz="2800" dirty="0">
              <a:solidFill>
                <a:schemeClr val="bg1"/>
              </a:solidFill>
            </a:endParaRPr>
          </a:p>
        </p:txBody>
      </p:sp>
      <p:sp>
        <p:nvSpPr>
          <p:cNvPr id="6" name="TextBox 5"/>
          <p:cNvSpPr txBox="1"/>
          <p:nvPr/>
        </p:nvSpPr>
        <p:spPr>
          <a:xfrm>
            <a:off x="352697" y="478529"/>
            <a:ext cx="11507828" cy="5170646"/>
          </a:xfrm>
          <a:prstGeom prst="rect">
            <a:avLst/>
          </a:prstGeom>
          <a:noFill/>
        </p:spPr>
        <p:txBody>
          <a:bodyPr wrap="square" rtlCol="0">
            <a:spAutoFit/>
          </a:bodyPr>
          <a:lstStyle/>
          <a:p>
            <a:r>
              <a:rPr lang="en-GB" sz="2400" dirty="0"/>
              <a:t>Using the sources, highlight any evidence to  support the different reasons why the first day was a disaster</a:t>
            </a:r>
          </a:p>
          <a:p>
            <a:endParaRPr lang="en-GB" sz="2400" dirty="0"/>
          </a:p>
          <a:p>
            <a:pPr marL="342900" indent="-342900"/>
            <a:r>
              <a:rPr lang="en-GB" sz="2400" dirty="0"/>
              <a:t>Poor planning and leadership</a:t>
            </a:r>
          </a:p>
          <a:p>
            <a:pPr marL="342900" indent="-342900"/>
            <a:r>
              <a:rPr lang="en-GB" sz="2400" dirty="0"/>
              <a:t>Failing technology</a:t>
            </a:r>
          </a:p>
          <a:p>
            <a:pPr marL="342900" indent="-342900"/>
            <a:r>
              <a:rPr lang="en-GB" sz="2400" dirty="0"/>
              <a:t>German planning </a:t>
            </a:r>
          </a:p>
          <a:p>
            <a:endParaRPr lang="en-GB" sz="2400" dirty="0"/>
          </a:p>
          <a:p>
            <a:pPr marL="457200" indent="-457200">
              <a:buFont typeface="+mj-lt"/>
              <a:buAutoNum type="arabicPeriod"/>
            </a:pPr>
            <a:r>
              <a:rPr lang="en-GB" sz="2400" dirty="0"/>
              <a:t>Where does the strength of  the evidence lie in terms of what was most responsible?</a:t>
            </a:r>
          </a:p>
          <a:p>
            <a:pPr marL="457200" indent="-457200">
              <a:buFont typeface="+mj-lt"/>
              <a:buAutoNum type="arabicPeriod"/>
            </a:pPr>
            <a:endParaRPr lang="en-GB" sz="2400" dirty="0"/>
          </a:p>
          <a:p>
            <a:pPr marL="457200" indent="-457200">
              <a:buFont typeface="+mj-lt"/>
              <a:buAutoNum type="arabicPeriod"/>
            </a:pPr>
            <a:r>
              <a:rPr lang="en-GB" sz="2400" dirty="0"/>
              <a:t>Take away that factor, would the </a:t>
            </a:r>
            <a:r>
              <a:rPr lang="en-GB" sz="2400" dirty="0" smtClean="0"/>
              <a:t>first </a:t>
            </a:r>
            <a:r>
              <a:rPr lang="en-GB" sz="2400" dirty="0"/>
              <a:t>day still have been a disaster</a:t>
            </a:r>
            <a:r>
              <a:rPr lang="en-GB" sz="2400" dirty="0" smtClean="0"/>
              <a:t>? Why?</a:t>
            </a:r>
          </a:p>
          <a:p>
            <a:pPr marL="457200" indent="-457200">
              <a:buFont typeface="+mj-lt"/>
              <a:buAutoNum type="arabicPeriod"/>
            </a:pPr>
            <a:endParaRPr lang="en-GB" sz="2400" dirty="0"/>
          </a:p>
          <a:p>
            <a:pPr marL="457200" indent="-457200">
              <a:buFont typeface="+mj-lt"/>
              <a:buAutoNum type="arabicPeriod"/>
            </a:pPr>
            <a:r>
              <a:rPr lang="en-GB" sz="2400" dirty="0" smtClean="0"/>
              <a:t>If it would, does this mean it wasn’t the strongest reason for the first day being a disaster?</a:t>
            </a:r>
            <a:endParaRPr lang="en-GB" sz="2400" dirty="0"/>
          </a:p>
          <a:p>
            <a:pPr marL="342900" indent="-342900">
              <a:buFont typeface="+mj-lt"/>
              <a:buAutoNum type="arabicPeriod"/>
            </a:pPr>
            <a:endParaRPr lang="en-GB" dirty="0"/>
          </a:p>
        </p:txBody>
      </p:sp>
    </p:spTree>
    <p:extLst>
      <p:ext uri="{BB962C8B-B14F-4D97-AF65-F5344CB8AC3E}">
        <p14:creationId xmlns:p14="http://schemas.microsoft.com/office/powerpoint/2010/main" val="3730760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 calcmode="lin" valueType="num">
                                      <p:cBhvr additive="base">
                                        <p:cTn id="31"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8" end="8"/>
                                            </p:txEl>
                                          </p:spTgt>
                                        </p:tgtEl>
                                        <p:attrNameLst>
                                          <p:attrName>style.visibility</p:attrName>
                                        </p:attrNameLst>
                                      </p:cBhvr>
                                      <p:to>
                                        <p:strVal val="visible"/>
                                      </p:to>
                                    </p:set>
                                    <p:anim calcmode="lin" valueType="num">
                                      <p:cBhvr additive="base">
                                        <p:cTn id="37"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10" end="10"/>
                                            </p:txEl>
                                          </p:spTgt>
                                        </p:tgtEl>
                                        <p:attrNameLst>
                                          <p:attrName>style.visibility</p:attrName>
                                        </p:attrNameLst>
                                      </p:cBhvr>
                                      <p:to>
                                        <p:strVal val="visible"/>
                                      </p:to>
                                    </p:set>
                                    <p:anim calcmode="lin" valueType="num">
                                      <p:cBhvr additive="base">
                                        <p:cTn id="43" dur="500" fill="hold"/>
                                        <p:tgtEl>
                                          <p:spTgt spid="6">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u="sng" dirty="0" smtClean="0"/>
              <a:t>“Lions led by donkeys”</a:t>
            </a:r>
            <a:endParaRPr lang="en-GB" b="1" u="sng"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393744" y="766433"/>
            <a:ext cx="4637648" cy="5811838"/>
          </a:xfrm>
        </p:spPr>
      </p:pic>
      <p:sp>
        <p:nvSpPr>
          <p:cNvPr id="5" name="TextBox 4"/>
          <p:cNvSpPr txBox="1"/>
          <p:nvPr/>
        </p:nvSpPr>
        <p:spPr>
          <a:xfrm>
            <a:off x="1318553" y="2221808"/>
            <a:ext cx="4365674" cy="1446550"/>
          </a:xfrm>
          <a:prstGeom prst="rect">
            <a:avLst/>
          </a:prstGeom>
          <a:solidFill>
            <a:schemeClr val="accent5">
              <a:lumMod val="40000"/>
              <a:lumOff val="60000"/>
            </a:schemeClr>
          </a:solidFill>
        </p:spPr>
        <p:txBody>
          <a:bodyPr wrap="square" rtlCol="0">
            <a:spAutoFit/>
          </a:bodyPr>
          <a:lstStyle/>
          <a:p>
            <a:r>
              <a:rPr lang="en-GB" sz="4400" dirty="0" smtClean="0"/>
              <a:t>Is this a valid view or an unfair view?</a:t>
            </a:r>
            <a:endParaRPr lang="en-GB" sz="4400" dirty="0"/>
          </a:p>
        </p:txBody>
      </p:sp>
      <p:sp>
        <p:nvSpPr>
          <p:cNvPr id="3" name="Rectangle 2"/>
          <p:cNvSpPr/>
          <p:nvPr/>
        </p:nvSpPr>
        <p:spPr>
          <a:xfrm>
            <a:off x="548640" y="4199479"/>
            <a:ext cx="6389370" cy="237879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2400" dirty="0" smtClean="0">
                <a:solidFill>
                  <a:schemeClr val="tx1"/>
                </a:solidFill>
              </a:rPr>
              <a:t>Haig warned the British public that sacrifice was necessary and lives would be lost</a:t>
            </a:r>
          </a:p>
          <a:p>
            <a:pPr algn="ctr"/>
            <a:endParaRPr lang="en-GB" sz="2400" dirty="0">
              <a:solidFill>
                <a:schemeClr val="tx1"/>
              </a:solidFill>
            </a:endParaRPr>
          </a:p>
          <a:p>
            <a:pPr marL="342900" indent="-342900" algn="ctr">
              <a:buFont typeface="Arial" panose="020B0604020202020204" pitchFamily="34" charset="0"/>
              <a:buChar char="•"/>
            </a:pPr>
            <a:r>
              <a:rPr lang="en-GB" sz="2400" dirty="0" smtClean="0">
                <a:solidFill>
                  <a:schemeClr val="tx1"/>
                </a:solidFill>
              </a:rPr>
              <a:t>Do you think he predicted this?</a:t>
            </a:r>
          </a:p>
          <a:p>
            <a:pPr marL="342900" indent="-342900" algn="ctr">
              <a:buFont typeface="Arial" panose="020B0604020202020204" pitchFamily="34" charset="0"/>
              <a:buChar char="•"/>
            </a:pPr>
            <a:r>
              <a:rPr lang="en-GB" sz="2400" dirty="0" smtClean="0">
                <a:solidFill>
                  <a:schemeClr val="tx1"/>
                </a:solidFill>
              </a:rPr>
              <a:t>Does he initial letter make the disasters of the first day acceptable?</a:t>
            </a:r>
            <a:endParaRPr lang="en-GB" sz="2400" dirty="0">
              <a:solidFill>
                <a:schemeClr val="tx1"/>
              </a:solidFill>
            </a:endParaRPr>
          </a:p>
        </p:txBody>
      </p:sp>
    </p:spTree>
    <p:extLst>
      <p:ext uri="{BB962C8B-B14F-4D97-AF65-F5344CB8AC3E}">
        <p14:creationId xmlns:p14="http://schemas.microsoft.com/office/powerpoint/2010/main" val="163059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1000"/>
                                        <p:tgtEl>
                                          <p:spTgt spid="5">
                                            <p:bg/>
                                          </p:spTgt>
                                        </p:tgtEl>
                                      </p:cBhvr>
                                    </p:animEffect>
                                    <p:anim calcmode="lin" valueType="num">
                                      <p:cBhvr>
                                        <p:cTn id="8" dur="1000" fill="hold"/>
                                        <p:tgtEl>
                                          <p:spTgt spid="5">
                                            <p:bg/>
                                          </p:spTgt>
                                        </p:tgtEl>
                                        <p:attrNameLst>
                                          <p:attrName>ppt_x</p:attrName>
                                        </p:attrNameLst>
                                      </p:cBhvr>
                                      <p:tavLst>
                                        <p:tav tm="0">
                                          <p:val>
                                            <p:strVal val="#ppt_x"/>
                                          </p:val>
                                        </p:tav>
                                        <p:tav tm="100000">
                                          <p:val>
                                            <p:strVal val="#ppt_x"/>
                                          </p:val>
                                        </p:tav>
                                      </p:tavLst>
                                    </p:anim>
                                    <p:anim calcmode="lin" valueType="num">
                                      <p:cBhvr>
                                        <p:cTn id="9" dur="1000" fill="hold"/>
                                        <p:tgtEl>
                                          <p:spTgt spid="5">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812859804"/>
              </p:ext>
            </p:extLst>
          </p:nvPr>
        </p:nvGraphicFramePr>
        <p:xfrm>
          <a:off x="-2" y="0"/>
          <a:ext cx="12192000" cy="6858000"/>
        </p:xfrm>
        <a:graphic>
          <a:graphicData uri="http://schemas.openxmlformats.org/drawingml/2006/table">
            <a:tbl>
              <a:tblPr firstRow="1" bandRow="1">
                <a:tableStyleId>{5940675A-B579-460E-94D1-54222C63F5DA}</a:tableStyleId>
              </a:tblPr>
              <a:tblGrid>
                <a:gridCol w="2438400"/>
                <a:gridCol w="2438400"/>
                <a:gridCol w="2438400"/>
                <a:gridCol w="2438400"/>
                <a:gridCol w="2438400"/>
              </a:tblGrid>
              <a:tr h="3408375">
                <a:tc>
                  <a:txBody>
                    <a:bodyPr/>
                    <a:lstStyle/>
                    <a:p>
                      <a:r>
                        <a:rPr lang="en-US" sz="1600" b="0" i="0" kern="1200" dirty="0" smtClean="0">
                          <a:solidFill>
                            <a:schemeClr val="tx1"/>
                          </a:solidFill>
                          <a:effectLst/>
                          <a:latin typeface="+mn-lt"/>
                          <a:ea typeface="+mn-ea"/>
                          <a:cs typeface="+mn-cs"/>
                        </a:rPr>
                        <a:t>Friday, June 30:   The weather report is </a:t>
                      </a:r>
                      <a:r>
                        <a:rPr lang="en-US" sz="1600" b="0" i="0" kern="1200" dirty="0" err="1" smtClean="0">
                          <a:solidFill>
                            <a:schemeClr val="tx1"/>
                          </a:solidFill>
                          <a:effectLst/>
                          <a:latin typeface="+mn-lt"/>
                          <a:ea typeface="+mn-ea"/>
                          <a:cs typeface="+mn-cs"/>
                        </a:rPr>
                        <a:t>favourable</a:t>
                      </a:r>
                      <a:r>
                        <a:rPr lang="en-US" sz="1600" b="0" i="0" kern="1200" dirty="0" smtClean="0">
                          <a:solidFill>
                            <a:schemeClr val="tx1"/>
                          </a:solidFill>
                          <a:effectLst/>
                          <a:latin typeface="+mn-lt"/>
                          <a:ea typeface="+mn-ea"/>
                          <a:cs typeface="+mn-cs"/>
                        </a:rPr>
                        <a:t> for tomorrow.   With God’s help, I feel hopeful.   The men are in splendid spirits.   The wire has never been so well cut, nor the Artillery preparation so thorough.</a:t>
                      </a:r>
                    </a:p>
                    <a:p>
                      <a:r>
                        <a:rPr lang="en-US" sz="1600" b="1" i="0" kern="1200" dirty="0" smtClean="0">
                          <a:solidFill>
                            <a:schemeClr val="tx1"/>
                          </a:solidFill>
                          <a:effectLst/>
                          <a:latin typeface="+mn-lt"/>
                          <a:ea typeface="+mn-ea"/>
                          <a:cs typeface="+mn-cs"/>
                        </a:rPr>
                        <a:t>General Haig, </a:t>
                      </a:r>
                      <a:r>
                        <a:rPr lang="en-US" sz="1600" b="1" i="1" kern="1200" dirty="0" smtClean="0">
                          <a:solidFill>
                            <a:schemeClr val="tx1"/>
                          </a:solidFill>
                          <a:effectLst/>
                          <a:latin typeface="+mn-lt"/>
                          <a:ea typeface="+mn-ea"/>
                          <a:cs typeface="+mn-cs"/>
                        </a:rPr>
                        <a:t>Diary</a:t>
                      </a:r>
                      <a:endParaRPr lang="en-US" sz="1600" b="1" i="0" kern="1200" dirty="0" smtClean="0">
                        <a:solidFill>
                          <a:schemeClr val="tx1"/>
                        </a:solidFill>
                        <a:effectLst/>
                        <a:latin typeface="+mn-lt"/>
                        <a:ea typeface="+mn-ea"/>
                        <a:cs typeface="+mn-cs"/>
                      </a:endParaRPr>
                    </a:p>
                  </a:txBody>
                  <a:tcPr/>
                </a:tc>
                <a:tc>
                  <a:txBody>
                    <a:bodyPr/>
                    <a:lstStyle/>
                    <a:p>
                      <a:r>
                        <a:rPr lang="en-US" sz="1600" b="0" i="0" kern="1200" dirty="0" smtClean="0">
                          <a:solidFill>
                            <a:schemeClr val="tx1"/>
                          </a:solidFill>
                          <a:effectLst/>
                          <a:latin typeface="+mn-lt"/>
                          <a:ea typeface="+mn-ea"/>
                          <a:cs typeface="+mn-cs"/>
                        </a:rPr>
                        <a:t>If the success of any operation were entirely dependent on the preparations made before Zero Hour, then the Somme should have been a complete success.</a:t>
                      </a:r>
                    </a:p>
                    <a:p>
                      <a:r>
                        <a:rPr lang="en-US" sz="1600" b="1" i="0" kern="1200" dirty="0" smtClean="0">
                          <a:solidFill>
                            <a:schemeClr val="tx1"/>
                          </a:solidFill>
                          <a:effectLst/>
                          <a:latin typeface="+mn-lt"/>
                          <a:ea typeface="+mn-ea"/>
                          <a:cs typeface="+mn-cs"/>
                        </a:rPr>
                        <a:t>Memories of Captain RJ </a:t>
                      </a:r>
                      <a:r>
                        <a:rPr lang="en-US" sz="1600" b="1" i="0" kern="1200" dirty="0" err="1" smtClean="0">
                          <a:solidFill>
                            <a:schemeClr val="tx1"/>
                          </a:solidFill>
                          <a:effectLst/>
                          <a:latin typeface="+mn-lt"/>
                          <a:ea typeface="+mn-ea"/>
                          <a:cs typeface="+mn-cs"/>
                        </a:rPr>
                        <a:t>Trounshell</a:t>
                      </a:r>
                      <a:r>
                        <a:rPr lang="en-US" sz="1600" b="1" i="0" kern="1200" dirty="0" smtClean="0">
                          <a:solidFill>
                            <a:schemeClr val="tx1"/>
                          </a:solidFill>
                          <a:effectLst/>
                          <a:latin typeface="+mn-lt"/>
                          <a:ea typeface="+mn-ea"/>
                          <a:cs typeface="+mn-cs"/>
                        </a:rPr>
                        <a:t>, Princess Victoria’s Fusiliers</a:t>
                      </a:r>
                      <a:endParaRPr lang="en-US" sz="1600" b="1" dirty="0"/>
                    </a:p>
                  </a:txBody>
                  <a:tcPr/>
                </a:tc>
                <a:tc>
                  <a:txBody>
                    <a:bodyPr/>
                    <a:lstStyle/>
                    <a:p>
                      <a:r>
                        <a:rPr lang="en-US" sz="1200" b="0" i="1" kern="1200" dirty="0" smtClean="0">
                          <a:solidFill>
                            <a:schemeClr val="tx1"/>
                          </a:solidFill>
                          <a:effectLst/>
                          <a:latin typeface="+mn-lt"/>
                          <a:ea typeface="+mn-ea"/>
                          <a:cs typeface="+mn-cs"/>
                        </a:rPr>
                        <a:t>[Lt. George is in the trench, peering through a pair of binoculars across No Man's Land. There is a deafening noise from the artillery bombardment.]</a:t>
                      </a:r>
                    </a:p>
                    <a:p>
                      <a:r>
                        <a:rPr lang="en-US" sz="1200" b="0" i="0" kern="1200" dirty="0" smtClean="0">
                          <a:solidFill>
                            <a:schemeClr val="tx1"/>
                          </a:solidFill>
                          <a:effectLst/>
                          <a:latin typeface="+mn-lt"/>
                          <a:ea typeface="+mn-ea"/>
                          <a:cs typeface="+mn-cs"/>
                        </a:rPr>
                        <a:t>Blackadder: Oh, God, why do they bother?</a:t>
                      </a:r>
                    </a:p>
                    <a:p>
                      <a:r>
                        <a:rPr lang="en-US" sz="1200" b="0" i="0" kern="1200" dirty="0" smtClean="0">
                          <a:solidFill>
                            <a:schemeClr val="tx1"/>
                          </a:solidFill>
                          <a:effectLst/>
                          <a:latin typeface="+mn-lt"/>
                          <a:ea typeface="+mn-ea"/>
                          <a:cs typeface="+mn-cs"/>
                        </a:rPr>
                        <a:t>George: Well, it's to kill Jerry, isn't it, Sir?</a:t>
                      </a:r>
                    </a:p>
                    <a:p>
                      <a:r>
                        <a:rPr lang="en-US" sz="1200" b="0" i="0" kern="1200" dirty="0" smtClean="0">
                          <a:solidFill>
                            <a:schemeClr val="tx1"/>
                          </a:solidFill>
                          <a:effectLst/>
                          <a:latin typeface="+mn-lt"/>
                          <a:ea typeface="+mn-ea"/>
                          <a:cs typeface="+mn-cs"/>
                        </a:rPr>
                        <a:t>Blackadder: Yes, but Jerry is safe underground in concrete bunkers. We've shot off over a million cannon shells and what's the result? One dachshund with a slight limp!</a:t>
                      </a:r>
                    </a:p>
                    <a:p>
                      <a:r>
                        <a:rPr lang="en-US" sz="1200" b="1" i="0" kern="1200" dirty="0" smtClean="0">
                          <a:solidFill>
                            <a:schemeClr val="tx1"/>
                          </a:solidFill>
                          <a:effectLst/>
                          <a:latin typeface="+mn-lt"/>
                          <a:ea typeface="+mn-ea"/>
                          <a:cs typeface="+mn-cs"/>
                        </a:rPr>
                        <a:t>Black-Adder- Series 4, Episode 4</a:t>
                      </a:r>
                    </a:p>
                    <a:p>
                      <a:endParaRPr lang="en-US" sz="1050" dirty="0"/>
                    </a:p>
                  </a:txBody>
                  <a:tcPr/>
                </a:tc>
                <a:tc>
                  <a:txBody>
                    <a:bodyPr/>
                    <a:lstStyle/>
                    <a:p>
                      <a:r>
                        <a:rPr lang="en-US" sz="1200" b="0" i="0" kern="1200" dirty="0" smtClean="0">
                          <a:solidFill>
                            <a:schemeClr val="tx1"/>
                          </a:solidFill>
                          <a:effectLst/>
                          <a:latin typeface="+mn-lt"/>
                          <a:ea typeface="+mn-ea"/>
                          <a:cs typeface="+mn-cs"/>
                        </a:rPr>
                        <a:t>Our artillery hadn’t made any impact on those barbed-wire entanglements.   The result was we never got anywhere near the Germans.   Our lads were mown down.   They were just simply slaughtered.   You were either tied down by the shelling or the machine-guns and yet we kept at it, making no impact on the Germans at all.   And those young officers, going ahead, they were picked off like flies.   We tried to go over and it was just impossible.   We were mown down.</a:t>
                      </a:r>
                    </a:p>
                    <a:p>
                      <a:r>
                        <a:rPr lang="en-US" sz="1200" b="1" i="0" kern="1200" dirty="0" smtClean="0">
                          <a:solidFill>
                            <a:schemeClr val="tx1"/>
                          </a:solidFill>
                          <a:effectLst/>
                          <a:latin typeface="+mn-lt"/>
                          <a:ea typeface="+mn-ea"/>
                          <a:cs typeface="+mn-cs"/>
                        </a:rPr>
                        <a:t>Memories of Corporal WH Shaw, Royal Welsh Fusiliers</a:t>
                      </a:r>
                    </a:p>
                    <a:p>
                      <a:endParaRPr lang="en-US" sz="1050" b="1" dirty="0"/>
                    </a:p>
                  </a:txBody>
                  <a:tcPr/>
                </a:tc>
                <a:tc>
                  <a:txBody>
                    <a:bodyPr/>
                    <a:lstStyle/>
                    <a:p>
                      <a:r>
                        <a:rPr lang="en-US" sz="1200" b="0" i="0" kern="1200" dirty="0" smtClean="0">
                          <a:solidFill>
                            <a:schemeClr val="tx1"/>
                          </a:solidFill>
                          <a:effectLst/>
                          <a:latin typeface="+mn-lt"/>
                          <a:ea typeface="+mn-ea"/>
                          <a:cs typeface="+mn-cs"/>
                        </a:rPr>
                        <a:t>When the whistle went, I threw my rifle on top of the trench and clambered out of it, grabbed the rifle and started going forward.   There were shell-holes everywhere.   I must have fallen half-a-dozen times before I got to the first line, and there were lads falling all over the place… Lucas went down.   He was killed before he even got to the first trench.</a:t>
                      </a:r>
                    </a:p>
                    <a:p>
                      <a:r>
                        <a:rPr lang="en-US" sz="1200" b="1" i="0" kern="1200" dirty="0" smtClean="0">
                          <a:solidFill>
                            <a:schemeClr val="tx1"/>
                          </a:solidFill>
                          <a:effectLst/>
                          <a:latin typeface="+mn-lt"/>
                          <a:ea typeface="+mn-ea"/>
                          <a:cs typeface="+mn-cs"/>
                        </a:rPr>
                        <a:t>Memories of Private Roy </a:t>
                      </a:r>
                      <a:r>
                        <a:rPr lang="en-US" sz="1200" b="1" i="0" kern="1200" dirty="0" err="1" smtClean="0">
                          <a:solidFill>
                            <a:schemeClr val="tx1"/>
                          </a:solidFill>
                          <a:effectLst/>
                          <a:latin typeface="+mn-lt"/>
                          <a:ea typeface="+mn-ea"/>
                          <a:cs typeface="+mn-cs"/>
                        </a:rPr>
                        <a:t>Bealing</a:t>
                      </a:r>
                      <a:r>
                        <a:rPr lang="en-US" sz="1200" b="1" i="0" kern="1200" dirty="0" smtClean="0">
                          <a:solidFill>
                            <a:schemeClr val="tx1"/>
                          </a:solidFill>
                          <a:effectLst/>
                          <a:latin typeface="+mn-lt"/>
                          <a:ea typeface="+mn-ea"/>
                          <a:cs typeface="+mn-cs"/>
                        </a:rPr>
                        <a:t>, Wiltshire Regiment</a:t>
                      </a:r>
                    </a:p>
                    <a:p>
                      <a:endParaRPr lang="en-US" sz="1200" dirty="0"/>
                    </a:p>
                  </a:txBody>
                  <a:tcPr/>
                </a:tc>
              </a:tr>
              <a:tr h="3449625">
                <a:tc>
                  <a:txBody>
                    <a:bodyPr/>
                    <a:lstStyle/>
                    <a:p>
                      <a:r>
                        <a:rPr lang="en-US" sz="1400" b="0" i="0" kern="1200" dirty="0" smtClean="0">
                          <a:solidFill>
                            <a:schemeClr val="tx1"/>
                          </a:solidFill>
                          <a:effectLst/>
                          <a:latin typeface="+mn-lt"/>
                          <a:ea typeface="+mn-ea"/>
                          <a:cs typeface="+mn-cs"/>
                        </a:rPr>
                        <a:t>The biggest mistake that was made in training was that we were never told what to do in case of failure.   All that time we’d gone backwards and forwards, training, doing it over and over again like clockwork and then when we had to advance, when it came to the bit, we didn’t know what to do!</a:t>
                      </a:r>
                    </a:p>
                    <a:p>
                      <a:r>
                        <a:rPr lang="en-US" sz="1400" b="1" i="0" kern="1200" dirty="0" smtClean="0">
                          <a:solidFill>
                            <a:schemeClr val="tx1"/>
                          </a:solidFill>
                          <a:effectLst/>
                          <a:latin typeface="+mn-lt"/>
                          <a:ea typeface="+mn-ea"/>
                          <a:cs typeface="+mn-cs"/>
                        </a:rPr>
                        <a:t>Memories of Sergeant Jim Myers, Machine Gun Corps</a:t>
                      </a:r>
                    </a:p>
                    <a:p>
                      <a:endParaRPr lang="en-US" sz="800" dirty="0"/>
                    </a:p>
                  </a:txBody>
                  <a:tcPr/>
                </a:tc>
                <a:tc>
                  <a:txBody>
                    <a:bodyPr/>
                    <a:lstStyle/>
                    <a:p>
                      <a:r>
                        <a:rPr lang="en-US" sz="1200" b="0" i="0" kern="1200" dirty="0" smtClean="0">
                          <a:solidFill>
                            <a:schemeClr val="tx1"/>
                          </a:solidFill>
                          <a:effectLst/>
                          <a:latin typeface="+mn-lt"/>
                          <a:ea typeface="+mn-ea"/>
                          <a:cs typeface="+mn-cs"/>
                        </a:rPr>
                        <a:t>My memory was seared with the picture of the French and British attacking together on the Somme on July 1</a:t>
                      </a:r>
                      <a:r>
                        <a:rPr lang="en-US" sz="1200" b="0" i="0" kern="1200" baseline="30000" dirty="0" smtClean="0">
                          <a:solidFill>
                            <a:schemeClr val="tx1"/>
                          </a:solidFill>
                          <a:effectLst/>
                          <a:latin typeface="+mn-lt"/>
                          <a:ea typeface="+mn-ea"/>
                          <a:cs typeface="+mn-cs"/>
                        </a:rPr>
                        <a:t>st</a:t>
                      </a:r>
                      <a:r>
                        <a:rPr lang="en-US" sz="1200" b="0" i="0" kern="1200" dirty="0" smtClean="0">
                          <a:solidFill>
                            <a:schemeClr val="tx1"/>
                          </a:solidFill>
                          <a:effectLst/>
                          <a:latin typeface="+mn-lt"/>
                          <a:ea typeface="+mn-ea"/>
                          <a:cs typeface="+mn-cs"/>
                        </a:rPr>
                        <a:t> 1916, the British rigid and slow, advancing as at a military parade in lines which were torn and ripped by the German guns…It had been a terrible spectacle. As a display of bravery it was magnificent.   As an example of tactics its very memory made me shudder.</a:t>
                      </a:r>
                    </a:p>
                    <a:p>
                      <a:r>
                        <a:rPr lang="en-US" sz="1200" b="1" i="0" kern="1200" dirty="0" smtClean="0">
                          <a:solidFill>
                            <a:schemeClr val="tx1"/>
                          </a:solidFill>
                          <a:effectLst/>
                          <a:latin typeface="+mn-lt"/>
                          <a:ea typeface="+mn-ea"/>
                          <a:cs typeface="+mn-cs"/>
                        </a:rPr>
                        <a:t>General Spears, </a:t>
                      </a:r>
                      <a:r>
                        <a:rPr lang="en-US" sz="1200" b="1" i="1" kern="1200" dirty="0" smtClean="0">
                          <a:solidFill>
                            <a:schemeClr val="tx1"/>
                          </a:solidFill>
                          <a:effectLst/>
                          <a:latin typeface="+mn-lt"/>
                          <a:ea typeface="+mn-ea"/>
                          <a:cs typeface="+mn-cs"/>
                        </a:rPr>
                        <a:t>Prelude to Victory</a:t>
                      </a:r>
                      <a:r>
                        <a:rPr lang="en-US" sz="1200" b="1" i="0" kern="1200" dirty="0" smtClean="0">
                          <a:solidFill>
                            <a:schemeClr val="tx1"/>
                          </a:solidFill>
                          <a:effectLst/>
                          <a:latin typeface="+mn-lt"/>
                          <a:ea typeface="+mn-ea"/>
                          <a:cs typeface="+mn-cs"/>
                        </a:rPr>
                        <a:t> (1920s)</a:t>
                      </a:r>
                    </a:p>
                    <a:p>
                      <a:endParaRPr lang="en-US" sz="800" dirty="0"/>
                    </a:p>
                  </a:txBody>
                  <a:tcPr/>
                </a:tc>
                <a:tc>
                  <a:txBody>
                    <a:bodyPr/>
                    <a:lstStyle/>
                    <a:p>
                      <a:r>
                        <a:rPr lang="en-US" sz="1600" b="0" i="0" kern="1200" dirty="0" smtClean="0">
                          <a:solidFill>
                            <a:schemeClr val="tx1"/>
                          </a:solidFill>
                          <a:effectLst/>
                          <a:latin typeface="+mn-lt"/>
                          <a:ea typeface="+mn-ea"/>
                          <a:cs typeface="+mn-cs"/>
                        </a:rPr>
                        <a:t>Whatever was gained, it wasn’t worth the price the men had to paid to gain that advantage.   It was no advantage to anybody.   It was just sheer murder.   That’s the only words you can use for it.</a:t>
                      </a:r>
                    </a:p>
                    <a:p>
                      <a:r>
                        <a:rPr lang="en-US" sz="1600" b="1" i="0" kern="1200" dirty="0" smtClean="0">
                          <a:solidFill>
                            <a:schemeClr val="tx1"/>
                          </a:solidFill>
                          <a:effectLst/>
                          <a:latin typeface="+mn-lt"/>
                          <a:ea typeface="+mn-ea"/>
                          <a:cs typeface="+mn-cs"/>
                        </a:rPr>
                        <a:t>Memories of Corporal Harry Shaw, Royal Welsh Fusiliers</a:t>
                      </a:r>
                    </a:p>
                    <a:p>
                      <a:endParaRPr lang="en-US" sz="800" dirty="0"/>
                    </a:p>
                  </a:txBody>
                  <a:tcPr/>
                </a:tc>
                <a:tc>
                  <a:txBody>
                    <a:bodyPr/>
                    <a:lstStyle/>
                    <a:p>
                      <a:r>
                        <a:rPr lang="en-US" sz="1300" b="0" i="0" kern="1200" dirty="0" smtClean="0">
                          <a:solidFill>
                            <a:schemeClr val="tx1"/>
                          </a:solidFill>
                          <a:effectLst/>
                          <a:latin typeface="+mn-lt"/>
                          <a:ea typeface="+mn-ea"/>
                          <a:cs typeface="+mn-cs"/>
                        </a:rPr>
                        <a:t>There was a terrible smell.</a:t>
                      </a:r>
                      <a:r>
                        <a:rPr lang="en-US" sz="1300" b="0" i="0" kern="1200" baseline="0" dirty="0" smtClean="0">
                          <a:solidFill>
                            <a:schemeClr val="tx1"/>
                          </a:solidFill>
                          <a:effectLst/>
                          <a:latin typeface="+mn-lt"/>
                          <a:ea typeface="+mn-ea"/>
                          <a:cs typeface="+mn-cs"/>
                        </a:rPr>
                        <a:t> </a:t>
                      </a:r>
                      <a:r>
                        <a:rPr lang="en-US" sz="1300" b="0" i="0" kern="1200" dirty="0" smtClean="0">
                          <a:solidFill>
                            <a:schemeClr val="tx1"/>
                          </a:solidFill>
                          <a:effectLst/>
                          <a:latin typeface="+mn-lt"/>
                          <a:ea typeface="+mn-ea"/>
                          <a:cs typeface="+mn-cs"/>
                        </a:rPr>
                        <a:t>It was so awful it nearly poisoned you.   A smell of rotten flesh. The old German front line was covered with bodies – they were seven and eight deep and they had all gone black.   These people had been lying since the First of July. Wicked it was!</a:t>
                      </a:r>
                      <a:r>
                        <a:rPr lang="en-US" sz="1300" b="0" i="0" kern="1200" baseline="0" dirty="0" smtClean="0">
                          <a:solidFill>
                            <a:schemeClr val="tx1"/>
                          </a:solidFill>
                          <a:effectLst/>
                          <a:latin typeface="+mn-lt"/>
                          <a:ea typeface="+mn-ea"/>
                          <a:cs typeface="+mn-cs"/>
                        </a:rPr>
                        <a:t> </a:t>
                      </a:r>
                      <a:r>
                        <a:rPr lang="en-US" sz="1300" b="0" i="0" kern="1200" dirty="0" smtClean="0">
                          <a:solidFill>
                            <a:schemeClr val="tx1"/>
                          </a:solidFill>
                          <a:effectLst/>
                          <a:latin typeface="+mn-lt"/>
                          <a:ea typeface="+mn-ea"/>
                          <a:cs typeface="+mn-cs"/>
                        </a:rPr>
                        <a:t>Bodies all over the place. I’ll never forget it. I was only eighteen, but I thought, ‘There’s something wrong here!’</a:t>
                      </a:r>
                    </a:p>
                    <a:p>
                      <a:r>
                        <a:rPr lang="en-US" sz="1300" b="1" i="0" kern="1200" dirty="0" smtClean="0">
                          <a:solidFill>
                            <a:schemeClr val="tx1"/>
                          </a:solidFill>
                          <a:effectLst/>
                          <a:latin typeface="+mn-lt"/>
                          <a:ea typeface="+mn-ea"/>
                          <a:cs typeface="+mn-cs"/>
                        </a:rPr>
                        <a:t>Memories of Corporal Joe </a:t>
                      </a:r>
                      <a:r>
                        <a:rPr lang="en-US" sz="1300" b="1" i="0" kern="1200" dirty="0" err="1" smtClean="0">
                          <a:solidFill>
                            <a:schemeClr val="tx1"/>
                          </a:solidFill>
                          <a:effectLst/>
                          <a:latin typeface="+mn-lt"/>
                          <a:ea typeface="+mn-ea"/>
                          <a:cs typeface="+mn-cs"/>
                        </a:rPr>
                        <a:t>Hayles</a:t>
                      </a:r>
                      <a:r>
                        <a:rPr lang="en-US" sz="1300" b="1" i="0" kern="1200" dirty="0" smtClean="0">
                          <a:solidFill>
                            <a:schemeClr val="tx1"/>
                          </a:solidFill>
                          <a:effectLst/>
                          <a:latin typeface="+mn-lt"/>
                          <a:ea typeface="+mn-ea"/>
                          <a:cs typeface="+mn-cs"/>
                        </a:rPr>
                        <a:t>, Rifle Brigade</a:t>
                      </a:r>
                    </a:p>
                  </a:txBody>
                  <a:tcPr/>
                </a:tc>
                <a:tc>
                  <a:txBody>
                    <a:bodyPr/>
                    <a:lstStyle/>
                    <a:p>
                      <a:r>
                        <a:rPr lang="en-US" sz="1200" b="0" i="0" kern="1200" dirty="0" smtClean="0">
                          <a:solidFill>
                            <a:schemeClr val="tx1"/>
                          </a:solidFill>
                          <a:effectLst/>
                          <a:latin typeface="+mn-lt"/>
                          <a:ea typeface="+mn-ea"/>
                          <a:cs typeface="+mn-cs"/>
                        </a:rPr>
                        <a:t>We have not advanced 3 miles in the direct line at any point.   We have only penetrated to that depth on a front of 8,000 to 10,000 yards.   Penetration upon to narrow a front is quite useless for the purpose of breaking the line. In personnel the results of the operation have been disastrous; in terrain they have been absolutely barren…   from every point of view the British offensive has been a great failure.</a:t>
                      </a:r>
                    </a:p>
                    <a:p>
                      <a:r>
                        <a:rPr lang="en-US" sz="1200" b="1" i="0" kern="1200" dirty="0" smtClean="0">
                          <a:solidFill>
                            <a:schemeClr val="tx1"/>
                          </a:solidFill>
                          <a:effectLst/>
                          <a:latin typeface="+mn-lt"/>
                          <a:ea typeface="+mn-ea"/>
                          <a:cs typeface="+mn-cs"/>
                        </a:rPr>
                        <a:t>Churchill, late July.</a:t>
                      </a:r>
                    </a:p>
                    <a:p>
                      <a:r>
                        <a:rPr lang="en-US" sz="1200" b="1" i="0" kern="1200" dirty="0" smtClean="0">
                          <a:solidFill>
                            <a:schemeClr val="tx1"/>
                          </a:solidFill>
                          <a:effectLst/>
                          <a:latin typeface="+mn-lt"/>
                          <a:ea typeface="+mn-ea"/>
                          <a:cs typeface="+mn-cs"/>
                        </a:rPr>
                        <a:t>Churchill had asked for a command in the army in 1915, </a:t>
                      </a:r>
                      <a:endParaRPr lang="en-US" sz="800" b="1" dirty="0"/>
                    </a:p>
                  </a:txBody>
                  <a:tcPr/>
                </a:tc>
              </a:tr>
            </a:tbl>
          </a:graphicData>
        </a:graphic>
      </p:graphicFrame>
    </p:spTree>
    <p:extLst>
      <p:ext uri="{BB962C8B-B14F-4D97-AF65-F5344CB8AC3E}">
        <p14:creationId xmlns:p14="http://schemas.microsoft.com/office/powerpoint/2010/main" val="13794557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5138" y="143056"/>
            <a:ext cx="10515600" cy="1325563"/>
          </a:xfrm>
        </p:spPr>
        <p:txBody>
          <a:bodyPr/>
          <a:lstStyle/>
          <a:p>
            <a:r>
              <a:rPr lang="en-GB" dirty="0" smtClean="0"/>
              <a:t>Private Jimmy Smith also fought in the Battle of the Somme…and survived!</a:t>
            </a:r>
            <a:endParaRPr lang="en-GB" dirty="0"/>
          </a:p>
        </p:txBody>
      </p:sp>
      <p:sp>
        <p:nvSpPr>
          <p:cNvPr id="3" name="Content Placeholder 2"/>
          <p:cNvSpPr>
            <a:spLocks noGrp="1"/>
          </p:cNvSpPr>
          <p:nvPr>
            <p:ph idx="1"/>
          </p:nvPr>
        </p:nvSpPr>
        <p:spPr>
          <a:xfrm>
            <a:off x="481316" y="1541417"/>
            <a:ext cx="8022604" cy="5185954"/>
          </a:xfrm>
          <a:solidFill>
            <a:schemeClr val="accent4">
              <a:lumMod val="40000"/>
              <a:lumOff val="60000"/>
            </a:schemeClr>
          </a:solidFill>
        </p:spPr>
        <p:txBody>
          <a:bodyPr>
            <a:normAutofit/>
          </a:bodyPr>
          <a:lstStyle/>
          <a:p>
            <a:r>
              <a:rPr lang="en-GB" sz="2200" dirty="0"/>
              <a:t>Now fighting with the 15th Battalion of the </a:t>
            </a:r>
            <a:r>
              <a:rPr lang="en-GB" sz="2200" dirty="0" err="1"/>
              <a:t>Lancashires</a:t>
            </a:r>
            <a:r>
              <a:rPr lang="en-GB" sz="2200" dirty="0"/>
              <a:t> (also known as the Salford Pals), Jimmy’s luck appeared to hold</a:t>
            </a:r>
            <a:r>
              <a:rPr lang="en-GB" sz="2200" dirty="0" smtClean="0"/>
              <a:t>.</a:t>
            </a:r>
          </a:p>
          <a:p>
            <a:endParaRPr lang="en-GB" sz="2200" dirty="0"/>
          </a:p>
          <a:p>
            <a:r>
              <a:rPr lang="en-GB" sz="2200" dirty="0"/>
              <a:t>But on October 11, while fighting at Le </a:t>
            </a:r>
            <a:r>
              <a:rPr lang="en-GB" sz="2200" dirty="0" err="1"/>
              <a:t>Transloy</a:t>
            </a:r>
            <a:r>
              <a:rPr lang="en-GB" sz="2200" dirty="0"/>
              <a:t> Ridge, he was caught in a massive explosion during a barrage. Jimmy was buried alive and had to scrabble his way to the surface through the body parts of his comrades. He had sustained a wound the size of a fist in his right shoulder</a:t>
            </a:r>
            <a:r>
              <a:rPr lang="en-GB" sz="2200" dirty="0" smtClean="0"/>
              <a:t>.</a:t>
            </a:r>
            <a:endParaRPr lang="en-GB" sz="2200" dirty="0"/>
          </a:p>
          <a:p>
            <a:r>
              <a:rPr lang="en-GB" sz="2200" dirty="0" smtClean="0"/>
              <a:t>Taken </a:t>
            </a:r>
            <a:r>
              <a:rPr lang="en-GB" sz="2200" dirty="0"/>
              <a:t>to a hospital in Bolton, Jimmy made a </a:t>
            </a:r>
            <a:r>
              <a:rPr lang="en-GB" sz="2200" dirty="0" smtClean="0"/>
              <a:t>recovery.</a:t>
            </a:r>
          </a:p>
          <a:p>
            <a:r>
              <a:rPr lang="en-GB" sz="2200" b="1" dirty="0" smtClean="0"/>
              <a:t>Jimmy was awarded two good conduct medals for his bravery during the Battle of the Somme</a:t>
            </a:r>
          </a:p>
          <a:p>
            <a:r>
              <a:rPr lang="en-GB" sz="2200" dirty="0" smtClean="0"/>
              <a:t>Gallipoli </a:t>
            </a:r>
            <a:r>
              <a:rPr lang="en-GB" sz="2200" dirty="0"/>
              <a:t>or the Somme alone would have been enough for </a:t>
            </a:r>
            <a:r>
              <a:rPr lang="en-GB" sz="2200" dirty="0" smtClean="0"/>
              <a:t>many men. However, </a:t>
            </a:r>
            <a:r>
              <a:rPr lang="en-GB" sz="2200" dirty="0"/>
              <a:t>Jimmy </a:t>
            </a:r>
            <a:r>
              <a:rPr lang="en-GB" sz="2200" dirty="0" smtClean="0"/>
              <a:t>returned </a:t>
            </a:r>
            <a:r>
              <a:rPr lang="en-GB" sz="2200" dirty="0"/>
              <a:t>to the frontline later that year with a new regiment, the 17th Battalion of the </a:t>
            </a:r>
            <a:r>
              <a:rPr lang="en-GB" sz="2200" dirty="0" smtClean="0"/>
              <a:t>King’s.</a:t>
            </a:r>
            <a:endParaRPr lang="en-GB" sz="2200" dirty="0">
              <a:solidFill>
                <a:schemeClr val="bg1"/>
              </a:solidFill>
            </a:endParaRPr>
          </a:p>
        </p:txBody>
      </p:sp>
      <p:sp>
        <p:nvSpPr>
          <p:cNvPr id="4" name="TextBox 3"/>
          <p:cNvSpPr txBox="1"/>
          <p:nvPr/>
        </p:nvSpPr>
        <p:spPr>
          <a:xfrm>
            <a:off x="8778240" y="1541417"/>
            <a:ext cx="2795451" cy="5262979"/>
          </a:xfrm>
          <a:prstGeom prst="rect">
            <a:avLst/>
          </a:prstGeom>
          <a:solidFill>
            <a:srgbClr val="FF9966"/>
          </a:solidFill>
        </p:spPr>
        <p:txBody>
          <a:bodyPr wrap="square" rtlCol="0">
            <a:spAutoFit/>
          </a:bodyPr>
          <a:lstStyle/>
          <a:p>
            <a:r>
              <a:rPr lang="en-GB" sz="2400" b="1" dirty="0" smtClean="0"/>
              <a:t>How </a:t>
            </a:r>
            <a:r>
              <a:rPr lang="en-GB" sz="2400" b="1" dirty="0"/>
              <a:t>do you think </a:t>
            </a:r>
            <a:r>
              <a:rPr lang="en-GB" sz="2400" b="1" dirty="0" smtClean="0"/>
              <a:t>soldiers liked Jimmy  Smith would </a:t>
            </a:r>
            <a:r>
              <a:rPr lang="en-GB" sz="2400" b="1" dirty="0"/>
              <a:t>have coped </a:t>
            </a:r>
            <a:r>
              <a:rPr lang="en-GB" sz="2400" b="1" dirty="0" smtClean="0"/>
              <a:t>having to continue fighting after this experience?</a:t>
            </a:r>
          </a:p>
          <a:p>
            <a:endParaRPr lang="en-GB" sz="2400" b="1" dirty="0"/>
          </a:p>
          <a:p>
            <a:r>
              <a:rPr lang="en-GB" sz="2400" b="1" dirty="0" smtClean="0"/>
              <a:t>What signs might we have to look out for in order to see if soldiers like Jimmy Smith were not coping?</a:t>
            </a:r>
          </a:p>
        </p:txBody>
      </p:sp>
    </p:spTree>
    <p:extLst>
      <p:ext uri="{BB962C8B-B14F-4D97-AF65-F5344CB8AC3E}">
        <p14:creationId xmlns:p14="http://schemas.microsoft.com/office/powerpoint/2010/main" val="123016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circle(in)">
                                      <p:cBhvr>
                                        <p:cTn id="4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515600" cy="1325563"/>
          </a:xfrm>
        </p:spPr>
        <p:txBody>
          <a:bodyPr/>
          <a:lstStyle/>
          <a:p>
            <a:r>
              <a:rPr lang="en-GB" b="1" u="sng" dirty="0" smtClean="0"/>
              <a:t>1916</a:t>
            </a:r>
            <a:endParaRPr lang="en-GB" b="1" u="sng" dirty="0"/>
          </a:p>
        </p:txBody>
      </p:sp>
      <p:sp>
        <p:nvSpPr>
          <p:cNvPr id="3" name="Content Placeholder 2"/>
          <p:cNvSpPr>
            <a:spLocks noGrp="1"/>
          </p:cNvSpPr>
          <p:nvPr>
            <p:ph idx="1"/>
          </p:nvPr>
        </p:nvSpPr>
        <p:spPr>
          <a:xfrm>
            <a:off x="317500" y="1177925"/>
            <a:ext cx="5575300" cy="5368370"/>
          </a:xfrm>
        </p:spPr>
        <p:txBody>
          <a:bodyPr>
            <a:normAutofit fontScale="77500" lnSpcReduction="20000"/>
          </a:bodyPr>
          <a:lstStyle/>
          <a:p>
            <a:r>
              <a:rPr lang="en-GB" dirty="0" smtClean="0"/>
              <a:t>Battalions hear the news that a new plan of attack is in place on the Western Front in the Somme area of France</a:t>
            </a:r>
          </a:p>
          <a:p>
            <a:endParaRPr lang="en-GB" dirty="0"/>
          </a:p>
          <a:p>
            <a:pPr marL="0" indent="0">
              <a:buNone/>
            </a:pPr>
            <a:r>
              <a:rPr lang="en-GB" dirty="0" smtClean="0"/>
              <a:t>The objectives are:</a:t>
            </a:r>
          </a:p>
          <a:p>
            <a:r>
              <a:rPr lang="en-GB" dirty="0" smtClean="0"/>
              <a:t>To break the deadlock on the Western Front</a:t>
            </a:r>
          </a:p>
          <a:p>
            <a:r>
              <a:rPr lang="en-GB" dirty="0" smtClean="0"/>
              <a:t>To relieve the French troops that were struggling against the Germans at the Battle of Verdun in France. </a:t>
            </a:r>
            <a:r>
              <a:rPr lang="en-US" dirty="0" smtClean="0"/>
              <a:t>The Battle of Verdun was a very bloody battle, with over 70,000 German and French forces dying every month of the battle. </a:t>
            </a:r>
          </a:p>
          <a:p>
            <a:endParaRPr lang="en-US" dirty="0" smtClean="0"/>
          </a:p>
          <a:p>
            <a:r>
              <a:rPr lang="en-US" dirty="0" smtClean="0"/>
              <a:t>The French army were desperate for help.</a:t>
            </a:r>
          </a:p>
          <a:p>
            <a:endParaRPr lang="en-GB" dirty="0" smtClean="0"/>
          </a:p>
          <a:p>
            <a:endParaRPr lang="en-GB" dirty="0" smtClean="0"/>
          </a:p>
          <a:p>
            <a:r>
              <a:rPr lang="en-GB" b="1" dirty="0" smtClean="0"/>
              <a:t>How would troops have responded to this?</a:t>
            </a:r>
            <a:endParaRPr lang="en-GB"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72849" y="2743200"/>
            <a:ext cx="5186954" cy="3433763"/>
          </a:xfrm>
          <a:prstGeom prst="rect">
            <a:avLst/>
          </a:prstGeom>
        </p:spPr>
      </p:pic>
      <p:sp>
        <p:nvSpPr>
          <p:cNvPr id="5" name="TextBox 4"/>
          <p:cNvSpPr txBox="1"/>
          <p:nvPr/>
        </p:nvSpPr>
        <p:spPr>
          <a:xfrm>
            <a:off x="6705600" y="6176963"/>
            <a:ext cx="5054203" cy="369332"/>
          </a:xfrm>
          <a:prstGeom prst="rect">
            <a:avLst/>
          </a:prstGeom>
          <a:noFill/>
        </p:spPr>
        <p:txBody>
          <a:bodyPr wrap="square" rtlCol="0">
            <a:spAutoFit/>
          </a:bodyPr>
          <a:lstStyle/>
          <a:p>
            <a:r>
              <a:rPr lang="en-GB" dirty="0" smtClean="0"/>
              <a:t>French troops at Verdun</a:t>
            </a:r>
            <a:endParaRPr lang="en-GB"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3500" y="177801"/>
            <a:ext cx="5435600" cy="2444750"/>
          </a:xfrm>
          <a:prstGeom prst="rect">
            <a:avLst/>
          </a:prstGeom>
        </p:spPr>
      </p:pic>
    </p:spTree>
    <p:extLst>
      <p:ext uri="{BB962C8B-B14F-4D97-AF65-F5344CB8AC3E}">
        <p14:creationId xmlns:p14="http://schemas.microsoft.com/office/powerpoint/2010/main" val="2675443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 calcmode="lin" valueType="num">
                                      <p:cBhvr additive="base">
                                        <p:cTn id="3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84956" cy="6951743"/>
          </a:xfrm>
          <a:prstGeom prst="rect">
            <a:avLst/>
          </a:prstGeom>
        </p:spPr>
      </p:pic>
      <p:sp>
        <p:nvSpPr>
          <p:cNvPr id="2" name="Title 1"/>
          <p:cNvSpPr>
            <a:spLocks noGrp="1"/>
          </p:cNvSpPr>
          <p:nvPr>
            <p:ph type="title"/>
          </p:nvPr>
        </p:nvSpPr>
        <p:spPr>
          <a:xfrm>
            <a:off x="838200" y="1"/>
            <a:ext cx="2899410" cy="1690688"/>
          </a:xfrm>
          <a:solidFill>
            <a:schemeClr val="bg1"/>
          </a:solidFill>
          <a:ln>
            <a:solidFill>
              <a:schemeClr val="tx1"/>
            </a:solidFill>
          </a:ln>
        </p:spPr>
        <p:txBody>
          <a:bodyPr>
            <a:noAutofit/>
          </a:bodyPr>
          <a:lstStyle/>
          <a:p>
            <a:r>
              <a:rPr lang="en-GB" sz="2400" b="1" u="sng" dirty="0" smtClean="0"/>
              <a:t>Lesson Objective: </a:t>
            </a:r>
            <a:r>
              <a:rPr lang="en-GB" sz="2400" b="1" dirty="0" smtClean="0"/>
              <a:t>To investigate why the first day of the Battle of the Somme was such a disaster</a:t>
            </a:r>
            <a:endParaRPr lang="en-GB" sz="2400" b="1" dirty="0"/>
          </a:p>
        </p:txBody>
      </p:sp>
      <p:sp>
        <p:nvSpPr>
          <p:cNvPr id="7" name="Rounded Rectangle 6"/>
          <p:cNvSpPr/>
          <p:nvPr/>
        </p:nvSpPr>
        <p:spPr>
          <a:xfrm>
            <a:off x="460028" y="3475871"/>
            <a:ext cx="11264900" cy="114300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chemeClr val="bg1"/>
                </a:solidFill>
              </a:rPr>
              <a:t>To explain </a:t>
            </a:r>
            <a:r>
              <a:rPr lang="en-GB" sz="2800" dirty="0" smtClean="0">
                <a:solidFill>
                  <a:schemeClr val="bg1"/>
                </a:solidFill>
              </a:rPr>
              <a:t>reasons why the first day of the Battle of the Somme was a disaster</a:t>
            </a:r>
            <a:endParaRPr lang="en-GB" sz="2800" dirty="0">
              <a:solidFill>
                <a:schemeClr val="bg1"/>
              </a:solidFill>
            </a:endParaRPr>
          </a:p>
        </p:txBody>
      </p:sp>
      <p:sp>
        <p:nvSpPr>
          <p:cNvPr id="8" name="Rounded Rectangle 7"/>
          <p:cNvSpPr/>
          <p:nvPr/>
        </p:nvSpPr>
        <p:spPr>
          <a:xfrm>
            <a:off x="460028" y="4977307"/>
            <a:ext cx="11264900" cy="1143000"/>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chemeClr val="bg1"/>
                </a:solidFill>
              </a:rPr>
              <a:t>To analyse </a:t>
            </a:r>
            <a:r>
              <a:rPr lang="en-GB" sz="2800" dirty="0" smtClean="0">
                <a:solidFill>
                  <a:schemeClr val="bg1"/>
                </a:solidFill>
              </a:rPr>
              <a:t>the reasons in order to </a:t>
            </a:r>
            <a:r>
              <a:rPr lang="en-GB" sz="2800" b="1" dirty="0" smtClean="0">
                <a:solidFill>
                  <a:schemeClr val="bg1"/>
                </a:solidFill>
              </a:rPr>
              <a:t>evaluate</a:t>
            </a:r>
            <a:r>
              <a:rPr lang="en-GB" sz="2800" dirty="0" smtClean="0">
                <a:solidFill>
                  <a:schemeClr val="bg1"/>
                </a:solidFill>
              </a:rPr>
              <a:t> why the first day of the Battle of the Somme was a disaster</a:t>
            </a:r>
            <a:endParaRPr lang="en-GB" sz="2800" dirty="0">
              <a:solidFill>
                <a:schemeClr val="bg1"/>
              </a:solidFill>
            </a:endParaRPr>
          </a:p>
        </p:txBody>
      </p:sp>
      <p:sp>
        <p:nvSpPr>
          <p:cNvPr id="6" name="Rounded Rectangle 5"/>
          <p:cNvSpPr/>
          <p:nvPr/>
        </p:nvSpPr>
        <p:spPr>
          <a:xfrm>
            <a:off x="460028" y="1982351"/>
            <a:ext cx="11264900" cy="1143000"/>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chemeClr val="bg1"/>
                </a:solidFill>
              </a:rPr>
              <a:t>To describe </a:t>
            </a:r>
            <a:r>
              <a:rPr lang="en-GB" sz="2800" dirty="0" smtClean="0">
                <a:solidFill>
                  <a:schemeClr val="bg1"/>
                </a:solidFill>
              </a:rPr>
              <a:t>the first day of the Battle of the Somme</a:t>
            </a:r>
            <a:endParaRPr lang="en-GB" sz="2800" dirty="0">
              <a:solidFill>
                <a:schemeClr val="bg1"/>
              </a:solidFill>
            </a:endParaRPr>
          </a:p>
        </p:txBody>
      </p:sp>
      <p:sp>
        <p:nvSpPr>
          <p:cNvPr id="10" name="Title 1"/>
          <p:cNvSpPr txBox="1">
            <a:spLocks/>
          </p:cNvSpPr>
          <p:nvPr/>
        </p:nvSpPr>
        <p:spPr>
          <a:xfrm>
            <a:off x="8717280" y="-1"/>
            <a:ext cx="2899410" cy="1690688"/>
          </a:xfrm>
          <a:prstGeom prst="rect">
            <a:avLst/>
          </a:prstGeom>
          <a:solidFill>
            <a:schemeClr val="accent4">
              <a:lumMod val="60000"/>
              <a:lumOff val="40000"/>
            </a:schemeClr>
          </a:soli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GB" sz="2400" b="1" u="sng" dirty="0" smtClean="0"/>
          </a:p>
          <a:p>
            <a:endParaRPr lang="en-GB" sz="2400" b="1" u="sng" dirty="0"/>
          </a:p>
          <a:p>
            <a:r>
              <a:rPr lang="en-GB" sz="2400" b="1" u="sng" dirty="0" smtClean="0"/>
              <a:t>Key Vocab</a:t>
            </a:r>
          </a:p>
          <a:p>
            <a:r>
              <a:rPr lang="en-GB" sz="1800" dirty="0" smtClean="0"/>
              <a:t>Lions led by donkeys</a:t>
            </a:r>
          </a:p>
          <a:p>
            <a:r>
              <a:rPr lang="en-GB" sz="1800" dirty="0" smtClean="0"/>
              <a:t>Bombardment</a:t>
            </a:r>
          </a:p>
          <a:p>
            <a:r>
              <a:rPr lang="en-GB" sz="1800" dirty="0" smtClean="0"/>
              <a:t>Artillery </a:t>
            </a:r>
          </a:p>
          <a:p>
            <a:r>
              <a:rPr lang="en-GB" sz="1800" dirty="0" smtClean="0"/>
              <a:t>Sacrifice </a:t>
            </a:r>
          </a:p>
          <a:p>
            <a:r>
              <a:rPr lang="en-GB" sz="1800" dirty="0" smtClean="0"/>
              <a:t>Haig</a:t>
            </a:r>
          </a:p>
          <a:p>
            <a:endParaRPr lang="en-GB" sz="2400" b="1" u="sng" dirty="0" smtClean="0"/>
          </a:p>
          <a:p>
            <a:endParaRPr lang="en-GB" sz="2400" b="1" dirty="0"/>
          </a:p>
        </p:txBody>
      </p:sp>
    </p:spTree>
    <p:extLst>
      <p:ext uri="{BB962C8B-B14F-4D97-AF65-F5344CB8AC3E}">
        <p14:creationId xmlns:p14="http://schemas.microsoft.com/office/powerpoint/2010/main" val="28270442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16657" y="195317"/>
            <a:ext cx="4062067" cy="5068210"/>
          </a:xfrm>
          <a:prstGeom prst="rect">
            <a:avLst/>
          </a:prstGeom>
        </p:spPr>
      </p:pic>
      <p:sp>
        <p:nvSpPr>
          <p:cNvPr id="5" name="TextBox 4"/>
          <p:cNvSpPr txBox="1"/>
          <p:nvPr/>
        </p:nvSpPr>
        <p:spPr>
          <a:xfrm>
            <a:off x="4729656" y="363548"/>
            <a:ext cx="7462344" cy="2677656"/>
          </a:xfrm>
          <a:prstGeom prst="rect">
            <a:avLst/>
          </a:prstGeom>
          <a:noFill/>
        </p:spPr>
        <p:txBody>
          <a:bodyPr wrap="square" rtlCol="0">
            <a:spAutoFit/>
          </a:bodyPr>
          <a:lstStyle/>
          <a:p>
            <a:r>
              <a:rPr lang="en-US" sz="2400" dirty="0" smtClean="0">
                <a:latin typeface="+mj-lt"/>
              </a:rPr>
              <a:t>	Sir Douglas Haig was the Commander in chief of all the British Forces on the Western front. The Battle of the Somme was under his command and control. </a:t>
            </a:r>
          </a:p>
          <a:p>
            <a:endParaRPr lang="en-US" sz="2400" dirty="0">
              <a:latin typeface="+mj-lt"/>
            </a:endParaRPr>
          </a:p>
          <a:p>
            <a:r>
              <a:rPr lang="en-US" sz="2400" dirty="0" smtClean="0">
                <a:latin typeface="+mj-lt"/>
              </a:rPr>
              <a:t>In May 1916 Haig sent </a:t>
            </a:r>
            <a:r>
              <a:rPr lang="en-US" sz="2400" i="0" dirty="0" smtClean="0">
                <a:solidFill>
                  <a:srgbClr val="000000"/>
                </a:solidFill>
                <a:effectLst/>
                <a:latin typeface="+mj-lt"/>
              </a:rPr>
              <a:t>A letter to the editors of the main British newspapers</a:t>
            </a:r>
            <a:endParaRPr lang="en-US" sz="2400" dirty="0" smtClean="0">
              <a:latin typeface="+mj-lt"/>
            </a:endParaRPr>
          </a:p>
          <a:p>
            <a:endParaRPr lang="en-US" sz="2400" dirty="0"/>
          </a:p>
        </p:txBody>
      </p:sp>
      <p:sp>
        <p:nvSpPr>
          <p:cNvPr id="7" name="Rectangle 6"/>
          <p:cNvSpPr/>
          <p:nvPr/>
        </p:nvSpPr>
        <p:spPr>
          <a:xfrm>
            <a:off x="4729656" y="1341850"/>
            <a:ext cx="7168056" cy="461665"/>
          </a:xfrm>
          <a:prstGeom prst="rect">
            <a:avLst/>
          </a:prstGeom>
        </p:spPr>
        <p:txBody>
          <a:bodyPr wrap="square">
            <a:spAutoFit/>
          </a:bodyPr>
          <a:lstStyle/>
          <a:p>
            <a:r>
              <a:rPr lang="en-US" sz="2400" b="0" i="0" dirty="0" smtClean="0">
                <a:solidFill>
                  <a:srgbClr val="000000"/>
                </a:solidFill>
                <a:effectLst/>
              </a:rPr>
              <a:t>	</a:t>
            </a:r>
            <a:endParaRPr lang="en-US" sz="2400" dirty="0"/>
          </a:p>
        </p:txBody>
      </p:sp>
      <p:pic>
        <p:nvPicPr>
          <p:cNvPr id="8" name="Picture 7"/>
          <p:cNvPicPr>
            <a:picLocks noChangeAspect="1"/>
          </p:cNvPicPr>
          <p:nvPr/>
        </p:nvPicPr>
        <p:blipFill>
          <a:blip r:embed="rId3"/>
          <a:stretch>
            <a:fillRect/>
          </a:stretch>
        </p:blipFill>
        <p:spPr>
          <a:xfrm>
            <a:off x="4773012" y="363548"/>
            <a:ext cx="7124700" cy="5842000"/>
          </a:xfrm>
          <a:prstGeom prst="rect">
            <a:avLst/>
          </a:prstGeom>
        </p:spPr>
      </p:pic>
      <p:sp>
        <p:nvSpPr>
          <p:cNvPr id="3" name="Rectangle 2"/>
          <p:cNvSpPr/>
          <p:nvPr/>
        </p:nvSpPr>
        <p:spPr>
          <a:xfrm>
            <a:off x="0" y="1803515"/>
            <a:ext cx="4729656" cy="5054485"/>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GB" b="1" dirty="0" smtClean="0">
                <a:solidFill>
                  <a:schemeClr val="tx1"/>
                </a:solidFill>
              </a:rPr>
              <a:t>Read the parts of the letter carefully</a:t>
            </a:r>
          </a:p>
          <a:p>
            <a:pPr marL="285750" indent="-285750">
              <a:buFont typeface="Arial" panose="020B0604020202020204" pitchFamily="34" charset="0"/>
              <a:buChar char="•"/>
            </a:pPr>
            <a:endParaRPr lang="en-GB" b="1" dirty="0">
              <a:solidFill>
                <a:schemeClr val="tx1"/>
              </a:solidFill>
            </a:endParaRPr>
          </a:p>
          <a:p>
            <a:pPr marL="285750" indent="-285750">
              <a:buFont typeface="Arial" panose="020B0604020202020204" pitchFamily="34" charset="0"/>
              <a:buChar char="•"/>
            </a:pPr>
            <a:r>
              <a:rPr lang="en-GB" b="1" dirty="0" smtClean="0">
                <a:solidFill>
                  <a:schemeClr val="tx1"/>
                </a:solidFill>
              </a:rPr>
              <a:t>What is the purpose of this letter?</a:t>
            </a:r>
          </a:p>
          <a:p>
            <a:r>
              <a:rPr lang="en-GB" b="1" dirty="0" smtClean="0">
                <a:solidFill>
                  <a:srgbClr val="0070C0"/>
                </a:solidFill>
              </a:rPr>
              <a:t>Highlight</a:t>
            </a:r>
            <a:r>
              <a:rPr lang="en-GB" dirty="0" smtClean="0">
                <a:solidFill>
                  <a:schemeClr val="tx1"/>
                </a:solidFill>
              </a:rPr>
              <a:t> the parts of the letter that have made you think that this is Haig’s agenda</a:t>
            </a:r>
          </a:p>
          <a:p>
            <a:pPr marL="285750" indent="-285750">
              <a:buFont typeface="Arial" panose="020B0604020202020204" pitchFamily="34" charset="0"/>
              <a:buChar char="•"/>
            </a:pPr>
            <a:endParaRPr lang="en-GB" b="1" dirty="0">
              <a:solidFill>
                <a:schemeClr val="tx1"/>
              </a:solidFill>
            </a:endParaRPr>
          </a:p>
          <a:p>
            <a:pPr marL="285750" indent="-285750">
              <a:buFont typeface="Arial" panose="020B0604020202020204" pitchFamily="34" charset="0"/>
              <a:buChar char="•"/>
            </a:pPr>
            <a:r>
              <a:rPr lang="en-GB" b="1" dirty="0" smtClean="0">
                <a:solidFill>
                  <a:schemeClr val="tx1"/>
                </a:solidFill>
              </a:rPr>
              <a:t>Is there anything in the source to suggest that going into Battle wasn’t the right thing to do at this time?</a:t>
            </a:r>
          </a:p>
          <a:p>
            <a:pPr marL="285750" indent="-285750">
              <a:buFont typeface="Arial" panose="020B0604020202020204" pitchFamily="34" charset="0"/>
              <a:buChar char="•"/>
            </a:pPr>
            <a:endParaRPr lang="en-GB" b="1" dirty="0">
              <a:solidFill>
                <a:schemeClr val="tx1"/>
              </a:solidFill>
            </a:endParaRPr>
          </a:p>
          <a:p>
            <a:pPr marL="285750" indent="-285750">
              <a:buFont typeface="Arial" panose="020B0604020202020204" pitchFamily="34" charset="0"/>
              <a:buChar char="•"/>
            </a:pPr>
            <a:r>
              <a:rPr lang="en-GB" b="1" dirty="0" smtClean="0">
                <a:solidFill>
                  <a:schemeClr val="tx1"/>
                </a:solidFill>
              </a:rPr>
              <a:t>Do you think that he is asking too much of the British public?</a:t>
            </a:r>
          </a:p>
          <a:p>
            <a:pPr marL="285750" indent="-285750">
              <a:buFont typeface="Arial" panose="020B0604020202020204" pitchFamily="34" charset="0"/>
              <a:buChar char="•"/>
            </a:pPr>
            <a:endParaRPr lang="en-GB" b="1" dirty="0">
              <a:solidFill>
                <a:schemeClr val="tx1"/>
              </a:solidFill>
            </a:endParaRPr>
          </a:p>
          <a:p>
            <a:pPr marL="285750" indent="-285750">
              <a:buFont typeface="Arial" panose="020B0604020202020204" pitchFamily="34" charset="0"/>
              <a:buChar char="•"/>
            </a:pPr>
            <a:r>
              <a:rPr lang="en-GB" b="1" dirty="0" smtClean="0">
                <a:solidFill>
                  <a:schemeClr val="tx1"/>
                </a:solidFill>
              </a:rPr>
              <a:t>Was writing this letter the right thing for Haig to do?</a:t>
            </a:r>
          </a:p>
          <a:p>
            <a:pPr marL="285750" indent="-285750">
              <a:buFont typeface="Arial" panose="020B0604020202020204" pitchFamily="34" charset="0"/>
              <a:buChar char="•"/>
            </a:pPr>
            <a:endParaRPr lang="en-GB" b="1" dirty="0">
              <a:solidFill>
                <a:schemeClr val="tx1"/>
              </a:solidFill>
            </a:endParaRPr>
          </a:p>
        </p:txBody>
      </p:sp>
    </p:spTree>
    <p:extLst>
      <p:ext uri="{BB962C8B-B14F-4D97-AF65-F5344CB8AC3E}">
        <p14:creationId xmlns:p14="http://schemas.microsoft.com/office/powerpoint/2010/main" val="4174250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ssolv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bg/>
                                          </p:spTgt>
                                        </p:tgtEl>
                                        <p:attrNameLst>
                                          <p:attrName>style.visibility</p:attrName>
                                        </p:attrNameLst>
                                      </p:cBhvr>
                                      <p:to>
                                        <p:strVal val="visible"/>
                                      </p:to>
                                    </p:set>
                                    <p:animEffect transition="in" filter="fade">
                                      <p:cBhvr>
                                        <p:cTn id="18" dur="1000"/>
                                        <p:tgtEl>
                                          <p:spTgt spid="3">
                                            <p:bg/>
                                          </p:spTgt>
                                        </p:tgtEl>
                                      </p:cBhvr>
                                    </p:animEffect>
                                    <p:anim calcmode="lin" valueType="num">
                                      <p:cBhvr>
                                        <p:cTn id="19" dur="1000" fill="hold"/>
                                        <p:tgtEl>
                                          <p:spTgt spid="3">
                                            <p:bg/>
                                          </p:spTgt>
                                        </p:tgtEl>
                                        <p:attrNameLst>
                                          <p:attrName>ppt_x</p:attrName>
                                        </p:attrNameLst>
                                      </p:cBhvr>
                                      <p:tavLst>
                                        <p:tav tm="0">
                                          <p:val>
                                            <p:strVal val="#ppt_x"/>
                                          </p:val>
                                        </p:tav>
                                        <p:tav tm="100000">
                                          <p:val>
                                            <p:strVal val="#ppt_x"/>
                                          </p:val>
                                        </p:tav>
                                      </p:tavLst>
                                    </p:anim>
                                    <p:anim calcmode="lin" valueType="num">
                                      <p:cBhvr>
                                        <p:cTn id="20"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fade">
                                      <p:cBhvr>
                                        <p:cTn id="25" dur="1000"/>
                                        <p:tgtEl>
                                          <p:spTgt spid="3">
                                            <p:txEl>
                                              <p:pRg st="0" end="0"/>
                                            </p:txEl>
                                          </p:spTgt>
                                        </p:tgtEl>
                                      </p:cBhvr>
                                    </p:animEffect>
                                    <p:anim calcmode="lin" valueType="num">
                                      <p:cBhvr>
                                        <p:cTn id="2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Effect transition="in" filter="fade">
                                      <p:cBhvr>
                                        <p:cTn id="32" dur="1000"/>
                                        <p:tgtEl>
                                          <p:spTgt spid="3">
                                            <p:txEl>
                                              <p:pRg st="2" end="2"/>
                                            </p:txEl>
                                          </p:spTgt>
                                        </p:tgtEl>
                                      </p:cBhvr>
                                    </p:animEffect>
                                    <p:anim calcmode="lin" valueType="num">
                                      <p:cBhvr>
                                        <p:cTn id="3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Effect transition="in" filter="fade">
                                      <p:cBhvr>
                                        <p:cTn id="39" dur="1000"/>
                                        <p:tgtEl>
                                          <p:spTgt spid="3">
                                            <p:txEl>
                                              <p:pRg st="3" end="3"/>
                                            </p:txEl>
                                          </p:spTgt>
                                        </p:tgtEl>
                                      </p:cBhvr>
                                    </p:animEffect>
                                    <p:anim calcmode="lin" valueType="num">
                                      <p:cBhvr>
                                        <p:cTn id="4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3">
                                            <p:txEl>
                                              <p:pRg st="5" end="5"/>
                                            </p:txEl>
                                          </p:spTgt>
                                        </p:tgtEl>
                                        <p:attrNameLst>
                                          <p:attrName>style.visibility</p:attrName>
                                        </p:attrNameLst>
                                      </p:cBhvr>
                                      <p:to>
                                        <p:strVal val="visible"/>
                                      </p:to>
                                    </p:set>
                                    <p:animEffect transition="in" filter="fade">
                                      <p:cBhvr>
                                        <p:cTn id="46" dur="1000"/>
                                        <p:tgtEl>
                                          <p:spTgt spid="3">
                                            <p:txEl>
                                              <p:pRg st="5" end="5"/>
                                            </p:txEl>
                                          </p:spTgt>
                                        </p:tgtEl>
                                      </p:cBhvr>
                                    </p:animEffect>
                                    <p:anim calcmode="lin" valueType="num">
                                      <p:cBhvr>
                                        <p:cTn id="4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3">
                                            <p:txEl>
                                              <p:pRg st="7" end="7"/>
                                            </p:txEl>
                                          </p:spTgt>
                                        </p:tgtEl>
                                        <p:attrNameLst>
                                          <p:attrName>style.visibility</p:attrName>
                                        </p:attrNameLst>
                                      </p:cBhvr>
                                      <p:to>
                                        <p:strVal val="visible"/>
                                      </p:to>
                                    </p:set>
                                    <p:animEffect transition="in" filter="fade">
                                      <p:cBhvr>
                                        <p:cTn id="53" dur="1000"/>
                                        <p:tgtEl>
                                          <p:spTgt spid="3">
                                            <p:txEl>
                                              <p:pRg st="7" end="7"/>
                                            </p:txEl>
                                          </p:spTgt>
                                        </p:tgtEl>
                                      </p:cBhvr>
                                    </p:animEffect>
                                    <p:anim calcmode="lin" valueType="num">
                                      <p:cBhvr>
                                        <p:cTn id="54"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5"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3">
                                            <p:txEl>
                                              <p:pRg st="9" end="9"/>
                                            </p:txEl>
                                          </p:spTgt>
                                        </p:tgtEl>
                                        <p:attrNameLst>
                                          <p:attrName>style.visibility</p:attrName>
                                        </p:attrNameLst>
                                      </p:cBhvr>
                                      <p:to>
                                        <p:strVal val="visible"/>
                                      </p:to>
                                    </p:set>
                                    <p:animEffect transition="in" filter="fade">
                                      <p:cBhvr>
                                        <p:cTn id="60" dur="1000"/>
                                        <p:tgtEl>
                                          <p:spTgt spid="3">
                                            <p:txEl>
                                              <p:pRg st="9" end="9"/>
                                            </p:txEl>
                                          </p:spTgt>
                                        </p:tgtEl>
                                      </p:cBhvr>
                                    </p:animEffect>
                                    <p:anim calcmode="lin" valueType="num">
                                      <p:cBhvr>
                                        <p:cTn id="6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was the plan?</a:t>
            </a:r>
            <a:endParaRPr lang="en-GB" dirty="0"/>
          </a:p>
        </p:txBody>
      </p:sp>
      <p:sp>
        <p:nvSpPr>
          <p:cNvPr id="3" name="Content Placeholder 2"/>
          <p:cNvSpPr>
            <a:spLocks noGrp="1"/>
          </p:cNvSpPr>
          <p:nvPr>
            <p:ph idx="1"/>
          </p:nvPr>
        </p:nvSpPr>
        <p:spPr/>
        <p:txBody>
          <a:bodyPr>
            <a:normAutofit lnSpcReduction="10000"/>
          </a:bodyPr>
          <a:lstStyle/>
          <a:p>
            <a:r>
              <a:rPr lang="en-US" b="1" dirty="0"/>
              <a:t>The plan was to hit the front line of German </a:t>
            </a:r>
            <a:r>
              <a:rPr lang="en-US" b="1" dirty="0" err="1"/>
              <a:t>defences</a:t>
            </a:r>
            <a:r>
              <a:rPr lang="en-US" b="1" dirty="0"/>
              <a:t> of their trenches across the Somme area with intense artillery bombardments for 7 days to destroy German positions (get rid of the defensive barbed wire),  and kill large numbers of troops. Alongside this would be the explosion of mines that had been set up under the German trenches which would destroy the German dug-outs.</a:t>
            </a:r>
            <a:endParaRPr lang="en-GB" dirty="0"/>
          </a:p>
          <a:p>
            <a:r>
              <a:rPr lang="en-US" b="1" dirty="0"/>
              <a:t>Haig was sure that the Germans would crumble. Once the bombardment was over the British troops would walk, not run, across no man’s land. British cavalry could get behind the German </a:t>
            </a:r>
            <a:r>
              <a:rPr lang="en-US" b="1" dirty="0" smtClean="0"/>
              <a:t>defenses, </a:t>
            </a:r>
            <a:r>
              <a:rPr lang="en-US" b="1" dirty="0"/>
              <a:t>attack the Germans in the open and disrupt the road and rail links that kept the German troops supplied and reinforced.</a:t>
            </a:r>
            <a:endParaRPr lang="en-GB" dirty="0"/>
          </a:p>
          <a:p>
            <a:endParaRPr lang="en-GB" dirty="0"/>
          </a:p>
        </p:txBody>
      </p:sp>
    </p:spTree>
    <p:extLst>
      <p:ext uri="{BB962C8B-B14F-4D97-AF65-F5344CB8AC3E}">
        <p14:creationId xmlns:p14="http://schemas.microsoft.com/office/powerpoint/2010/main" val="38617618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46872"/>
            <a:ext cx="12184956" cy="6951743"/>
          </a:xfrm>
          <a:prstGeom prst="rect">
            <a:avLst/>
          </a:prstGeom>
        </p:spPr>
      </p:pic>
      <p:sp>
        <p:nvSpPr>
          <p:cNvPr id="2" name="Title 1"/>
          <p:cNvSpPr>
            <a:spLocks noGrp="1"/>
          </p:cNvSpPr>
          <p:nvPr>
            <p:ph type="title"/>
          </p:nvPr>
        </p:nvSpPr>
        <p:spPr/>
        <p:txBody>
          <a:bodyPr/>
          <a:lstStyle/>
          <a:p>
            <a:r>
              <a:rPr lang="en-GB" b="1" u="sng" dirty="0" smtClean="0"/>
              <a:t>Pause for thought…</a:t>
            </a:r>
            <a:endParaRPr lang="en-GB" b="1" u="sng" dirty="0"/>
          </a:p>
        </p:txBody>
      </p:sp>
      <p:sp>
        <p:nvSpPr>
          <p:cNvPr id="6" name="Rectangle 5"/>
          <p:cNvSpPr/>
          <p:nvPr/>
        </p:nvSpPr>
        <p:spPr>
          <a:xfrm>
            <a:off x="80007" y="4896284"/>
            <a:ext cx="12039066" cy="1754326"/>
          </a:xfrm>
          <a:prstGeom prst="rect">
            <a:avLst/>
          </a:prstGeom>
          <a:solidFill>
            <a:srgbClr val="C00000"/>
          </a:solidFill>
        </p:spPr>
        <p:txBody>
          <a:bodyPr wrap="none" lIns="91440" tIns="45720" rIns="91440" bIns="45720">
            <a:spAutoFit/>
          </a:bodyPr>
          <a:lstStyle/>
          <a:p>
            <a:pPr algn="ctr"/>
            <a:r>
              <a:rPr lang="en-US" sz="5400" b="0" cap="none" spc="0" dirty="0" smtClean="0">
                <a:ln w="0"/>
                <a:solidFill>
                  <a:schemeClr val="bg1"/>
                </a:solidFill>
                <a:effectLst>
                  <a:reflection blurRad="6350" stA="53000" endA="300" endPos="35500" dir="5400000" sy="-90000" algn="bl" rotWithShape="0"/>
                </a:effectLst>
              </a:rPr>
              <a:t>Why do you think </a:t>
            </a:r>
            <a:r>
              <a:rPr lang="en-US" sz="5400" dirty="0" smtClean="0">
                <a:ln w="0"/>
                <a:solidFill>
                  <a:schemeClr val="bg1"/>
                </a:solidFill>
                <a:effectLst>
                  <a:reflection blurRad="6350" stA="53000" endA="300" endPos="35500" dir="5400000" sy="-90000" algn="bl" rotWithShape="0"/>
                </a:effectLst>
              </a:rPr>
              <a:t>the soldiers were asked </a:t>
            </a:r>
          </a:p>
          <a:p>
            <a:pPr algn="ctr"/>
            <a:r>
              <a:rPr lang="en-US" sz="5400" dirty="0" smtClean="0">
                <a:ln w="0"/>
                <a:solidFill>
                  <a:schemeClr val="bg1"/>
                </a:solidFill>
                <a:effectLst>
                  <a:reflection blurRad="6350" stA="53000" endA="300" endPos="35500" dir="5400000" sy="-90000" algn="bl" rotWithShape="0"/>
                </a:effectLst>
              </a:rPr>
              <a:t>To walk </a:t>
            </a:r>
            <a:r>
              <a:rPr lang="en-US" sz="5400" b="0" cap="none" spc="0" dirty="0" smtClean="0">
                <a:ln w="0"/>
                <a:solidFill>
                  <a:schemeClr val="bg1"/>
                </a:solidFill>
                <a:effectLst>
                  <a:reflection blurRad="6350" stA="53000" endA="300" endPos="35500" dir="5400000" sy="-90000" algn="bl" rotWithShape="0"/>
                </a:effectLst>
              </a:rPr>
              <a:t>across no mans land?</a:t>
            </a:r>
            <a:endParaRPr lang="en-US" sz="5400" b="0" cap="none" spc="0" dirty="0">
              <a:ln w="0"/>
              <a:solidFill>
                <a:schemeClr val="bg1"/>
              </a:solidFill>
              <a:effectLst>
                <a:reflection blurRad="6350" stA="53000" endA="300" endPos="35500" dir="5400000" sy="-90000" algn="bl" rotWithShape="0"/>
              </a:effectLst>
            </a:endParaRPr>
          </a:p>
        </p:txBody>
      </p:sp>
    </p:spTree>
    <p:extLst>
      <p:ext uri="{BB962C8B-B14F-4D97-AF65-F5344CB8AC3E}">
        <p14:creationId xmlns:p14="http://schemas.microsoft.com/office/powerpoint/2010/main" val="2658655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4380" y="610136"/>
            <a:ext cx="8440980" cy="6247864"/>
          </a:xfrm>
          <a:prstGeom prst="rect">
            <a:avLst/>
          </a:prstGeom>
        </p:spPr>
        <p:txBody>
          <a:bodyPr wrap="square">
            <a:spAutoFit/>
          </a:bodyPr>
          <a:lstStyle/>
          <a:p>
            <a:r>
              <a:rPr lang="en-US" sz="1600" b="1" dirty="0" smtClean="0"/>
              <a:t>George </a:t>
            </a:r>
            <a:r>
              <a:rPr lang="en-US" sz="1600" b="1" dirty="0" err="1" smtClean="0"/>
              <a:t>Coppard</a:t>
            </a:r>
            <a:r>
              <a:rPr lang="en-US" sz="1600" b="1" dirty="0" smtClean="0"/>
              <a:t> was a British soldier who fought during the entire First World War and was twice wounded. He fought at the Battle of the Somme as a machine gunner and wrote about his experiences in his book, </a:t>
            </a:r>
            <a:r>
              <a:rPr lang="en-US" sz="1600" b="1" i="1" dirty="0" smtClean="0"/>
              <a:t>With a Machine Gun to </a:t>
            </a:r>
            <a:r>
              <a:rPr lang="en-US" sz="1600" b="1" i="1" dirty="0" err="1" smtClean="0"/>
              <a:t>Cambrai</a:t>
            </a:r>
            <a:r>
              <a:rPr lang="en-US" sz="1600" b="1" dirty="0" smtClean="0"/>
              <a:t>. In this excerpt, </a:t>
            </a:r>
            <a:r>
              <a:rPr lang="en-US" sz="1600" b="1" dirty="0" err="1" smtClean="0"/>
              <a:t>Coppard</a:t>
            </a:r>
            <a:r>
              <a:rPr lang="en-US" sz="1600" b="1" dirty="0" smtClean="0"/>
              <a:t> recollects his experience on July 2, 1916. The first day of the Battle of the Somme was the 1</a:t>
            </a:r>
            <a:r>
              <a:rPr lang="en-US" sz="1600" b="1" baseline="30000" dirty="0" smtClean="0"/>
              <a:t>st</a:t>
            </a:r>
            <a:r>
              <a:rPr lang="en-US" sz="1600" b="1" dirty="0" smtClean="0"/>
              <a:t> of July. </a:t>
            </a:r>
          </a:p>
          <a:p>
            <a:endParaRPr lang="en-US" sz="1600" dirty="0"/>
          </a:p>
          <a:p>
            <a:r>
              <a:rPr lang="en-US" sz="1600" dirty="0" smtClean="0"/>
              <a:t>“The next morning we gunners surveyed the dreadful scene in front of our trench. There was a pair of binoculars in the kit, and, under the brazen light of a hot mid-summer's day, everything revealed itself stark and clear. . . . Immediately in front, and spreading left and right until hidden from view, was clear evidence that the attack had been brutally repulsed. Hundreds of dead, many of the 37th Brigade, were strung out like wreckage washed up to a high-water mark. Quite as many died on the enemy wire as on the ground, like fish caught in the net. They hung there in grotesque postures. Some looked as though they were praying; they had died on their knees and the wire had prevented their fall. </a:t>
            </a:r>
          </a:p>
          <a:p>
            <a:endParaRPr lang="en-US" sz="1600" dirty="0"/>
          </a:p>
          <a:p>
            <a:r>
              <a:rPr lang="en-US" sz="1600" dirty="0" smtClean="0"/>
              <a:t>From the way the dead were equally spread out, whether on the wire or lying in front of it, it was clear that there were no gaps in the wire at the time of the attack. Concentrated machine gunfire from sufficient guns to command every inch of the [barbed] wire, had done its terrible work. The Germans must have been reinforcing the wire for months. It was so dense that daylight could barely be seen through it. Through the glasses it looked a black mass. The German faith in massed wire had paid off. How did our planners imagine that </a:t>
            </a:r>
            <a:r>
              <a:rPr lang="en-US" sz="1600" dirty="0" err="1" smtClean="0"/>
              <a:t>Tommies</a:t>
            </a:r>
            <a:r>
              <a:rPr lang="en-US" sz="1600" dirty="0" smtClean="0"/>
              <a:t> [British soldiers], having survived all other hazards - and there were plenty in crossing No Man's Land - would get through the German [barbed] wire? Had they studied the black density of it through their powerful binoculars? Who told them that artillery fire would pound such [barbed] wire to pieces, making it possible to get through? Any Tommy could have told them that shell fire lifts [barbed] wire up and drops it down, often in a worse tangle than before.</a:t>
            </a:r>
            <a:endParaRPr lang="en-US" sz="1600" dirty="0"/>
          </a:p>
        </p:txBody>
      </p:sp>
      <p:sp>
        <p:nvSpPr>
          <p:cNvPr id="4" name="Content Placeholder 2"/>
          <p:cNvSpPr txBox="1">
            <a:spLocks/>
          </p:cNvSpPr>
          <p:nvPr/>
        </p:nvSpPr>
        <p:spPr>
          <a:xfrm>
            <a:off x="8595360" y="818114"/>
            <a:ext cx="3183434" cy="5374126"/>
          </a:xfrm>
          <a:prstGeom prst="rect">
            <a:avLst/>
          </a:prstGeom>
          <a:solidFill>
            <a:srgbClr val="000099"/>
          </a:solidFill>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r>
              <a:rPr lang="en-GB" dirty="0" smtClean="0">
                <a:solidFill>
                  <a:schemeClr val="bg1"/>
                </a:solidFill>
              </a:rPr>
              <a:t>Read through </a:t>
            </a:r>
            <a:r>
              <a:rPr lang="en-GB" dirty="0" err="1" smtClean="0">
                <a:solidFill>
                  <a:schemeClr val="bg1"/>
                </a:solidFill>
              </a:rPr>
              <a:t>Coppard’s</a:t>
            </a:r>
            <a:r>
              <a:rPr lang="en-GB" dirty="0" smtClean="0">
                <a:solidFill>
                  <a:schemeClr val="bg1"/>
                </a:solidFill>
              </a:rPr>
              <a:t> recollection and highlight:</a:t>
            </a:r>
          </a:p>
          <a:p>
            <a:pPr algn="l"/>
            <a:endParaRPr lang="en-GB" dirty="0" smtClean="0">
              <a:solidFill>
                <a:schemeClr val="bg1"/>
              </a:solidFill>
            </a:endParaRPr>
          </a:p>
          <a:p>
            <a:pPr algn="l"/>
            <a:endParaRPr lang="en-GB" dirty="0">
              <a:solidFill>
                <a:schemeClr val="bg1"/>
              </a:solidFill>
            </a:endParaRPr>
          </a:p>
          <a:p>
            <a:pPr algn="l"/>
            <a:endParaRPr lang="en-GB" dirty="0">
              <a:solidFill>
                <a:schemeClr val="bg1"/>
              </a:solidFill>
            </a:endParaRPr>
          </a:p>
          <a:p>
            <a:pPr marL="342900" indent="-342900" algn="l">
              <a:buFont typeface="Arial" panose="020B0604020202020204" pitchFamily="34" charset="0"/>
              <a:buChar char="•"/>
            </a:pPr>
            <a:r>
              <a:rPr lang="en-GB" dirty="0" smtClean="0">
                <a:solidFill>
                  <a:schemeClr val="bg1"/>
                </a:solidFill>
              </a:rPr>
              <a:t>Any evidence that the first day was a disaster in one colour</a:t>
            </a:r>
          </a:p>
          <a:p>
            <a:pPr marL="342900" indent="-342900" algn="l">
              <a:buFont typeface="Arial" panose="020B0604020202020204" pitchFamily="34" charset="0"/>
              <a:buChar char="•"/>
            </a:pPr>
            <a:endParaRPr lang="en-GB" dirty="0" smtClean="0">
              <a:solidFill>
                <a:schemeClr val="bg1"/>
              </a:solidFill>
            </a:endParaRPr>
          </a:p>
          <a:p>
            <a:pPr marL="342900" indent="-342900" algn="l">
              <a:buFont typeface="Arial" panose="020B0604020202020204" pitchFamily="34" charset="0"/>
              <a:buChar char="•"/>
            </a:pPr>
            <a:r>
              <a:rPr lang="en-GB" dirty="0" smtClean="0">
                <a:solidFill>
                  <a:schemeClr val="bg1"/>
                </a:solidFill>
              </a:rPr>
              <a:t>Any evidence to help explain why the first day was a disaster in another colour</a:t>
            </a:r>
            <a:endParaRPr lang="en-GB" dirty="0">
              <a:solidFill>
                <a:schemeClr val="bg1"/>
              </a:solidFill>
            </a:endParaRPr>
          </a:p>
        </p:txBody>
      </p:sp>
      <p:sp>
        <p:nvSpPr>
          <p:cNvPr id="5" name="Rounded Rectangle 4">
            <a:hlinkClick r:id="rId3"/>
          </p:cNvPr>
          <p:cNvSpPr/>
          <p:nvPr/>
        </p:nvSpPr>
        <p:spPr>
          <a:xfrm>
            <a:off x="154380" y="0"/>
            <a:ext cx="11264900" cy="419858"/>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smtClean="0">
                <a:solidFill>
                  <a:schemeClr val="bg1"/>
                </a:solidFill>
              </a:rPr>
              <a:t>Why was the first day of the Battle of the Somme such a disaster?</a:t>
            </a:r>
            <a:endParaRPr lang="en-GB" sz="2800" dirty="0">
              <a:solidFill>
                <a:schemeClr val="bg1"/>
              </a:solidFill>
            </a:endParaRPr>
          </a:p>
        </p:txBody>
      </p:sp>
    </p:spTree>
    <p:extLst>
      <p:ext uri="{BB962C8B-B14F-4D97-AF65-F5344CB8AC3E}">
        <p14:creationId xmlns:p14="http://schemas.microsoft.com/office/powerpoint/2010/main" val="59950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1000"/>
                                        <p:tgtEl>
                                          <p:spTgt spid="4">
                                            <p:bg/>
                                          </p:spTgt>
                                        </p:tgtEl>
                                      </p:cBhvr>
                                    </p:animEffect>
                                    <p:anim calcmode="lin" valueType="num">
                                      <p:cBhvr>
                                        <p:cTn id="8" dur="1000" fill="hold"/>
                                        <p:tgtEl>
                                          <p:spTgt spid="4">
                                            <p:bg/>
                                          </p:spTgt>
                                        </p:tgtEl>
                                        <p:attrNameLst>
                                          <p:attrName>ppt_x</p:attrName>
                                        </p:attrNameLst>
                                      </p:cBhvr>
                                      <p:tavLst>
                                        <p:tav tm="0">
                                          <p:val>
                                            <p:strVal val="#ppt_x"/>
                                          </p:val>
                                        </p:tav>
                                        <p:tav tm="100000">
                                          <p:val>
                                            <p:strVal val="#ppt_x"/>
                                          </p:val>
                                        </p:tav>
                                      </p:tavLst>
                                    </p:anim>
                                    <p:anim calcmode="lin" valueType="num">
                                      <p:cBhvr>
                                        <p:cTn id="9" dur="1000" fill="hold"/>
                                        <p:tgtEl>
                                          <p:spTgt spid="4">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xEl>
                                              <p:pRg st="6" end="6"/>
                                            </p:txEl>
                                          </p:spTgt>
                                        </p:tgtEl>
                                        <p:attrNameLst>
                                          <p:attrName>style.visibility</p:attrName>
                                        </p:attrNameLst>
                                      </p:cBhvr>
                                      <p:to>
                                        <p:strVal val="visible"/>
                                      </p:to>
                                    </p:set>
                                    <p:animEffect transition="in" filter="fade">
                                      <p:cBhvr>
                                        <p:cTn id="28" dur="1000"/>
                                        <p:tgtEl>
                                          <p:spTgt spid="4">
                                            <p:txEl>
                                              <p:pRg st="6" end="6"/>
                                            </p:txEl>
                                          </p:spTgt>
                                        </p:tgtEl>
                                      </p:cBhvr>
                                    </p:animEffect>
                                    <p:anim calcmode="lin" valueType="num">
                                      <p:cBhvr>
                                        <p:cTn id="29"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2525"/>
            <a:ext cx="12192000" cy="6626875"/>
          </a:xfrm>
          <a:prstGeom prst="rect">
            <a:avLst/>
          </a:prstGeom>
        </p:spPr>
      </p:pic>
      <p:sp>
        <p:nvSpPr>
          <p:cNvPr id="2" name="Title 1"/>
          <p:cNvSpPr>
            <a:spLocks noGrp="1"/>
          </p:cNvSpPr>
          <p:nvPr>
            <p:ph type="title"/>
          </p:nvPr>
        </p:nvSpPr>
        <p:spPr>
          <a:xfrm>
            <a:off x="838200" y="199473"/>
            <a:ext cx="10515600" cy="1688163"/>
          </a:xfrm>
          <a:solidFill>
            <a:schemeClr val="tx2">
              <a:lumMod val="20000"/>
              <a:lumOff val="80000"/>
            </a:schemeClr>
          </a:solidFill>
        </p:spPr>
        <p:txBody>
          <a:bodyPr>
            <a:normAutofit fontScale="90000"/>
          </a:bodyPr>
          <a:lstStyle/>
          <a:p>
            <a:r>
              <a:rPr lang="en-GB" b="1" dirty="0" smtClean="0"/>
              <a:t>The Battle of the Somme claimed the biggest loss of soldiers in a single day of fighting ever recorded by the British army</a:t>
            </a:r>
            <a:endParaRPr lang="en-GB" b="1" dirty="0"/>
          </a:p>
        </p:txBody>
      </p:sp>
      <p:sp>
        <p:nvSpPr>
          <p:cNvPr id="4" name="Rounded Rectangle 3">
            <a:hlinkClick r:id="rId4"/>
          </p:cNvPr>
          <p:cNvSpPr/>
          <p:nvPr/>
        </p:nvSpPr>
        <p:spPr>
          <a:xfrm>
            <a:off x="595625" y="2653104"/>
            <a:ext cx="11264900" cy="114300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smtClean="0">
                <a:solidFill>
                  <a:schemeClr val="bg1"/>
                </a:solidFill>
              </a:rPr>
              <a:t>Why was the first day of the Battle of the Somme such a disaster?</a:t>
            </a:r>
            <a:endParaRPr lang="en-GB" sz="2800" dirty="0">
              <a:solidFill>
                <a:schemeClr val="bg1"/>
              </a:solidFill>
            </a:endParaRPr>
          </a:p>
        </p:txBody>
      </p:sp>
    </p:spTree>
    <p:extLst>
      <p:ext uri="{BB962C8B-B14F-4D97-AF65-F5344CB8AC3E}">
        <p14:creationId xmlns:p14="http://schemas.microsoft.com/office/powerpoint/2010/main" val="20643894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“Lions led by donkeys”</a:t>
            </a:r>
            <a:endParaRPr lang="en-GB"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393744" y="766433"/>
            <a:ext cx="4637648" cy="5811838"/>
          </a:xfrm>
        </p:spPr>
      </p:pic>
      <p:sp>
        <p:nvSpPr>
          <p:cNvPr id="5" name="TextBox 4"/>
          <p:cNvSpPr txBox="1"/>
          <p:nvPr/>
        </p:nvSpPr>
        <p:spPr>
          <a:xfrm>
            <a:off x="558019" y="1561513"/>
            <a:ext cx="6555544" cy="5016758"/>
          </a:xfrm>
          <a:prstGeom prst="rect">
            <a:avLst/>
          </a:prstGeom>
          <a:solidFill>
            <a:schemeClr val="accent5">
              <a:lumMod val="40000"/>
              <a:lumOff val="60000"/>
            </a:schemeClr>
          </a:solidFill>
        </p:spPr>
        <p:txBody>
          <a:bodyPr wrap="square" rtlCol="0">
            <a:spAutoFit/>
          </a:bodyPr>
          <a:lstStyle/>
          <a:p>
            <a:r>
              <a:rPr lang="en-GB" sz="2000" dirty="0" smtClean="0"/>
              <a:t>The above is an interpretation about the Battle of the Somme.</a:t>
            </a:r>
          </a:p>
          <a:p>
            <a:endParaRPr lang="en-GB" sz="2000" dirty="0"/>
          </a:p>
          <a:p>
            <a:r>
              <a:rPr lang="en-GB" sz="2000" dirty="0" smtClean="0"/>
              <a:t>What do you think this means?</a:t>
            </a:r>
          </a:p>
          <a:p>
            <a:endParaRPr lang="en-GB" sz="2000" dirty="0"/>
          </a:p>
          <a:p>
            <a:r>
              <a:rPr lang="en-GB" sz="2000" dirty="0" smtClean="0"/>
              <a:t>Is there any evidence so far that might support this?</a:t>
            </a:r>
          </a:p>
          <a:p>
            <a:endParaRPr lang="en-GB" sz="2000" dirty="0"/>
          </a:p>
          <a:p>
            <a:r>
              <a:rPr lang="en-GB" sz="2000" dirty="0" smtClean="0"/>
              <a:t>What bravery did the “lions” show?</a:t>
            </a:r>
          </a:p>
          <a:p>
            <a:endParaRPr lang="en-GB" sz="2000" dirty="0" smtClean="0"/>
          </a:p>
          <a:p>
            <a:r>
              <a:rPr lang="en-GB" sz="2000" dirty="0" smtClean="0"/>
              <a:t>It is clear that poor planning and leadership is one factor that caused the first day to be a disaster, can you think of any more factors?</a:t>
            </a:r>
          </a:p>
          <a:p>
            <a:endParaRPr lang="en-GB" sz="2000" dirty="0"/>
          </a:p>
          <a:p>
            <a:pPr marL="342900" indent="-342900">
              <a:buFont typeface="Arial" panose="020B0604020202020204" pitchFamily="34" charset="0"/>
              <a:buChar char="•"/>
            </a:pPr>
            <a:r>
              <a:rPr lang="en-GB" sz="2000" dirty="0" smtClean="0"/>
              <a:t>Poor planning and leadership</a:t>
            </a:r>
          </a:p>
          <a:p>
            <a:pPr marL="342900" indent="-342900">
              <a:buFont typeface="Arial" panose="020B0604020202020204" pitchFamily="34" charset="0"/>
              <a:buChar char="•"/>
            </a:pPr>
            <a:r>
              <a:rPr lang="en-GB" sz="2000" dirty="0" smtClean="0"/>
              <a:t>Failing technology</a:t>
            </a:r>
          </a:p>
          <a:p>
            <a:pPr marL="342900" indent="-342900">
              <a:buFont typeface="Arial" panose="020B0604020202020204" pitchFamily="34" charset="0"/>
              <a:buChar char="•"/>
            </a:pPr>
            <a:r>
              <a:rPr lang="en-GB" sz="2000" dirty="0" smtClean="0"/>
              <a:t>German planning </a:t>
            </a:r>
            <a:endParaRPr lang="en-GB" sz="2000" dirty="0"/>
          </a:p>
        </p:txBody>
      </p:sp>
    </p:spTree>
    <p:extLst>
      <p:ext uri="{BB962C8B-B14F-4D97-AF65-F5344CB8AC3E}">
        <p14:creationId xmlns:p14="http://schemas.microsoft.com/office/powerpoint/2010/main" val="190173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1000"/>
                                        <p:tgtEl>
                                          <p:spTgt spid="5">
                                            <p:bg/>
                                          </p:spTgt>
                                        </p:tgtEl>
                                      </p:cBhvr>
                                    </p:animEffect>
                                    <p:anim calcmode="lin" valueType="num">
                                      <p:cBhvr>
                                        <p:cTn id="8" dur="1000" fill="hold"/>
                                        <p:tgtEl>
                                          <p:spTgt spid="5">
                                            <p:bg/>
                                          </p:spTgt>
                                        </p:tgtEl>
                                        <p:attrNameLst>
                                          <p:attrName>ppt_x</p:attrName>
                                        </p:attrNameLst>
                                      </p:cBhvr>
                                      <p:tavLst>
                                        <p:tav tm="0">
                                          <p:val>
                                            <p:strVal val="#ppt_x"/>
                                          </p:val>
                                        </p:tav>
                                        <p:tav tm="100000">
                                          <p:val>
                                            <p:strVal val="#ppt_x"/>
                                          </p:val>
                                        </p:tav>
                                      </p:tavLst>
                                    </p:anim>
                                    <p:anim calcmode="lin" valueType="num">
                                      <p:cBhvr>
                                        <p:cTn id="9" dur="1000" fill="hold"/>
                                        <p:tgtEl>
                                          <p:spTgt spid="5">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1000"/>
                                        <p:tgtEl>
                                          <p:spTgt spid="5">
                                            <p:txEl>
                                              <p:pRg st="4" end="4"/>
                                            </p:txEl>
                                          </p:spTgt>
                                        </p:tgtEl>
                                      </p:cBhvr>
                                    </p:animEffect>
                                    <p:anim calcmode="lin" valueType="num">
                                      <p:cBhvr>
                                        <p:cTn id="29"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xEl>
                                              <p:pRg st="6" end="6"/>
                                            </p:txEl>
                                          </p:spTgt>
                                        </p:tgtEl>
                                        <p:attrNameLst>
                                          <p:attrName>style.visibility</p:attrName>
                                        </p:attrNameLst>
                                      </p:cBhvr>
                                      <p:to>
                                        <p:strVal val="visible"/>
                                      </p:to>
                                    </p:set>
                                    <p:animEffect transition="in" filter="fade">
                                      <p:cBhvr>
                                        <p:cTn id="35" dur="1000"/>
                                        <p:tgtEl>
                                          <p:spTgt spid="5">
                                            <p:txEl>
                                              <p:pRg st="6" end="6"/>
                                            </p:txEl>
                                          </p:spTgt>
                                        </p:tgtEl>
                                      </p:cBhvr>
                                    </p:animEffect>
                                    <p:anim calcmode="lin" valueType="num">
                                      <p:cBhvr>
                                        <p:cTn id="36"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txEl>
                                              <p:pRg st="8" end="8"/>
                                            </p:txEl>
                                          </p:spTgt>
                                        </p:tgtEl>
                                        <p:attrNameLst>
                                          <p:attrName>style.visibility</p:attrName>
                                        </p:attrNameLst>
                                      </p:cBhvr>
                                      <p:to>
                                        <p:strVal val="visible"/>
                                      </p:to>
                                    </p:set>
                                    <p:animEffect transition="in" filter="fade">
                                      <p:cBhvr>
                                        <p:cTn id="42" dur="1000"/>
                                        <p:tgtEl>
                                          <p:spTgt spid="5">
                                            <p:txEl>
                                              <p:pRg st="8" end="8"/>
                                            </p:txEl>
                                          </p:spTgt>
                                        </p:tgtEl>
                                      </p:cBhvr>
                                    </p:animEffect>
                                    <p:anim calcmode="lin" valueType="num">
                                      <p:cBhvr>
                                        <p:cTn id="43"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txEl>
                                              <p:pRg st="10" end="10"/>
                                            </p:txEl>
                                          </p:spTgt>
                                        </p:tgtEl>
                                        <p:attrNameLst>
                                          <p:attrName>style.visibility</p:attrName>
                                        </p:attrNameLst>
                                      </p:cBhvr>
                                      <p:to>
                                        <p:strVal val="visible"/>
                                      </p:to>
                                    </p:set>
                                    <p:animEffect transition="in" filter="fade">
                                      <p:cBhvr>
                                        <p:cTn id="49" dur="1000"/>
                                        <p:tgtEl>
                                          <p:spTgt spid="5">
                                            <p:txEl>
                                              <p:pRg st="10" end="10"/>
                                            </p:txEl>
                                          </p:spTgt>
                                        </p:tgtEl>
                                      </p:cBhvr>
                                    </p:animEffect>
                                    <p:anim calcmode="lin" valueType="num">
                                      <p:cBhvr>
                                        <p:cTn id="50" dur="1000" fill="hold"/>
                                        <p:tgtEl>
                                          <p:spTgt spid="5">
                                            <p:txEl>
                                              <p:pRg st="10" end="10"/>
                                            </p:txEl>
                                          </p:spTgt>
                                        </p:tgtEl>
                                        <p:attrNameLst>
                                          <p:attrName>ppt_x</p:attrName>
                                        </p:attrNameLst>
                                      </p:cBhvr>
                                      <p:tavLst>
                                        <p:tav tm="0">
                                          <p:val>
                                            <p:strVal val="#ppt_x"/>
                                          </p:val>
                                        </p:tav>
                                        <p:tav tm="100000">
                                          <p:val>
                                            <p:strVal val="#ppt_x"/>
                                          </p:val>
                                        </p:tav>
                                      </p:tavLst>
                                    </p:anim>
                                    <p:anim calcmode="lin" valueType="num">
                                      <p:cBhvr>
                                        <p:cTn id="51" dur="1000" fill="hold"/>
                                        <p:tgtEl>
                                          <p:spTgt spid="5">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5">
                                            <p:txEl>
                                              <p:pRg st="11" end="11"/>
                                            </p:txEl>
                                          </p:spTgt>
                                        </p:tgtEl>
                                        <p:attrNameLst>
                                          <p:attrName>style.visibility</p:attrName>
                                        </p:attrNameLst>
                                      </p:cBhvr>
                                      <p:to>
                                        <p:strVal val="visible"/>
                                      </p:to>
                                    </p:set>
                                    <p:animEffect transition="in" filter="fade">
                                      <p:cBhvr>
                                        <p:cTn id="56" dur="1000"/>
                                        <p:tgtEl>
                                          <p:spTgt spid="5">
                                            <p:txEl>
                                              <p:pRg st="11" end="11"/>
                                            </p:txEl>
                                          </p:spTgt>
                                        </p:tgtEl>
                                      </p:cBhvr>
                                    </p:animEffect>
                                    <p:anim calcmode="lin" valueType="num">
                                      <p:cBhvr>
                                        <p:cTn id="57" dur="1000" fill="hold"/>
                                        <p:tgtEl>
                                          <p:spTgt spid="5">
                                            <p:txEl>
                                              <p:pRg st="11" end="11"/>
                                            </p:txEl>
                                          </p:spTgt>
                                        </p:tgtEl>
                                        <p:attrNameLst>
                                          <p:attrName>ppt_x</p:attrName>
                                        </p:attrNameLst>
                                      </p:cBhvr>
                                      <p:tavLst>
                                        <p:tav tm="0">
                                          <p:val>
                                            <p:strVal val="#ppt_x"/>
                                          </p:val>
                                        </p:tav>
                                        <p:tav tm="100000">
                                          <p:val>
                                            <p:strVal val="#ppt_x"/>
                                          </p:val>
                                        </p:tav>
                                      </p:tavLst>
                                    </p:anim>
                                    <p:anim calcmode="lin" valueType="num">
                                      <p:cBhvr>
                                        <p:cTn id="58" dur="1000" fill="hold"/>
                                        <p:tgtEl>
                                          <p:spTgt spid="5">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5">
                                            <p:txEl>
                                              <p:pRg st="12" end="12"/>
                                            </p:txEl>
                                          </p:spTgt>
                                        </p:tgtEl>
                                        <p:attrNameLst>
                                          <p:attrName>style.visibility</p:attrName>
                                        </p:attrNameLst>
                                      </p:cBhvr>
                                      <p:to>
                                        <p:strVal val="visible"/>
                                      </p:to>
                                    </p:set>
                                    <p:animEffect transition="in" filter="fade">
                                      <p:cBhvr>
                                        <p:cTn id="63" dur="1000"/>
                                        <p:tgtEl>
                                          <p:spTgt spid="5">
                                            <p:txEl>
                                              <p:pRg st="12" end="12"/>
                                            </p:txEl>
                                          </p:spTgt>
                                        </p:tgtEl>
                                      </p:cBhvr>
                                    </p:animEffect>
                                    <p:anim calcmode="lin" valueType="num">
                                      <p:cBhvr>
                                        <p:cTn id="64" dur="1000" fill="hold"/>
                                        <p:tgtEl>
                                          <p:spTgt spid="5">
                                            <p:txEl>
                                              <p:pRg st="12" end="12"/>
                                            </p:txEl>
                                          </p:spTgt>
                                        </p:tgtEl>
                                        <p:attrNameLst>
                                          <p:attrName>ppt_x</p:attrName>
                                        </p:attrNameLst>
                                      </p:cBhvr>
                                      <p:tavLst>
                                        <p:tav tm="0">
                                          <p:val>
                                            <p:strVal val="#ppt_x"/>
                                          </p:val>
                                        </p:tav>
                                        <p:tav tm="100000">
                                          <p:val>
                                            <p:strVal val="#ppt_x"/>
                                          </p:val>
                                        </p:tav>
                                      </p:tavLst>
                                    </p:anim>
                                    <p:anim calcmode="lin" valueType="num">
                                      <p:cBhvr>
                                        <p:cTn id="65" dur="1000" fill="hold"/>
                                        <p:tgtEl>
                                          <p:spTgt spid="5">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TotalTime>
  <Words>1706</Words>
  <Application>Microsoft Office PowerPoint</Application>
  <PresentationFormat>Widescreen</PresentationFormat>
  <Paragraphs>139</Paragraphs>
  <Slides>13</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Office Theme</vt:lpstr>
      <vt:lpstr>Pause for thought</vt:lpstr>
      <vt:lpstr>1916</vt:lpstr>
      <vt:lpstr>Lesson Objective: To investigate why the first day of the Battle of the Somme was such a disaster</vt:lpstr>
      <vt:lpstr>PowerPoint Presentation</vt:lpstr>
      <vt:lpstr>What was the plan?</vt:lpstr>
      <vt:lpstr>Pause for thought…</vt:lpstr>
      <vt:lpstr>PowerPoint Presentation</vt:lpstr>
      <vt:lpstr>The Battle of the Somme claimed the biggest loss of soldiers in a single day of fighting ever recorded by the British army</vt:lpstr>
      <vt:lpstr>“Lions led by donkeys”</vt:lpstr>
      <vt:lpstr>PowerPoint Presentation</vt:lpstr>
      <vt:lpstr>“Lions led by donkeys”</vt:lpstr>
      <vt:lpstr>PowerPoint Presentation</vt:lpstr>
      <vt:lpstr>Private Jimmy Smith also fought in the Battle of the Somme…and survived!</vt:lpstr>
    </vt:vector>
  </TitlesOfParts>
  <Company>The Blue Coat School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would have taken more mental toughness for Private Jimmy Smith: trench life or the Battle of Gallipoli?</dc:title>
  <dc:creator>Miss L COHEN</dc:creator>
  <cp:lastModifiedBy>Miss L COHEN</cp:lastModifiedBy>
  <cp:revision>23</cp:revision>
  <dcterms:created xsi:type="dcterms:W3CDTF">2015-10-13T13:25:01Z</dcterms:created>
  <dcterms:modified xsi:type="dcterms:W3CDTF">2015-11-05T14:44:58Z</dcterms:modified>
</cp:coreProperties>
</file>