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91" r:id="rId2"/>
    <p:sldId id="258" r:id="rId3"/>
    <p:sldId id="259" r:id="rId4"/>
    <p:sldId id="257" r:id="rId5"/>
    <p:sldId id="260" r:id="rId6"/>
    <p:sldId id="289" r:id="rId7"/>
    <p:sldId id="295" r:id="rId8"/>
    <p:sldId id="294" r:id="rId9"/>
    <p:sldId id="277" r:id="rId10"/>
    <p:sldId id="278" r:id="rId11"/>
    <p:sldId id="264" r:id="rId12"/>
    <p:sldId id="280" r:id="rId13"/>
    <p:sldId id="281" r:id="rId14"/>
    <p:sldId id="276" r:id="rId15"/>
    <p:sldId id="282" r:id="rId16"/>
    <p:sldId id="271" r:id="rId17"/>
    <p:sldId id="292" r:id="rId18"/>
    <p:sldId id="266" r:id="rId19"/>
    <p:sldId id="267" r:id="rId20"/>
    <p:sldId id="283" r:id="rId21"/>
    <p:sldId id="272" r:id="rId22"/>
    <p:sldId id="285" r:id="rId23"/>
    <p:sldId id="286" r:id="rId24"/>
    <p:sldId id="270" r:id="rId25"/>
    <p:sldId id="269" r:id="rId26"/>
    <p:sldId id="268" r:id="rId27"/>
    <p:sldId id="287" r:id="rId28"/>
    <p:sldId id="288" r:id="rId29"/>
    <p:sldId id="275" r:id="rId30"/>
    <p:sldId id="290" r:id="rId31"/>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3" autoAdjust="0"/>
    <p:restoredTop sz="85538" autoAdjust="0"/>
  </p:normalViewPr>
  <p:slideViewPr>
    <p:cSldViewPr snapToGrid="0">
      <p:cViewPr varScale="1">
        <p:scale>
          <a:sx n="65" d="100"/>
          <a:sy n="65" d="100"/>
        </p:scale>
        <p:origin x="92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C6285834-4B67-409D-86AA-715F541D1366}" type="datetimeFigureOut">
              <a:rPr lang="en-GB" smtClean="0"/>
              <a:t>05/11/2015</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C7B808A5-EBD1-464C-BA4A-BB3D4DFC4B40}" type="slidenum">
              <a:rPr lang="en-GB" smtClean="0"/>
              <a:t>‹#›</a:t>
            </a:fld>
            <a:endParaRPr lang="en-GB"/>
          </a:p>
        </p:txBody>
      </p:sp>
    </p:spTree>
    <p:extLst>
      <p:ext uri="{BB962C8B-B14F-4D97-AF65-F5344CB8AC3E}">
        <p14:creationId xmlns:p14="http://schemas.microsoft.com/office/powerpoint/2010/main" val="9035664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F08BC4E3-C9A6-4EAB-9B5C-C6DB5393E7BE}" type="datetimeFigureOut">
              <a:rPr lang="en-GB" smtClean="0"/>
              <a:t>05/11/2015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1A6FBCBE-4F46-4A4D-B85E-AADA979B58E2}" type="slidenum">
              <a:rPr lang="en-GB" smtClean="0"/>
              <a:t>‹#›</a:t>
            </a:fld>
            <a:endParaRPr lang="en-GB"/>
          </a:p>
        </p:txBody>
      </p:sp>
    </p:spTree>
    <p:extLst>
      <p:ext uri="{BB962C8B-B14F-4D97-AF65-F5344CB8AC3E}">
        <p14:creationId xmlns:p14="http://schemas.microsoft.com/office/powerpoint/2010/main" val="2337396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https://www.youtube.com/watch?v=GiysBodQYgg</a:t>
            </a:r>
            <a:endParaRPr lang="en-GB" dirty="0"/>
          </a:p>
        </p:txBody>
      </p:sp>
      <p:sp>
        <p:nvSpPr>
          <p:cNvPr id="4" name="Slide Number Placeholder 3"/>
          <p:cNvSpPr>
            <a:spLocks noGrp="1"/>
          </p:cNvSpPr>
          <p:nvPr>
            <p:ph type="sldNum" sz="quarter" idx="10"/>
          </p:nvPr>
        </p:nvSpPr>
        <p:spPr/>
        <p:txBody>
          <a:bodyPr/>
          <a:lstStyle/>
          <a:p>
            <a:fld id="{1A6FBCBE-4F46-4A4D-B85E-AADA979B58E2}" type="slidenum">
              <a:rPr lang="en-GB" smtClean="0"/>
              <a:t>3</a:t>
            </a:fld>
            <a:endParaRPr lang="en-GB"/>
          </a:p>
        </p:txBody>
      </p:sp>
    </p:spTree>
    <p:extLst>
      <p:ext uri="{BB962C8B-B14F-4D97-AF65-F5344CB8AC3E}">
        <p14:creationId xmlns:p14="http://schemas.microsoft.com/office/powerpoint/2010/main" val="1195083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A6FBCBE-4F46-4A4D-B85E-AADA979B58E2}" type="slidenum">
              <a:rPr lang="en-GB" smtClean="0"/>
              <a:t>6</a:t>
            </a:fld>
            <a:endParaRPr lang="en-GB"/>
          </a:p>
        </p:txBody>
      </p:sp>
    </p:spTree>
    <p:extLst>
      <p:ext uri="{BB962C8B-B14F-4D97-AF65-F5344CB8AC3E}">
        <p14:creationId xmlns:p14="http://schemas.microsoft.com/office/powerpoint/2010/main" val="332372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Slide to use if not doing the</a:t>
            </a:r>
            <a:r>
              <a:rPr lang="en-GB" baseline="0" dirty="0" smtClean="0"/>
              <a:t> source activity on reasons for Gallipoli Campaign</a:t>
            </a:r>
            <a:endParaRPr lang="en-GB" dirty="0"/>
          </a:p>
        </p:txBody>
      </p:sp>
      <p:sp>
        <p:nvSpPr>
          <p:cNvPr id="4" name="Slide Number Placeholder 3"/>
          <p:cNvSpPr>
            <a:spLocks noGrp="1"/>
          </p:cNvSpPr>
          <p:nvPr>
            <p:ph type="sldNum" sz="quarter" idx="10"/>
          </p:nvPr>
        </p:nvSpPr>
        <p:spPr/>
        <p:txBody>
          <a:bodyPr/>
          <a:lstStyle/>
          <a:p>
            <a:fld id="{1A6FBCBE-4F46-4A4D-B85E-AADA979B58E2}" type="slidenum">
              <a:rPr lang="en-GB" smtClean="0"/>
              <a:t>7</a:t>
            </a:fld>
            <a:endParaRPr lang="en-GB"/>
          </a:p>
        </p:txBody>
      </p:sp>
    </p:spTree>
    <p:extLst>
      <p:ext uri="{BB962C8B-B14F-4D97-AF65-F5344CB8AC3E}">
        <p14:creationId xmlns:p14="http://schemas.microsoft.com/office/powerpoint/2010/main" val="17797215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Once students have completed the chronology activity – they could be given a textbook or a website that has an account of Gallipoli. This will give them the opportunity to self check and possibly change the order of events. The outcome 2 task is optional and can be disregarded, done as a debate, or done as a piece of homework</a:t>
            </a:r>
            <a:endParaRPr lang="en-GB" dirty="0"/>
          </a:p>
        </p:txBody>
      </p:sp>
      <p:sp>
        <p:nvSpPr>
          <p:cNvPr id="4" name="Slide Number Placeholder 3"/>
          <p:cNvSpPr>
            <a:spLocks noGrp="1"/>
          </p:cNvSpPr>
          <p:nvPr>
            <p:ph type="sldNum" sz="quarter" idx="10"/>
          </p:nvPr>
        </p:nvSpPr>
        <p:spPr/>
        <p:txBody>
          <a:bodyPr/>
          <a:lstStyle/>
          <a:p>
            <a:fld id="{1A6FBCBE-4F46-4A4D-B85E-AADA979B58E2}" type="slidenum">
              <a:rPr lang="en-GB" smtClean="0"/>
              <a:t>14</a:t>
            </a:fld>
            <a:endParaRPr lang="en-GB"/>
          </a:p>
        </p:txBody>
      </p:sp>
    </p:spTree>
    <p:extLst>
      <p:ext uri="{BB962C8B-B14F-4D97-AF65-F5344CB8AC3E}">
        <p14:creationId xmlns:p14="http://schemas.microsoft.com/office/powerpoint/2010/main" val="2617632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could be</a:t>
            </a:r>
            <a:r>
              <a:rPr lang="en-GB" baseline="0" dirty="0" smtClean="0"/>
              <a:t> done as a homework and used as a starting point in the next lesson. Students could just be allocated one or two of them to consider or they could choose some to consider</a:t>
            </a:r>
            <a:endParaRPr lang="en-GB" dirty="0"/>
          </a:p>
        </p:txBody>
      </p:sp>
      <p:sp>
        <p:nvSpPr>
          <p:cNvPr id="4" name="Slide Number Placeholder 3"/>
          <p:cNvSpPr>
            <a:spLocks noGrp="1"/>
          </p:cNvSpPr>
          <p:nvPr>
            <p:ph type="sldNum" sz="quarter" idx="10"/>
          </p:nvPr>
        </p:nvSpPr>
        <p:spPr/>
        <p:txBody>
          <a:bodyPr/>
          <a:lstStyle/>
          <a:p>
            <a:fld id="{1A6FBCBE-4F46-4A4D-B85E-AADA979B58E2}" type="slidenum">
              <a:rPr lang="en-GB" smtClean="0"/>
              <a:t>30</a:t>
            </a:fld>
            <a:endParaRPr lang="en-GB"/>
          </a:p>
        </p:txBody>
      </p:sp>
    </p:spTree>
    <p:extLst>
      <p:ext uri="{BB962C8B-B14F-4D97-AF65-F5344CB8AC3E}">
        <p14:creationId xmlns:p14="http://schemas.microsoft.com/office/powerpoint/2010/main" val="1023832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409F154-FECF-4823-B295-2FEB7AC5769A}"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5DFF42-9023-4215-9C36-BD49B0A8DE04}" type="slidenum">
              <a:rPr lang="en-GB" smtClean="0"/>
              <a:t>‹#›</a:t>
            </a:fld>
            <a:endParaRPr lang="en-GB"/>
          </a:p>
        </p:txBody>
      </p:sp>
    </p:spTree>
    <p:extLst>
      <p:ext uri="{BB962C8B-B14F-4D97-AF65-F5344CB8AC3E}">
        <p14:creationId xmlns:p14="http://schemas.microsoft.com/office/powerpoint/2010/main" val="794520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09F154-FECF-4823-B295-2FEB7AC5769A}"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5DFF42-9023-4215-9C36-BD49B0A8DE04}" type="slidenum">
              <a:rPr lang="en-GB" smtClean="0"/>
              <a:t>‹#›</a:t>
            </a:fld>
            <a:endParaRPr lang="en-GB"/>
          </a:p>
        </p:txBody>
      </p:sp>
    </p:spTree>
    <p:extLst>
      <p:ext uri="{BB962C8B-B14F-4D97-AF65-F5344CB8AC3E}">
        <p14:creationId xmlns:p14="http://schemas.microsoft.com/office/powerpoint/2010/main" val="1820926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09F154-FECF-4823-B295-2FEB7AC5769A}"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5DFF42-9023-4215-9C36-BD49B0A8DE04}" type="slidenum">
              <a:rPr lang="en-GB" smtClean="0"/>
              <a:t>‹#›</a:t>
            </a:fld>
            <a:endParaRPr lang="en-GB"/>
          </a:p>
        </p:txBody>
      </p:sp>
    </p:spTree>
    <p:extLst>
      <p:ext uri="{BB962C8B-B14F-4D97-AF65-F5344CB8AC3E}">
        <p14:creationId xmlns:p14="http://schemas.microsoft.com/office/powerpoint/2010/main" val="3069707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409F154-FECF-4823-B295-2FEB7AC5769A}"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5DFF42-9023-4215-9C36-BD49B0A8DE04}" type="slidenum">
              <a:rPr lang="en-GB" smtClean="0"/>
              <a:t>‹#›</a:t>
            </a:fld>
            <a:endParaRPr lang="en-GB"/>
          </a:p>
        </p:txBody>
      </p:sp>
    </p:spTree>
    <p:extLst>
      <p:ext uri="{BB962C8B-B14F-4D97-AF65-F5344CB8AC3E}">
        <p14:creationId xmlns:p14="http://schemas.microsoft.com/office/powerpoint/2010/main" val="3815576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09F154-FECF-4823-B295-2FEB7AC5769A}"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D5DFF42-9023-4215-9C36-BD49B0A8DE04}" type="slidenum">
              <a:rPr lang="en-GB" smtClean="0"/>
              <a:t>‹#›</a:t>
            </a:fld>
            <a:endParaRPr lang="en-GB"/>
          </a:p>
        </p:txBody>
      </p:sp>
    </p:spTree>
    <p:extLst>
      <p:ext uri="{BB962C8B-B14F-4D97-AF65-F5344CB8AC3E}">
        <p14:creationId xmlns:p14="http://schemas.microsoft.com/office/powerpoint/2010/main" val="1555640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409F154-FECF-4823-B295-2FEB7AC5769A}" type="datetimeFigureOut">
              <a:rPr lang="en-GB" smtClean="0"/>
              <a:t>05/11/2015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5DFF42-9023-4215-9C36-BD49B0A8DE04}" type="slidenum">
              <a:rPr lang="en-GB" smtClean="0"/>
              <a:t>‹#›</a:t>
            </a:fld>
            <a:endParaRPr lang="en-GB"/>
          </a:p>
        </p:txBody>
      </p:sp>
    </p:spTree>
    <p:extLst>
      <p:ext uri="{BB962C8B-B14F-4D97-AF65-F5344CB8AC3E}">
        <p14:creationId xmlns:p14="http://schemas.microsoft.com/office/powerpoint/2010/main" val="256161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409F154-FECF-4823-B295-2FEB7AC5769A}" type="datetimeFigureOut">
              <a:rPr lang="en-GB" smtClean="0"/>
              <a:t>05/11/2015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D5DFF42-9023-4215-9C36-BD49B0A8DE04}" type="slidenum">
              <a:rPr lang="en-GB" smtClean="0"/>
              <a:t>‹#›</a:t>
            </a:fld>
            <a:endParaRPr lang="en-GB"/>
          </a:p>
        </p:txBody>
      </p:sp>
    </p:spTree>
    <p:extLst>
      <p:ext uri="{BB962C8B-B14F-4D97-AF65-F5344CB8AC3E}">
        <p14:creationId xmlns:p14="http://schemas.microsoft.com/office/powerpoint/2010/main" val="21703926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409F154-FECF-4823-B295-2FEB7AC5769A}" type="datetimeFigureOut">
              <a:rPr lang="en-GB" smtClean="0"/>
              <a:t>05/11/2015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D5DFF42-9023-4215-9C36-BD49B0A8DE04}" type="slidenum">
              <a:rPr lang="en-GB" smtClean="0"/>
              <a:t>‹#›</a:t>
            </a:fld>
            <a:endParaRPr lang="en-GB"/>
          </a:p>
        </p:txBody>
      </p:sp>
    </p:spTree>
    <p:extLst>
      <p:ext uri="{BB962C8B-B14F-4D97-AF65-F5344CB8AC3E}">
        <p14:creationId xmlns:p14="http://schemas.microsoft.com/office/powerpoint/2010/main" val="2156770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09F154-FECF-4823-B295-2FEB7AC5769A}" type="datetimeFigureOut">
              <a:rPr lang="en-GB" smtClean="0"/>
              <a:t>05/11/2015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D5DFF42-9023-4215-9C36-BD49B0A8DE04}" type="slidenum">
              <a:rPr lang="en-GB" smtClean="0"/>
              <a:t>‹#›</a:t>
            </a:fld>
            <a:endParaRPr lang="en-GB"/>
          </a:p>
        </p:txBody>
      </p:sp>
    </p:spTree>
    <p:extLst>
      <p:ext uri="{BB962C8B-B14F-4D97-AF65-F5344CB8AC3E}">
        <p14:creationId xmlns:p14="http://schemas.microsoft.com/office/powerpoint/2010/main" val="440176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09F154-FECF-4823-B295-2FEB7AC5769A}" type="datetimeFigureOut">
              <a:rPr lang="en-GB" smtClean="0"/>
              <a:t>05/11/2015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5DFF42-9023-4215-9C36-BD49B0A8DE04}" type="slidenum">
              <a:rPr lang="en-GB" smtClean="0"/>
              <a:t>‹#›</a:t>
            </a:fld>
            <a:endParaRPr lang="en-GB"/>
          </a:p>
        </p:txBody>
      </p:sp>
    </p:spTree>
    <p:extLst>
      <p:ext uri="{BB962C8B-B14F-4D97-AF65-F5344CB8AC3E}">
        <p14:creationId xmlns:p14="http://schemas.microsoft.com/office/powerpoint/2010/main" val="377647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09F154-FECF-4823-B295-2FEB7AC5769A}" type="datetimeFigureOut">
              <a:rPr lang="en-GB" smtClean="0"/>
              <a:t>05/11/2015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D5DFF42-9023-4215-9C36-BD49B0A8DE04}" type="slidenum">
              <a:rPr lang="en-GB" smtClean="0"/>
              <a:t>‹#›</a:t>
            </a:fld>
            <a:endParaRPr lang="en-GB"/>
          </a:p>
        </p:txBody>
      </p:sp>
    </p:spTree>
    <p:extLst>
      <p:ext uri="{BB962C8B-B14F-4D97-AF65-F5344CB8AC3E}">
        <p14:creationId xmlns:p14="http://schemas.microsoft.com/office/powerpoint/2010/main" val="2643886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09F154-FECF-4823-B295-2FEB7AC5769A}" type="datetimeFigureOut">
              <a:rPr lang="en-GB" smtClean="0"/>
              <a:t>05/11/2015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5DFF42-9023-4215-9C36-BD49B0A8DE04}" type="slidenum">
              <a:rPr lang="en-GB" smtClean="0"/>
              <a:t>‹#›</a:t>
            </a:fld>
            <a:endParaRPr lang="en-GB"/>
          </a:p>
        </p:txBody>
      </p:sp>
    </p:spTree>
    <p:extLst>
      <p:ext uri="{BB962C8B-B14F-4D97-AF65-F5344CB8AC3E}">
        <p14:creationId xmlns:p14="http://schemas.microsoft.com/office/powerpoint/2010/main" val="10034876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upload.wikimedia.org/wikipedia/commons/e/ee/George_V_of_the_united_Kingdom.jpg" TargetMode="Externa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hyperlink" Target="http://images.google.co.uk/imgres?imgurl=http://www.mxlarge.com/storage/Image/British%20flag.png&amp;imgrefurl=http://www.mxlarge.com/detail.php?classtodisplay=homepage&amp;idtodisplay=1281&amp;usg=__Itztq7WftV_w8wlT8OZDen03Ek0=&amp;h=357&amp;w=600&amp;sz=30&amp;hl=en&amp;start=1&amp;tbnid=NfryEFSXtsIkvM:&amp;tbnh=80&amp;tbnw=135&amp;prev=/images?q=British+flag&amp;hl=en&amp;safe=active"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063" y="300789"/>
            <a:ext cx="10515600" cy="1540042"/>
          </a:xfrm>
          <a:solidFill>
            <a:schemeClr val="accent4">
              <a:lumMod val="40000"/>
              <a:lumOff val="60000"/>
            </a:schemeClr>
          </a:solidFill>
        </p:spPr>
        <p:txBody>
          <a:bodyPr>
            <a:normAutofit fontScale="90000"/>
          </a:bodyPr>
          <a:lstStyle/>
          <a:p>
            <a:r>
              <a:rPr lang="en-GB" sz="6000" b="1" u="sng" dirty="0" smtClean="0"/>
              <a:t>Soldiers had to show resilience in the trenches because…</a:t>
            </a:r>
            <a:endParaRPr lang="en-GB" sz="6000" b="1" u="sng"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8810" y="1840831"/>
            <a:ext cx="6010741" cy="4523874"/>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68013"/>
            <a:ext cx="5531889" cy="4881716"/>
          </a:xfrm>
          <a:prstGeom prst="rect">
            <a:avLst/>
          </a:prstGeom>
        </p:spPr>
      </p:pic>
      <p:sp>
        <p:nvSpPr>
          <p:cNvPr id="6" name="Rectangle 5"/>
          <p:cNvSpPr/>
          <p:nvPr/>
        </p:nvSpPr>
        <p:spPr>
          <a:xfrm>
            <a:off x="648929" y="4793226"/>
            <a:ext cx="11011409" cy="1571479"/>
          </a:xfrm>
          <a:prstGeom prst="rect">
            <a:avLst/>
          </a:prstGeom>
          <a:solidFill>
            <a:srgbClr val="CC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u="sng" dirty="0" smtClean="0">
                <a:solidFill>
                  <a:schemeClr val="tx1"/>
                </a:solidFill>
              </a:rPr>
              <a:t>If trench conditions were so horrific, why didn’t soldiers just go home?</a:t>
            </a:r>
            <a:endParaRPr lang="en-GB" sz="4000" u="sng" dirty="0">
              <a:solidFill>
                <a:schemeClr val="tx1"/>
              </a:solidFill>
            </a:endParaRPr>
          </a:p>
        </p:txBody>
      </p:sp>
    </p:spTree>
    <p:extLst>
      <p:ext uri="{BB962C8B-B14F-4D97-AF65-F5344CB8AC3E}">
        <p14:creationId xmlns:p14="http://schemas.microsoft.com/office/powerpoint/2010/main" val="1855706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54430" y="1027906"/>
            <a:ext cx="8329131" cy="5209765"/>
          </a:xfrm>
        </p:spPr>
      </p:pic>
      <p:sp>
        <p:nvSpPr>
          <p:cNvPr id="5" name="TextBox 4"/>
          <p:cNvSpPr txBox="1"/>
          <p:nvPr/>
        </p:nvSpPr>
        <p:spPr>
          <a:xfrm>
            <a:off x="8878529" y="1873045"/>
            <a:ext cx="3023419" cy="3416320"/>
          </a:xfrm>
          <a:prstGeom prst="rect">
            <a:avLst/>
          </a:prstGeom>
          <a:noFill/>
        </p:spPr>
        <p:txBody>
          <a:bodyPr wrap="square" rtlCol="0">
            <a:spAutoFit/>
          </a:bodyPr>
          <a:lstStyle/>
          <a:p>
            <a:r>
              <a:rPr lang="en-GB" b="1" dirty="0" smtClean="0"/>
              <a:t>The war on the Western Front </a:t>
            </a:r>
            <a:r>
              <a:rPr lang="en-GB" dirty="0" smtClean="0"/>
              <a:t>between the Allies and the Germans was at a deadlock (neither side was winning)</a:t>
            </a:r>
          </a:p>
          <a:p>
            <a:endParaRPr lang="en-GB" dirty="0"/>
          </a:p>
          <a:p>
            <a:r>
              <a:rPr lang="en-GB" dirty="0" smtClean="0"/>
              <a:t>It was decided that whilst the war could not be won here any time soon, it might be possible to win the war by delivering a knock out blow to Germany’s allies in the East; </a:t>
            </a:r>
            <a:r>
              <a:rPr lang="en-GB" b="1" dirty="0" smtClean="0"/>
              <a:t>the Turks.</a:t>
            </a:r>
            <a:endParaRPr lang="en-GB" b="1" dirty="0"/>
          </a:p>
        </p:txBody>
      </p:sp>
    </p:spTree>
    <p:extLst>
      <p:ext uri="{BB962C8B-B14F-4D97-AF65-F5344CB8AC3E}">
        <p14:creationId xmlns:p14="http://schemas.microsoft.com/office/powerpoint/2010/main" val="16416137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4966" y="247545"/>
            <a:ext cx="11297265" cy="4737407"/>
          </a:xfrm>
        </p:spPr>
      </p:pic>
      <p:sp>
        <p:nvSpPr>
          <p:cNvPr id="5" name="TextBox 4"/>
          <p:cNvSpPr txBox="1"/>
          <p:nvPr/>
        </p:nvSpPr>
        <p:spPr>
          <a:xfrm>
            <a:off x="239681" y="5295885"/>
            <a:ext cx="11897033" cy="1754326"/>
          </a:xfrm>
          <a:prstGeom prst="rect">
            <a:avLst/>
          </a:prstGeom>
          <a:noFill/>
        </p:spPr>
        <p:txBody>
          <a:bodyPr wrap="square" rtlCol="0">
            <a:spAutoFit/>
          </a:bodyPr>
          <a:lstStyle/>
          <a:p>
            <a:r>
              <a:rPr lang="en-GB" dirty="0"/>
              <a:t>Churchill put forward a proposal to send his naval fleet through the needle of the Dardanelles, a 38-mile waterway that separated Europe and Asia in northwest Turkey. </a:t>
            </a:r>
            <a:r>
              <a:rPr lang="en-GB" dirty="0" smtClean="0"/>
              <a:t>It was only designed to be a sea invasion to drive Turkey out of the war. Therefore this would avoid a land invasion where it would likely up in trench warfare like on the Western Front</a:t>
            </a:r>
            <a:r>
              <a:rPr lang="en-GB" dirty="0"/>
              <a:t>. The Allies later launched a major land invasion of Gallipoli which was controlled by the Ottoman Empire (The Turks)</a:t>
            </a:r>
            <a:br>
              <a:rPr lang="en-GB" dirty="0"/>
            </a:br>
            <a:r>
              <a:rPr lang="en-GB" dirty="0"/>
              <a:t/>
            </a:r>
            <a:br>
              <a:rPr lang="en-GB" dirty="0"/>
            </a:br>
            <a:endParaRPr lang="en-GB" dirty="0"/>
          </a:p>
        </p:txBody>
      </p:sp>
      <p:sp>
        <p:nvSpPr>
          <p:cNvPr id="7" name="Oval 6"/>
          <p:cNvSpPr/>
          <p:nvPr/>
        </p:nvSpPr>
        <p:spPr>
          <a:xfrm rot="20083103">
            <a:off x="2961519" y="3610699"/>
            <a:ext cx="2344993" cy="556901"/>
          </a:xfrm>
          <a:prstGeom prst="ellipse">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2509235" y="2793347"/>
            <a:ext cx="2344993" cy="556901"/>
          </a:xfrm>
          <a:prstGeom prst="ellipse">
            <a:avLst/>
          </a:prstGeom>
          <a:noFill/>
          <a:ln w="762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ight Arrow 8"/>
          <p:cNvSpPr/>
          <p:nvPr/>
        </p:nvSpPr>
        <p:spPr>
          <a:xfrm rot="20187632">
            <a:off x="6326519" y="1096890"/>
            <a:ext cx="1755058" cy="781514"/>
          </a:xfrm>
          <a:prstGeom prst="right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Eastern Front</a:t>
            </a:r>
            <a:endParaRPr lang="en-GB" b="1" dirty="0">
              <a:solidFill>
                <a:schemeClr val="tx1"/>
              </a:solidFill>
            </a:endParaRPr>
          </a:p>
        </p:txBody>
      </p:sp>
    </p:spTree>
    <p:extLst>
      <p:ext uri="{BB962C8B-B14F-4D97-AF65-F5344CB8AC3E}">
        <p14:creationId xmlns:p14="http://schemas.microsoft.com/office/powerpoint/2010/main" val="2926010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9748" y="365125"/>
            <a:ext cx="5601839" cy="4840646"/>
          </a:xfrm>
        </p:spPr>
      </p:pic>
      <p:sp>
        <p:nvSpPr>
          <p:cNvPr id="5" name="TextBox 4"/>
          <p:cNvSpPr txBox="1"/>
          <p:nvPr/>
        </p:nvSpPr>
        <p:spPr>
          <a:xfrm>
            <a:off x="958645" y="5265174"/>
            <a:ext cx="9955161" cy="1200329"/>
          </a:xfrm>
          <a:prstGeom prst="rect">
            <a:avLst/>
          </a:prstGeom>
          <a:noFill/>
        </p:spPr>
        <p:txBody>
          <a:bodyPr wrap="square" rtlCol="0">
            <a:spAutoFit/>
          </a:bodyPr>
          <a:lstStyle/>
          <a:p>
            <a:r>
              <a:rPr lang="en-GB" dirty="0" smtClean="0"/>
              <a:t>The picture shows Russian troops. The Russians were struggling on the Eastern Front. They were running out of supplies and morale was low. Many soldiers were deserting. If the Gallipoli Campaign was a success, it would open up a seat route through the Dardanelles so that the Allies could get supplies to the Russians</a:t>
            </a:r>
            <a:endParaRPr lang="en-GB"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18978" y="120089"/>
            <a:ext cx="4177431" cy="5145085"/>
          </a:xfrm>
          <a:prstGeom prst="rect">
            <a:avLst/>
          </a:prstGeom>
        </p:spPr>
      </p:pic>
    </p:spTree>
    <p:extLst>
      <p:ext uri="{BB962C8B-B14F-4D97-AF65-F5344CB8AC3E}">
        <p14:creationId xmlns:p14="http://schemas.microsoft.com/office/powerpoint/2010/main" val="12822022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5135" y="483112"/>
            <a:ext cx="7738938" cy="5445919"/>
          </a:xfrm>
        </p:spPr>
      </p:pic>
      <p:sp>
        <p:nvSpPr>
          <p:cNvPr id="5" name="TextBox 4"/>
          <p:cNvSpPr txBox="1"/>
          <p:nvPr/>
        </p:nvSpPr>
        <p:spPr>
          <a:xfrm>
            <a:off x="8303342" y="1690688"/>
            <a:ext cx="3050458" cy="2862322"/>
          </a:xfrm>
          <a:prstGeom prst="rect">
            <a:avLst/>
          </a:prstGeom>
          <a:noFill/>
        </p:spPr>
        <p:txBody>
          <a:bodyPr wrap="square" rtlCol="0">
            <a:spAutoFit/>
          </a:bodyPr>
          <a:lstStyle/>
          <a:p>
            <a:r>
              <a:rPr lang="en-GB" dirty="0" smtClean="0"/>
              <a:t>Taking control of Gallipoli would mean that the Allies would then be free to march through the Balkans and attack Germany’s main ally – Austria-Hungary and persuade neutral countries in the Balkans to join forces against the Austro-Hungarians (whom many Balkan countries hated)</a:t>
            </a:r>
          </a:p>
        </p:txBody>
      </p:sp>
      <p:sp>
        <p:nvSpPr>
          <p:cNvPr id="6" name="Rectangle 5"/>
          <p:cNvSpPr/>
          <p:nvPr/>
        </p:nvSpPr>
        <p:spPr>
          <a:xfrm>
            <a:off x="3359116" y="2198519"/>
            <a:ext cx="2465098" cy="923330"/>
          </a:xfrm>
          <a:prstGeom prst="rect">
            <a:avLst/>
          </a:prstGeom>
          <a:noFill/>
        </p:spPr>
        <p:txBody>
          <a:bodyPr wrap="none" lIns="91440" tIns="45720" rIns="91440" bIns="45720">
            <a:spAutoFit/>
          </a:bodyPr>
          <a:lstStyle/>
          <a:p>
            <a:pPr algn="ctr"/>
            <a:r>
              <a:rPr lang="en-US" sz="5400" b="0" cap="none" spc="0" dirty="0" smtClean="0">
                <a:ln w="0"/>
                <a:solidFill>
                  <a:schemeClr val="tx1"/>
                </a:solidFill>
                <a:effectLst>
                  <a:outerShdw blurRad="38100" dist="19050" dir="2700000" algn="tl" rotWithShape="0">
                    <a:schemeClr val="dk1">
                      <a:alpha val="40000"/>
                    </a:schemeClr>
                  </a:outerShdw>
                </a:effectLst>
              </a:rPr>
              <a:t>Balkans </a:t>
            </a:r>
            <a:endParaRPr lang="en-US" sz="5400" b="0" cap="none" spc="0" dirty="0">
              <a:ln w="0"/>
              <a:solidFill>
                <a:schemeClr val="tx1"/>
              </a:solidFill>
              <a:effectLst>
                <a:outerShdw blurRad="38100" dist="19050" dir="2700000" algn="tl" rotWithShape="0">
                  <a:schemeClr val="dk1">
                    <a:alpha val="40000"/>
                  </a:schemeClr>
                </a:outerShdw>
              </a:effectLst>
            </a:endParaRPr>
          </a:p>
        </p:txBody>
      </p:sp>
      <p:sp>
        <p:nvSpPr>
          <p:cNvPr id="7" name="Left Arrow 6"/>
          <p:cNvSpPr/>
          <p:nvPr/>
        </p:nvSpPr>
        <p:spPr>
          <a:xfrm>
            <a:off x="2743200" y="2374490"/>
            <a:ext cx="737419" cy="560439"/>
          </a:xfrm>
          <a:prstGeom prst="lef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689986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968" y="1122669"/>
            <a:ext cx="10515600" cy="1325563"/>
          </a:xfrm>
        </p:spPr>
        <p:txBody>
          <a:bodyPr/>
          <a:lstStyle/>
          <a:p>
            <a:r>
              <a:rPr lang="en-GB" u="sng" dirty="0" smtClean="0"/>
              <a:t>To investigate the Gallipoli Campaign</a:t>
            </a:r>
            <a:endParaRPr lang="en-GB" u="sng" dirty="0"/>
          </a:p>
        </p:txBody>
      </p:sp>
      <p:sp>
        <p:nvSpPr>
          <p:cNvPr id="3" name="Content Placeholder 2"/>
          <p:cNvSpPr>
            <a:spLocks noGrp="1"/>
          </p:cNvSpPr>
          <p:nvPr>
            <p:ph idx="1"/>
          </p:nvPr>
        </p:nvSpPr>
        <p:spPr>
          <a:xfrm>
            <a:off x="838200" y="2448232"/>
            <a:ext cx="8527026" cy="4100051"/>
          </a:xfrm>
        </p:spPr>
        <p:txBody>
          <a:bodyPr>
            <a:normAutofit fontScale="92500" lnSpcReduction="20000"/>
          </a:bodyPr>
          <a:lstStyle/>
          <a:p>
            <a:pPr>
              <a:buFont typeface="Wingdings" panose="05000000000000000000" pitchFamily="2" charset="2"/>
              <a:buChar char="§"/>
            </a:pPr>
            <a:r>
              <a:rPr lang="en-GB" dirty="0" smtClean="0"/>
              <a:t>Put the sources you have been given </a:t>
            </a:r>
            <a:r>
              <a:rPr lang="en-GB" dirty="0" smtClean="0"/>
              <a:t>into some </a:t>
            </a:r>
            <a:r>
              <a:rPr lang="en-GB" dirty="0" smtClean="0"/>
              <a:t>kind </a:t>
            </a:r>
            <a:r>
              <a:rPr lang="en-GB" dirty="0" smtClean="0"/>
              <a:t>of chronological order – you will need to look at the images carefully as well as the information. </a:t>
            </a:r>
            <a:endParaRPr lang="en-GB" dirty="0"/>
          </a:p>
          <a:p>
            <a:pPr>
              <a:buFont typeface="Wingdings" panose="05000000000000000000" pitchFamily="2" charset="2"/>
              <a:buChar char="§"/>
            </a:pPr>
            <a:r>
              <a:rPr lang="en-GB" dirty="0" smtClean="0"/>
              <a:t>Check with your teacher that they are in order – there may be some which could go together as they are about a specific part of the campaign – this is fine</a:t>
            </a:r>
          </a:p>
          <a:p>
            <a:pPr>
              <a:buFont typeface="Wingdings" panose="05000000000000000000" pitchFamily="2" charset="2"/>
              <a:buChar char="§"/>
            </a:pPr>
            <a:r>
              <a:rPr lang="en-GB" dirty="0" smtClean="0"/>
              <a:t>Now categorise th</a:t>
            </a:r>
            <a:r>
              <a:rPr lang="en-GB" dirty="0" smtClean="0"/>
              <a:t>e information into the different reasons why the Gallipoli Campaign failed</a:t>
            </a:r>
          </a:p>
          <a:p>
            <a:pPr marL="514350" indent="-514350">
              <a:buFont typeface="+mj-lt"/>
              <a:buAutoNum type="arabicPeriod"/>
            </a:pPr>
            <a:r>
              <a:rPr lang="en-GB" dirty="0" smtClean="0"/>
              <a:t>Poor planning</a:t>
            </a:r>
          </a:p>
          <a:p>
            <a:pPr marL="514350" indent="-514350">
              <a:buFont typeface="+mj-lt"/>
              <a:buAutoNum type="arabicPeriod"/>
            </a:pPr>
            <a:r>
              <a:rPr lang="en-GB" dirty="0" smtClean="0"/>
              <a:t>Weather conditions</a:t>
            </a:r>
          </a:p>
          <a:p>
            <a:pPr marL="514350" indent="-514350">
              <a:buFont typeface="+mj-lt"/>
              <a:buAutoNum type="arabicPeriod"/>
            </a:pPr>
            <a:r>
              <a:rPr lang="en-GB" dirty="0" smtClean="0"/>
              <a:t>Poorly equipped soldiers</a:t>
            </a:r>
            <a:endParaRPr lang="en-GB" dirty="0" smtClean="0"/>
          </a:p>
        </p:txBody>
      </p:sp>
      <p:sp>
        <p:nvSpPr>
          <p:cNvPr id="4" name="Rounded Rectangle 3"/>
          <p:cNvSpPr/>
          <p:nvPr/>
        </p:nvSpPr>
        <p:spPr>
          <a:xfrm>
            <a:off x="9365226" y="1580459"/>
            <a:ext cx="2551471" cy="1729146"/>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200" dirty="0" smtClean="0">
                <a:solidFill>
                  <a:schemeClr val="tx1"/>
                </a:solidFill>
              </a:rPr>
              <a:t>Use the key term sheet to help you to further understand the information</a:t>
            </a:r>
            <a:endParaRPr lang="en-GB" sz="2200" dirty="0">
              <a:solidFill>
                <a:schemeClr val="tx1"/>
              </a:solidFill>
            </a:endParaRPr>
          </a:p>
        </p:txBody>
      </p:sp>
      <p:sp>
        <p:nvSpPr>
          <p:cNvPr id="5" name="Rounded Rectangle 4"/>
          <p:cNvSpPr/>
          <p:nvPr/>
        </p:nvSpPr>
        <p:spPr>
          <a:xfrm>
            <a:off x="151946" y="0"/>
            <a:ext cx="11563643" cy="1322363"/>
          </a:xfrm>
          <a:prstGeom prst="roundRect">
            <a:avLst/>
          </a:prstGeom>
          <a:solidFill>
            <a:schemeClr val="accent6">
              <a:lumMod val="75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chemeClr val="bg1"/>
                </a:solidFill>
              </a:rPr>
              <a:t>Outcome </a:t>
            </a:r>
            <a:r>
              <a:rPr lang="en-GB" sz="2800" b="1" dirty="0">
                <a:solidFill>
                  <a:schemeClr val="bg1"/>
                </a:solidFill>
              </a:rPr>
              <a:t>2</a:t>
            </a:r>
            <a:r>
              <a:rPr lang="en-GB" sz="2800" b="1" dirty="0" smtClean="0">
                <a:solidFill>
                  <a:schemeClr val="bg1"/>
                </a:solidFill>
              </a:rPr>
              <a:t>: </a:t>
            </a:r>
            <a:r>
              <a:rPr lang="en-GB" sz="2800" b="1" dirty="0">
                <a:solidFill>
                  <a:schemeClr val="bg1"/>
                </a:solidFill>
              </a:rPr>
              <a:t>To explain </a:t>
            </a:r>
            <a:r>
              <a:rPr lang="en-GB" sz="2800" b="1" dirty="0" smtClean="0">
                <a:solidFill>
                  <a:schemeClr val="bg1"/>
                </a:solidFill>
              </a:rPr>
              <a:t>and assess </a:t>
            </a:r>
            <a:r>
              <a:rPr lang="en-GB" sz="2800" b="1" dirty="0" smtClean="0"/>
              <a:t>why </a:t>
            </a:r>
            <a:r>
              <a:rPr lang="en-GB" sz="2800" b="1" dirty="0"/>
              <a:t>the Gallipoli campaign failed</a:t>
            </a:r>
            <a:endParaRPr lang="en-GB" sz="2800" dirty="0">
              <a:solidFill>
                <a:schemeClr val="tx1"/>
              </a:solidFill>
            </a:endParaRPr>
          </a:p>
        </p:txBody>
      </p:sp>
    </p:spTree>
    <p:extLst>
      <p:ext uri="{BB962C8B-B14F-4D97-AF65-F5344CB8AC3E}">
        <p14:creationId xmlns:p14="http://schemas.microsoft.com/office/powerpoint/2010/main" val="2275471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5691" y="515152"/>
            <a:ext cx="6732737" cy="5776075"/>
          </a:xfrm>
        </p:spPr>
      </p:pic>
      <p:sp>
        <p:nvSpPr>
          <p:cNvPr id="6" name="TextBox 5"/>
          <p:cNvSpPr txBox="1"/>
          <p:nvPr/>
        </p:nvSpPr>
        <p:spPr>
          <a:xfrm>
            <a:off x="7816645" y="1386348"/>
            <a:ext cx="2595716" cy="3416320"/>
          </a:xfrm>
          <a:prstGeom prst="rect">
            <a:avLst/>
          </a:prstGeom>
          <a:noFill/>
        </p:spPr>
        <p:txBody>
          <a:bodyPr wrap="square" rtlCol="0">
            <a:spAutoFit/>
          </a:bodyPr>
          <a:lstStyle/>
          <a:p>
            <a:r>
              <a:rPr lang="en-GB" dirty="0" smtClean="0"/>
              <a:t>Despite the campaign supposedly being a “surprise” attack on the Turks in 1915, the Turks were ready and waiting</a:t>
            </a:r>
          </a:p>
          <a:p>
            <a:endParaRPr lang="en-GB" dirty="0"/>
          </a:p>
          <a:p>
            <a:r>
              <a:rPr lang="en-GB" dirty="0" smtClean="0"/>
              <a:t>British and French ships faced mine explosions and shell fire. Ships were sunk or damaged forcing the troops to land on the beaches</a:t>
            </a:r>
            <a:endParaRPr lang="en-GB" dirty="0"/>
          </a:p>
        </p:txBody>
      </p:sp>
    </p:spTree>
    <p:extLst>
      <p:ext uri="{BB962C8B-B14F-4D97-AF65-F5344CB8AC3E}">
        <p14:creationId xmlns:p14="http://schemas.microsoft.com/office/powerpoint/2010/main" val="39634808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5" name="TextBox 4"/>
          <p:cNvSpPr txBox="1"/>
          <p:nvPr/>
        </p:nvSpPr>
        <p:spPr>
          <a:xfrm>
            <a:off x="1386348" y="5235677"/>
            <a:ext cx="9601200" cy="1477328"/>
          </a:xfrm>
          <a:prstGeom prst="rect">
            <a:avLst/>
          </a:prstGeom>
          <a:noFill/>
        </p:spPr>
        <p:txBody>
          <a:bodyPr wrap="square" rtlCol="0">
            <a:spAutoFit/>
          </a:bodyPr>
          <a:lstStyle/>
          <a:p>
            <a:r>
              <a:rPr lang="en-GB" dirty="0"/>
              <a:t>The Ottomans were fighting alongside Germany, so the aim of the campaign was to knock them out of the war by capturing </a:t>
            </a:r>
            <a:r>
              <a:rPr lang="en-GB" dirty="0" smtClean="0"/>
              <a:t>Constantinople – whilst they couldn’t defeat Germany on the Western Front in the trenches, they could make gains here; which would destroy German morale</a:t>
            </a:r>
            <a:r>
              <a:rPr lang="en-GB" dirty="0"/>
              <a:t/>
            </a:r>
            <a:br>
              <a:rPr lang="en-GB" dirty="0"/>
            </a:br>
            <a:r>
              <a:rPr lang="en-GB" dirty="0"/>
              <a:t/>
            </a:r>
            <a:br>
              <a:rPr lang="en-GB" dirty="0"/>
            </a:br>
            <a:endParaRPr lang="en-GB"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17888" y="259658"/>
            <a:ext cx="6603248" cy="4976019"/>
          </a:xfrm>
        </p:spPr>
      </p:pic>
    </p:spTree>
    <p:extLst>
      <p:ext uri="{BB962C8B-B14F-4D97-AF65-F5344CB8AC3E}">
        <p14:creationId xmlns:p14="http://schemas.microsoft.com/office/powerpoint/2010/main" val="29925624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1884" y="365124"/>
            <a:ext cx="10291916" cy="4752565"/>
          </a:xfrm>
        </p:spPr>
      </p:pic>
      <p:sp>
        <p:nvSpPr>
          <p:cNvPr id="5" name="TextBox 4"/>
          <p:cNvSpPr txBox="1"/>
          <p:nvPr/>
        </p:nvSpPr>
        <p:spPr>
          <a:xfrm>
            <a:off x="1386348" y="5235677"/>
            <a:ext cx="9601200" cy="1200329"/>
          </a:xfrm>
          <a:prstGeom prst="rect">
            <a:avLst/>
          </a:prstGeom>
          <a:noFill/>
        </p:spPr>
        <p:txBody>
          <a:bodyPr wrap="square" rtlCol="0">
            <a:spAutoFit/>
          </a:bodyPr>
          <a:lstStyle/>
          <a:p>
            <a:r>
              <a:rPr lang="en-GB" dirty="0" smtClean="0"/>
              <a:t>The </a:t>
            </a:r>
            <a:r>
              <a:rPr lang="en-GB" dirty="0"/>
              <a:t>plan failed spectacularly, with 250,000 Allied troops injured or killed in vain. Pictured, a signpost warning soldiers of a 'dangerous' sniper</a:t>
            </a:r>
            <a:br>
              <a:rPr lang="en-GB" dirty="0"/>
            </a:br>
            <a:r>
              <a:rPr lang="en-GB" dirty="0"/>
              <a:t/>
            </a:r>
            <a:br>
              <a:rPr lang="en-GB" dirty="0"/>
            </a:br>
            <a:endParaRPr lang="en-GB" dirty="0"/>
          </a:p>
        </p:txBody>
      </p:sp>
    </p:spTree>
    <p:extLst>
      <p:ext uri="{BB962C8B-B14F-4D97-AF65-F5344CB8AC3E}">
        <p14:creationId xmlns:p14="http://schemas.microsoft.com/office/powerpoint/2010/main" val="14546789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4465" y="0"/>
            <a:ext cx="11135032" cy="6207401"/>
          </a:xfrm>
        </p:spPr>
      </p:pic>
      <p:sp>
        <p:nvSpPr>
          <p:cNvPr id="5" name="TextBox 4"/>
          <p:cNvSpPr txBox="1"/>
          <p:nvPr/>
        </p:nvSpPr>
        <p:spPr>
          <a:xfrm>
            <a:off x="248264" y="6207401"/>
            <a:ext cx="11695471" cy="1477328"/>
          </a:xfrm>
          <a:prstGeom prst="rect">
            <a:avLst/>
          </a:prstGeom>
          <a:noFill/>
        </p:spPr>
        <p:txBody>
          <a:bodyPr wrap="square" rtlCol="0">
            <a:spAutoFit/>
          </a:bodyPr>
          <a:lstStyle/>
          <a:p>
            <a:r>
              <a:rPr lang="en-GB" dirty="0"/>
              <a:t>After a failed naval attack in February 1915, the Allies tried to capture Constantinople via the Gallipoli Peninsula by land assault. Pictured: The old collier ship SS River Clyde ahead of the journey across the </a:t>
            </a:r>
            <a:r>
              <a:rPr lang="en-GB" dirty="0" err="1"/>
              <a:t>Aegon</a:t>
            </a:r>
            <a:r>
              <a:rPr lang="en-GB" dirty="0"/>
              <a:t> Sea</a:t>
            </a:r>
            <a:br>
              <a:rPr lang="en-GB" dirty="0"/>
            </a:br>
            <a:r>
              <a:rPr lang="en-GB" dirty="0"/>
              <a:t/>
            </a:r>
            <a:br>
              <a:rPr lang="en-GB" dirty="0"/>
            </a:br>
            <a:r>
              <a:rPr lang="en-GB" dirty="0"/>
              <a:t/>
            </a:r>
            <a:br>
              <a:rPr lang="en-GB" dirty="0"/>
            </a:br>
            <a:endParaRPr lang="en-GB" dirty="0"/>
          </a:p>
        </p:txBody>
      </p:sp>
    </p:spTree>
    <p:extLst>
      <p:ext uri="{BB962C8B-B14F-4D97-AF65-F5344CB8AC3E}">
        <p14:creationId xmlns:p14="http://schemas.microsoft.com/office/powerpoint/2010/main" val="42114893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1729" y="117986"/>
            <a:ext cx="11592232" cy="6014731"/>
          </a:xfrm>
        </p:spPr>
      </p:pic>
      <p:sp>
        <p:nvSpPr>
          <p:cNvPr id="5" name="TextBox 4"/>
          <p:cNvSpPr txBox="1"/>
          <p:nvPr/>
        </p:nvSpPr>
        <p:spPr>
          <a:xfrm>
            <a:off x="191729" y="6132717"/>
            <a:ext cx="11857703" cy="923330"/>
          </a:xfrm>
          <a:prstGeom prst="rect">
            <a:avLst/>
          </a:prstGeom>
          <a:noFill/>
        </p:spPr>
        <p:txBody>
          <a:bodyPr wrap="square" rtlCol="0">
            <a:spAutoFit/>
          </a:bodyPr>
          <a:lstStyle/>
          <a:p>
            <a:r>
              <a:rPr lang="en-GB" dirty="0"/>
              <a:t>On April 25, </a:t>
            </a:r>
            <a:r>
              <a:rPr lang="en-GB" dirty="0" smtClean="0"/>
              <a:t>the allied fleet landed </a:t>
            </a:r>
            <a:r>
              <a:rPr lang="en-GB" dirty="0"/>
              <a:t>on the Turkish beaches (</a:t>
            </a:r>
            <a:r>
              <a:rPr lang="en-GB" dirty="0" smtClean="0"/>
              <a:t>pictured). This was never part of the plan, the troops didn’t have the resources to cope with a land invasion</a:t>
            </a:r>
            <a:r>
              <a:rPr lang="en-GB" dirty="0"/>
              <a:t/>
            </a:r>
            <a:br>
              <a:rPr lang="en-GB" dirty="0"/>
            </a:br>
            <a:endParaRPr lang="en-GB" dirty="0"/>
          </a:p>
        </p:txBody>
      </p:sp>
    </p:spTree>
    <p:extLst>
      <p:ext uri="{BB962C8B-B14F-4D97-AF65-F5344CB8AC3E}">
        <p14:creationId xmlns:p14="http://schemas.microsoft.com/office/powerpoint/2010/main" val="5452329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3171" y="1814833"/>
            <a:ext cx="4176252" cy="4948154"/>
          </a:xfrm>
        </p:spPr>
        <p:txBody>
          <a:bodyPr>
            <a:normAutofit fontScale="85000" lnSpcReduction="20000"/>
          </a:bodyPr>
          <a:lstStyle/>
          <a:p>
            <a:r>
              <a:rPr lang="en-GB" dirty="0" smtClean="0"/>
              <a:t>Private Jimmy Smith’s family have received this telegram</a:t>
            </a:r>
          </a:p>
          <a:p>
            <a:endParaRPr lang="en-GB" dirty="0"/>
          </a:p>
          <a:p>
            <a:r>
              <a:rPr lang="en-GB" dirty="0" smtClean="0"/>
              <a:t>It has no details of how/why Jimmy died</a:t>
            </a:r>
          </a:p>
          <a:p>
            <a:endParaRPr lang="en-GB" dirty="0"/>
          </a:p>
          <a:p>
            <a:r>
              <a:rPr lang="en-GB" dirty="0" smtClean="0"/>
              <a:t>You are investigating Jimmy’s journey during World War One</a:t>
            </a:r>
          </a:p>
          <a:p>
            <a:endParaRPr lang="en-GB" dirty="0"/>
          </a:p>
          <a:p>
            <a:r>
              <a:rPr lang="en-GB" dirty="0" smtClean="0"/>
              <a:t>You have already witnessed the harsh conditions in the </a:t>
            </a:r>
            <a:r>
              <a:rPr lang="en-GB" dirty="0" smtClean="0"/>
              <a:t>trenches that Jimmy would have endured. </a:t>
            </a:r>
            <a:endParaRPr lang="en-GB" dirty="0"/>
          </a:p>
        </p:txBody>
      </p:sp>
      <p:pic>
        <p:nvPicPr>
          <p:cNvPr id="4" name="Picture 3" descr="http://2.bp.blogspot.com/-zj5wsedlsWo/Uut0V1qcv0I/AAAAAAAAAHo/f2t6i5c9530/s1600/Telegram+Plain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15897" y="1690688"/>
            <a:ext cx="6454529" cy="4373051"/>
          </a:xfrm>
          <a:prstGeom prst="rect">
            <a:avLst/>
          </a:prstGeom>
          <a:noFill/>
          <a:ln>
            <a:noFill/>
          </a:ln>
        </p:spPr>
      </p:pic>
      <p:sp>
        <p:nvSpPr>
          <p:cNvPr id="5" name="Text Box 2"/>
          <p:cNvSpPr txBox="1"/>
          <p:nvPr/>
        </p:nvSpPr>
        <p:spPr>
          <a:xfrm>
            <a:off x="6394179" y="2995612"/>
            <a:ext cx="1941507" cy="25289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1100">
                <a:effectLst/>
                <a:latin typeface="Viner Hand ITC" panose="03070502030502020203" pitchFamily="66" charset="0"/>
                <a:ea typeface="Calibri" panose="020F0502020204030204" pitchFamily="34" charset="0"/>
                <a:cs typeface="Times New Roman" panose="02020603050405020304" pitchFamily="18" charset="0"/>
              </a:rPr>
              <a:t>War office, London</a:t>
            </a:r>
            <a:endParaRPr lang="en-GB" sz="1100">
              <a:effectLst/>
              <a:ea typeface="Calibri" panose="020F0502020204030204" pitchFamily="34" charset="0"/>
              <a:cs typeface="Times New Roman" panose="02020603050405020304" pitchFamily="18" charset="0"/>
            </a:endParaRPr>
          </a:p>
        </p:txBody>
      </p:sp>
      <p:sp>
        <p:nvSpPr>
          <p:cNvPr id="6" name="Text Box 3"/>
          <p:cNvSpPr txBox="1"/>
          <p:nvPr/>
        </p:nvSpPr>
        <p:spPr>
          <a:xfrm>
            <a:off x="6508846" y="3548063"/>
            <a:ext cx="5084390" cy="169653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2000" dirty="0">
                <a:effectLst/>
                <a:latin typeface="Viner Hand ITC" panose="03070502030502020203" pitchFamily="66" charset="0"/>
                <a:ea typeface="Calibri" panose="020F0502020204030204" pitchFamily="34" charset="0"/>
                <a:cs typeface="Times New Roman" panose="02020603050405020304" pitchFamily="18" charset="0"/>
              </a:rPr>
              <a:t>We deeply regret to inform you that Private Jimmy Smith was killed in action 5</a:t>
            </a:r>
            <a:r>
              <a:rPr lang="en-GB" sz="2000" baseline="30000" dirty="0">
                <a:effectLst/>
                <a:latin typeface="Viner Hand ITC" panose="03070502030502020203" pitchFamily="66" charset="0"/>
                <a:ea typeface="Calibri" panose="020F0502020204030204" pitchFamily="34" charset="0"/>
                <a:cs typeface="Times New Roman" panose="02020603050405020304" pitchFamily="18" charset="0"/>
              </a:rPr>
              <a:t>th</a:t>
            </a:r>
            <a:r>
              <a:rPr lang="en-GB" sz="2000" dirty="0">
                <a:effectLst/>
                <a:latin typeface="Viner Hand ITC" panose="03070502030502020203" pitchFamily="66" charset="0"/>
                <a:ea typeface="Calibri" panose="020F0502020204030204" pitchFamily="34" charset="0"/>
                <a:cs typeface="Times New Roman" panose="02020603050405020304" pitchFamily="18" charset="0"/>
              </a:rPr>
              <a:t> September 1917.</a:t>
            </a:r>
            <a:endParaRPr lang="en-GB" sz="2000" dirty="0">
              <a:effectLst/>
              <a:ea typeface="Calibri" panose="020F0502020204030204" pitchFamily="34" charset="0"/>
              <a:cs typeface="Times New Roman" panose="02020603050405020304" pitchFamily="18" charset="0"/>
            </a:endParaRPr>
          </a:p>
          <a:p>
            <a:pPr>
              <a:lnSpc>
                <a:spcPct val="107000"/>
              </a:lnSpc>
              <a:spcAft>
                <a:spcPts val="800"/>
              </a:spcAft>
            </a:pPr>
            <a:r>
              <a:rPr lang="en-GB" sz="2000" dirty="0">
                <a:effectLst/>
                <a:latin typeface="Viner Hand ITC" panose="03070502030502020203" pitchFamily="66" charset="0"/>
                <a:ea typeface="Calibri" panose="020F0502020204030204" pitchFamily="34" charset="0"/>
                <a:cs typeface="Times New Roman" panose="02020603050405020304" pitchFamily="18" charset="0"/>
              </a:rPr>
              <a:t>Lord Kitchener expresses his sympathy</a:t>
            </a:r>
            <a:endParaRPr lang="en-GB" sz="2000" dirty="0">
              <a:effectLst/>
              <a:ea typeface="Calibri" panose="020F0502020204030204" pitchFamily="34" charset="0"/>
              <a:cs typeface="Times New Roman" panose="02020603050405020304" pitchFamily="18" charset="0"/>
            </a:endParaRPr>
          </a:p>
          <a:p>
            <a:pPr>
              <a:lnSpc>
                <a:spcPct val="107000"/>
              </a:lnSpc>
              <a:spcAft>
                <a:spcPts val="800"/>
              </a:spcAft>
            </a:pPr>
            <a:r>
              <a:rPr lang="en-GB" sz="2000" dirty="0">
                <a:effectLst/>
                <a:latin typeface="Viner Hand ITC" panose="03070502030502020203" pitchFamily="66" charset="0"/>
                <a:ea typeface="Calibri" panose="020F0502020204030204" pitchFamily="34" charset="0"/>
                <a:cs typeface="Times New Roman" panose="02020603050405020304" pitchFamily="18" charset="0"/>
              </a:rPr>
              <a:t>War Office</a:t>
            </a:r>
            <a:endParaRPr lang="en-GB" sz="2000" dirty="0">
              <a:effectLst/>
              <a:ea typeface="Calibri" panose="020F0502020204030204" pitchFamily="34" charset="0"/>
              <a:cs typeface="Times New Roman" panose="02020603050405020304" pitchFamily="18" charset="0"/>
            </a:endParaRPr>
          </a:p>
        </p:txBody>
      </p:sp>
      <p:sp>
        <p:nvSpPr>
          <p:cNvPr id="2" name="Rectangle 1"/>
          <p:cNvSpPr/>
          <p:nvPr/>
        </p:nvSpPr>
        <p:spPr>
          <a:xfrm>
            <a:off x="3947743" y="446777"/>
            <a:ext cx="3136308" cy="923330"/>
          </a:xfrm>
          <a:prstGeom prst="rect">
            <a:avLst/>
          </a:prstGeom>
          <a:noFill/>
        </p:spPr>
        <p:txBody>
          <a:bodyPr wrap="none" lIns="91440" tIns="45720" rIns="91440" bIns="45720">
            <a:spAutoFit/>
          </a:bodyPr>
          <a:lstStyle/>
          <a:p>
            <a:pPr algn="ctr"/>
            <a:r>
              <a:rPr lang="en-US" sz="5400" b="1" cap="none" spc="0" dirty="0" smtClean="0">
                <a:ln w="9525">
                  <a:solidFill>
                    <a:schemeClr val="tx1"/>
                  </a:solidFill>
                  <a:prstDash val="solid"/>
                </a:ln>
                <a:solidFill>
                  <a:schemeClr val="tx1"/>
                </a:solidFill>
                <a:effectLst>
                  <a:outerShdw blurRad="12700" dist="38100" dir="2700000" algn="tl" rotWithShape="0">
                    <a:schemeClr val="bg1">
                      <a:lumMod val="50000"/>
                    </a:schemeClr>
                  </a:outerShdw>
                </a:effectLst>
              </a:rPr>
              <a:t>To recap…</a:t>
            </a:r>
            <a:endParaRPr lang="en-US" sz="5400" b="1" cap="none" spc="0" dirty="0">
              <a:ln w="9525">
                <a:solidFill>
                  <a:schemeClr val="tx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172343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8768" y="633445"/>
            <a:ext cx="7199671" cy="5237761"/>
          </a:xfrm>
        </p:spPr>
      </p:pic>
      <p:sp>
        <p:nvSpPr>
          <p:cNvPr id="5" name="TextBox 4"/>
          <p:cNvSpPr txBox="1"/>
          <p:nvPr/>
        </p:nvSpPr>
        <p:spPr>
          <a:xfrm>
            <a:off x="7772399" y="633445"/>
            <a:ext cx="3846871" cy="923330"/>
          </a:xfrm>
          <a:prstGeom prst="rect">
            <a:avLst/>
          </a:prstGeom>
          <a:noFill/>
        </p:spPr>
        <p:txBody>
          <a:bodyPr wrap="square" rtlCol="0">
            <a:spAutoFit/>
          </a:bodyPr>
          <a:lstStyle/>
          <a:p>
            <a:r>
              <a:rPr lang="en-GB" dirty="0" smtClean="0"/>
              <a:t>In April 1915 the British, French and ANZAC troops launched a land invasion on </a:t>
            </a:r>
            <a:r>
              <a:rPr lang="en-GB" dirty="0" err="1" smtClean="0"/>
              <a:t>Helles</a:t>
            </a:r>
            <a:r>
              <a:rPr lang="en-GB" dirty="0" smtClean="0"/>
              <a:t> Beach</a:t>
            </a:r>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16274" y="1710813"/>
            <a:ext cx="3959120" cy="4764958"/>
          </a:xfrm>
          <a:prstGeom prst="rect">
            <a:avLst/>
          </a:prstGeom>
        </p:spPr>
      </p:pic>
    </p:spTree>
    <p:extLst>
      <p:ext uri="{BB962C8B-B14F-4D97-AF65-F5344CB8AC3E}">
        <p14:creationId xmlns:p14="http://schemas.microsoft.com/office/powerpoint/2010/main" val="22501090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1352" y="114811"/>
            <a:ext cx="8137331" cy="5853465"/>
          </a:xfrm>
        </p:spPr>
      </p:pic>
      <p:sp>
        <p:nvSpPr>
          <p:cNvPr id="5" name="TextBox 4"/>
          <p:cNvSpPr txBox="1"/>
          <p:nvPr/>
        </p:nvSpPr>
        <p:spPr>
          <a:xfrm>
            <a:off x="206477" y="6179574"/>
            <a:ext cx="11857704" cy="1200329"/>
          </a:xfrm>
          <a:prstGeom prst="rect">
            <a:avLst/>
          </a:prstGeom>
          <a:noFill/>
        </p:spPr>
        <p:txBody>
          <a:bodyPr wrap="square" rtlCol="0">
            <a:spAutoFit/>
          </a:bodyPr>
          <a:lstStyle/>
          <a:p>
            <a:r>
              <a:rPr lang="en-GB" dirty="0"/>
              <a:t>The assault began at dawn on April 25, 1915 as wave after wave of British and Irish, French, Australian, New Zealand and Indian troops attacked heavily defended beaches, through barbed wire and raced up cliffs to attack enemies</a:t>
            </a:r>
            <a:br>
              <a:rPr lang="en-GB" dirty="0"/>
            </a:br>
            <a:r>
              <a:rPr lang="en-GB" dirty="0"/>
              <a:t/>
            </a:r>
            <a:br>
              <a:rPr lang="en-GB" dirty="0"/>
            </a:br>
            <a:endParaRPr lang="en-GB" dirty="0"/>
          </a:p>
        </p:txBody>
      </p:sp>
    </p:spTree>
    <p:extLst>
      <p:ext uri="{BB962C8B-B14F-4D97-AF65-F5344CB8AC3E}">
        <p14:creationId xmlns:p14="http://schemas.microsoft.com/office/powerpoint/2010/main" val="22370764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54302"/>
            <a:ext cx="7435491" cy="6001805"/>
          </a:xfrm>
        </p:spPr>
      </p:pic>
      <p:sp>
        <p:nvSpPr>
          <p:cNvPr id="5" name="TextBox 4"/>
          <p:cNvSpPr txBox="1"/>
          <p:nvPr/>
        </p:nvSpPr>
        <p:spPr>
          <a:xfrm>
            <a:off x="9026013" y="1460090"/>
            <a:ext cx="2168013" cy="4801314"/>
          </a:xfrm>
          <a:prstGeom prst="rect">
            <a:avLst/>
          </a:prstGeom>
          <a:noFill/>
        </p:spPr>
        <p:txBody>
          <a:bodyPr wrap="square" rtlCol="0">
            <a:spAutoFit/>
          </a:bodyPr>
          <a:lstStyle/>
          <a:p>
            <a:r>
              <a:rPr lang="en-GB" dirty="0" smtClean="0"/>
              <a:t>On 25</a:t>
            </a:r>
            <a:r>
              <a:rPr lang="en-GB" baseline="30000" dirty="0" smtClean="0"/>
              <a:t>th</a:t>
            </a:r>
            <a:r>
              <a:rPr lang="en-GB" dirty="0" smtClean="0"/>
              <a:t> April the Turks used their machine guns to fire on the British, French and ANZAC troops that arrived on </a:t>
            </a:r>
            <a:r>
              <a:rPr lang="en-GB" dirty="0" err="1" smtClean="0"/>
              <a:t>Helles</a:t>
            </a:r>
            <a:r>
              <a:rPr lang="en-GB" dirty="0" smtClean="0"/>
              <a:t> Beach from 4am in the morning.</a:t>
            </a:r>
          </a:p>
          <a:p>
            <a:endParaRPr lang="en-GB" dirty="0"/>
          </a:p>
          <a:p>
            <a:r>
              <a:rPr lang="en-GB" dirty="0" smtClean="0"/>
              <a:t>By teatime many Allied soldiers were dead or dying</a:t>
            </a:r>
          </a:p>
          <a:p>
            <a:endParaRPr lang="en-GB" dirty="0"/>
          </a:p>
          <a:p>
            <a:r>
              <a:rPr lang="en-GB" dirty="0" smtClean="0"/>
              <a:t>It was clear by this point that the objective wouldn’t be achieved</a:t>
            </a:r>
            <a:endParaRPr lang="en-GB" dirty="0"/>
          </a:p>
        </p:txBody>
      </p:sp>
    </p:spTree>
    <p:extLst>
      <p:ext uri="{BB962C8B-B14F-4D97-AF65-F5344CB8AC3E}">
        <p14:creationId xmlns:p14="http://schemas.microsoft.com/office/powerpoint/2010/main" val="35054150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5165" y="1120877"/>
            <a:ext cx="5575058" cy="5321556"/>
          </a:xfrm>
        </p:spPr>
      </p:pic>
      <p:sp>
        <p:nvSpPr>
          <p:cNvPr id="5" name="TextBox 4"/>
          <p:cNvSpPr txBox="1"/>
          <p:nvPr/>
        </p:nvSpPr>
        <p:spPr>
          <a:xfrm>
            <a:off x="6096000" y="2197510"/>
            <a:ext cx="5053781" cy="923330"/>
          </a:xfrm>
          <a:prstGeom prst="rect">
            <a:avLst/>
          </a:prstGeom>
          <a:noFill/>
        </p:spPr>
        <p:txBody>
          <a:bodyPr wrap="square" rtlCol="0">
            <a:spAutoFit/>
          </a:bodyPr>
          <a:lstStyle/>
          <a:p>
            <a:r>
              <a:rPr lang="en-GB" dirty="0" smtClean="0"/>
              <a:t>After the initial failure of the land invasion at </a:t>
            </a:r>
            <a:r>
              <a:rPr lang="en-GB" dirty="0" err="1" smtClean="0"/>
              <a:t>Helles</a:t>
            </a:r>
            <a:r>
              <a:rPr lang="en-GB" dirty="0" smtClean="0"/>
              <a:t> Beach, troops were told to do the one thing that army generals wanted to avoid – dig trenches!</a:t>
            </a:r>
            <a:endParaRPr lang="en-GB" dirty="0"/>
          </a:p>
        </p:txBody>
      </p:sp>
    </p:spTree>
    <p:extLst>
      <p:ext uri="{BB962C8B-B14F-4D97-AF65-F5344CB8AC3E}">
        <p14:creationId xmlns:p14="http://schemas.microsoft.com/office/powerpoint/2010/main" val="42309106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7969" y="0"/>
            <a:ext cx="7776061" cy="5811838"/>
          </a:xfrm>
        </p:spPr>
      </p:pic>
      <p:sp>
        <p:nvSpPr>
          <p:cNvPr id="5" name="TextBox 4"/>
          <p:cNvSpPr txBox="1"/>
          <p:nvPr/>
        </p:nvSpPr>
        <p:spPr>
          <a:xfrm>
            <a:off x="1489587" y="5914103"/>
            <a:ext cx="10043652" cy="1200329"/>
          </a:xfrm>
          <a:prstGeom prst="rect">
            <a:avLst/>
          </a:prstGeom>
          <a:noFill/>
        </p:spPr>
        <p:txBody>
          <a:bodyPr wrap="square" rtlCol="0">
            <a:spAutoFit/>
          </a:bodyPr>
          <a:lstStyle/>
          <a:p>
            <a:r>
              <a:rPr lang="en-GB" dirty="0"/>
              <a:t>The rapid spread of diseases, a lack of clean water and food meant soldiers often suffered from low morale. This image shows the measures taken to prevent the spread of diseases like </a:t>
            </a:r>
            <a:r>
              <a:rPr lang="en-GB" dirty="0" err="1"/>
              <a:t>dysentry</a:t>
            </a:r>
            <a:r>
              <a:rPr lang="en-GB" dirty="0"/>
              <a:t>, including soldiers being hosed down on the deck </a:t>
            </a:r>
            <a:br>
              <a:rPr lang="en-GB" dirty="0"/>
            </a:br>
            <a:endParaRPr lang="en-GB" dirty="0"/>
          </a:p>
        </p:txBody>
      </p:sp>
    </p:spTree>
    <p:extLst>
      <p:ext uri="{BB962C8B-B14F-4D97-AF65-F5344CB8AC3E}">
        <p14:creationId xmlns:p14="http://schemas.microsoft.com/office/powerpoint/2010/main" val="33374954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01097" y="-73742"/>
            <a:ext cx="8531366" cy="5932935"/>
          </a:xfrm>
        </p:spPr>
      </p:pic>
      <p:sp>
        <p:nvSpPr>
          <p:cNvPr id="5" name="TextBox 4"/>
          <p:cNvSpPr txBox="1"/>
          <p:nvPr/>
        </p:nvSpPr>
        <p:spPr>
          <a:xfrm>
            <a:off x="0" y="5859193"/>
            <a:ext cx="12192000" cy="1477328"/>
          </a:xfrm>
          <a:prstGeom prst="rect">
            <a:avLst/>
          </a:prstGeom>
          <a:noFill/>
        </p:spPr>
        <p:txBody>
          <a:bodyPr wrap="square" rtlCol="0">
            <a:spAutoFit/>
          </a:bodyPr>
          <a:lstStyle/>
          <a:p>
            <a:r>
              <a:rPr lang="en-GB" dirty="0"/>
              <a:t>The invasion is widely considered a shambles as soldiers were sent aimlessly to their deaths in Gallipoli peninsula in a bid to capture the city of Constantinople. </a:t>
            </a:r>
            <a:r>
              <a:rPr lang="en-GB" dirty="0" smtClean="0"/>
              <a:t>Conditions for the troops in the summer months of the campaign were awful. Blistering heat saw decaying corpses, and disease was rampant</a:t>
            </a:r>
            <a:r>
              <a:rPr lang="en-GB" dirty="0"/>
              <a:t/>
            </a:r>
            <a:br>
              <a:rPr lang="en-GB" dirty="0"/>
            </a:br>
            <a:r>
              <a:rPr lang="en-GB" dirty="0"/>
              <a:t/>
            </a:r>
            <a:br>
              <a:rPr lang="en-GB" dirty="0"/>
            </a:br>
            <a:endParaRPr lang="en-GB" dirty="0"/>
          </a:p>
        </p:txBody>
      </p:sp>
    </p:spTree>
    <p:extLst>
      <p:ext uri="{BB962C8B-B14F-4D97-AF65-F5344CB8AC3E}">
        <p14:creationId xmlns:p14="http://schemas.microsoft.com/office/powerpoint/2010/main" val="7338136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3394" y="-280219"/>
            <a:ext cx="9505870" cy="6057275"/>
          </a:xfrm>
          <a:prstGeom prst="rect">
            <a:avLst/>
          </a:prstGeom>
        </p:spPr>
      </p:pic>
      <p:sp>
        <p:nvSpPr>
          <p:cNvPr id="8" name="TextBox 7"/>
          <p:cNvSpPr txBox="1"/>
          <p:nvPr/>
        </p:nvSpPr>
        <p:spPr>
          <a:xfrm>
            <a:off x="973394" y="5777056"/>
            <a:ext cx="11017045" cy="1477328"/>
          </a:xfrm>
          <a:prstGeom prst="rect">
            <a:avLst/>
          </a:prstGeom>
          <a:noFill/>
        </p:spPr>
        <p:txBody>
          <a:bodyPr wrap="square" rtlCol="0">
            <a:spAutoFit/>
          </a:bodyPr>
          <a:lstStyle/>
          <a:p>
            <a:r>
              <a:rPr lang="en-GB" dirty="0"/>
              <a:t>These photographs, many taken by soldiers, show the true horror of the doomed Gallipoli landings during World War One, which claimed the lives of 140,000 troops in eight months of fighting before they eventually withdrew to North Africa in January 1916 with no material gain</a:t>
            </a:r>
            <a:br>
              <a:rPr lang="en-GB" dirty="0"/>
            </a:br>
            <a:r>
              <a:rPr lang="en-GB" dirty="0"/>
              <a:t/>
            </a:r>
            <a:br>
              <a:rPr lang="en-GB" dirty="0"/>
            </a:br>
            <a:endParaRPr lang="en-GB" dirty="0"/>
          </a:p>
        </p:txBody>
      </p:sp>
    </p:spTree>
    <p:extLst>
      <p:ext uri="{BB962C8B-B14F-4D97-AF65-F5344CB8AC3E}">
        <p14:creationId xmlns:p14="http://schemas.microsoft.com/office/powerpoint/2010/main" val="4227134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3825" y="512609"/>
            <a:ext cx="7869026" cy="5811838"/>
          </a:xfrm>
        </p:spPr>
      </p:pic>
      <p:sp>
        <p:nvSpPr>
          <p:cNvPr id="5" name="TextBox 4"/>
          <p:cNvSpPr txBox="1"/>
          <p:nvPr/>
        </p:nvSpPr>
        <p:spPr>
          <a:xfrm>
            <a:off x="8627806" y="2168013"/>
            <a:ext cx="3052917" cy="3970318"/>
          </a:xfrm>
          <a:prstGeom prst="rect">
            <a:avLst/>
          </a:prstGeom>
          <a:noFill/>
        </p:spPr>
        <p:txBody>
          <a:bodyPr wrap="square" rtlCol="0">
            <a:spAutoFit/>
          </a:bodyPr>
          <a:lstStyle/>
          <a:p>
            <a:r>
              <a:rPr lang="en-GB" dirty="0" smtClean="0"/>
              <a:t>May 20</a:t>
            </a:r>
            <a:r>
              <a:rPr lang="en-GB" baseline="30000" dirty="0" smtClean="0"/>
              <a:t>th</a:t>
            </a:r>
            <a:r>
              <a:rPr lang="en-GB" dirty="0" smtClean="0"/>
              <a:t> 1915</a:t>
            </a:r>
          </a:p>
          <a:p>
            <a:endParaRPr lang="en-GB" dirty="0"/>
          </a:p>
          <a:p>
            <a:r>
              <a:rPr lang="en-GB" dirty="0" smtClean="0"/>
              <a:t>The Turks and Allies agreed a one day only truce to bury their dead</a:t>
            </a:r>
          </a:p>
          <a:p>
            <a:endParaRPr lang="en-GB" dirty="0"/>
          </a:p>
          <a:p>
            <a:r>
              <a:rPr lang="en-GB" dirty="0" smtClean="0"/>
              <a:t>Some Turks and Allied troops met and exchanged greetings.</a:t>
            </a:r>
          </a:p>
          <a:p>
            <a:endParaRPr lang="en-GB" dirty="0"/>
          </a:p>
          <a:p>
            <a:r>
              <a:rPr lang="en-GB" dirty="0" smtClean="0"/>
              <a:t>At sunset they returned to their trenches.</a:t>
            </a:r>
          </a:p>
          <a:p>
            <a:endParaRPr lang="en-GB" dirty="0"/>
          </a:p>
          <a:p>
            <a:r>
              <a:rPr lang="en-GB" dirty="0" smtClean="0"/>
              <a:t>The next day they started killing again</a:t>
            </a:r>
            <a:endParaRPr lang="en-GB" dirty="0"/>
          </a:p>
        </p:txBody>
      </p:sp>
    </p:spTree>
    <p:extLst>
      <p:ext uri="{BB962C8B-B14F-4D97-AF65-F5344CB8AC3E}">
        <p14:creationId xmlns:p14="http://schemas.microsoft.com/office/powerpoint/2010/main" val="10270546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02700" y="1869870"/>
            <a:ext cx="5890136" cy="4351338"/>
          </a:xfrm>
        </p:spPr>
      </p:pic>
      <p:sp>
        <p:nvSpPr>
          <p:cNvPr id="5" name="TextBox 4"/>
          <p:cNvSpPr txBox="1"/>
          <p:nvPr/>
        </p:nvSpPr>
        <p:spPr>
          <a:xfrm>
            <a:off x="6710516" y="2344993"/>
            <a:ext cx="4925961" cy="2585323"/>
          </a:xfrm>
          <a:prstGeom prst="rect">
            <a:avLst/>
          </a:prstGeom>
          <a:noFill/>
        </p:spPr>
        <p:txBody>
          <a:bodyPr wrap="square" rtlCol="0">
            <a:spAutoFit/>
          </a:bodyPr>
          <a:lstStyle/>
          <a:p>
            <a:r>
              <a:rPr lang="en-GB" dirty="0" smtClean="0"/>
              <a:t>If the extreme heat in the summer wasn’t bad enough, in November 1915, the Turkish winter had set in. The new killer was frost bite.</a:t>
            </a:r>
          </a:p>
          <a:p>
            <a:endParaRPr lang="en-GB" dirty="0"/>
          </a:p>
          <a:p>
            <a:r>
              <a:rPr lang="en-GB" dirty="0" smtClean="0"/>
              <a:t>The troops were simply ill-equipped to deal with the conditions that they faced.</a:t>
            </a:r>
          </a:p>
          <a:p>
            <a:endParaRPr lang="en-GB" dirty="0"/>
          </a:p>
          <a:p>
            <a:r>
              <a:rPr lang="en-GB" dirty="0" smtClean="0"/>
              <a:t>Once snow-storm caused 16,000 cases of frost bite and 300 deaths</a:t>
            </a:r>
            <a:endParaRPr lang="en-GB" dirty="0"/>
          </a:p>
        </p:txBody>
      </p:sp>
    </p:spTree>
    <p:extLst>
      <p:ext uri="{BB962C8B-B14F-4D97-AF65-F5344CB8AC3E}">
        <p14:creationId xmlns:p14="http://schemas.microsoft.com/office/powerpoint/2010/main" val="24114885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51282" y="365125"/>
            <a:ext cx="7125720" cy="5770204"/>
          </a:xfrm>
        </p:spPr>
      </p:pic>
      <p:sp>
        <p:nvSpPr>
          <p:cNvPr id="5" name="TextBox 4"/>
          <p:cNvSpPr txBox="1"/>
          <p:nvPr/>
        </p:nvSpPr>
        <p:spPr>
          <a:xfrm>
            <a:off x="8463116" y="2448232"/>
            <a:ext cx="2890684" cy="3970318"/>
          </a:xfrm>
          <a:prstGeom prst="rect">
            <a:avLst/>
          </a:prstGeom>
          <a:noFill/>
        </p:spPr>
        <p:txBody>
          <a:bodyPr wrap="square" rtlCol="0">
            <a:spAutoFit/>
          </a:bodyPr>
          <a:lstStyle/>
          <a:p>
            <a:r>
              <a:rPr lang="en-GB" dirty="0"/>
              <a:t>In January 1916, after huge losses on both sides, </a:t>
            </a:r>
            <a:r>
              <a:rPr lang="en-GB" dirty="0" smtClean="0"/>
              <a:t>the British made the decision to pull out.</a:t>
            </a:r>
          </a:p>
          <a:p>
            <a:endParaRPr lang="en-GB" dirty="0" smtClean="0"/>
          </a:p>
          <a:p>
            <a:r>
              <a:rPr lang="en-GB" dirty="0"/>
              <a:t>T</a:t>
            </a:r>
            <a:r>
              <a:rPr lang="en-GB" dirty="0" smtClean="0"/>
              <a:t>he </a:t>
            </a:r>
            <a:r>
              <a:rPr lang="en-GB" dirty="0"/>
              <a:t>Allies successfully evacuated their soldiers without further </a:t>
            </a:r>
            <a:r>
              <a:rPr lang="en-GB" dirty="0" smtClean="0"/>
              <a:t>casualties.</a:t>
            </a:r>
          </a:p>
          <a:p>
            <a:endParaRPr lang="en-GB" dirty="0"/>
          </a:p>
          <a:p>
            <a:endParaRPr lang="en-GB" dirty="0" smtClean="0"/>
          </a:p>
          <a:p>
            <a:r>
              <a:rPr lang="en-GB" dirty="0" smtClean="0"/>
              <a:t>Overall the campaign had failed and Churchill was humiliated</a:t>
            </a:r>
            <a:r>
              <a:rPr lang="en-GB" dirty="0"/>
              <a:t/>
            </a:r>
            <a:br>
              <a:rPr lang="en-GB" dirty="0"/>
            </a:br>
            <a:endParaRPr lang="en-GB" dirty="0"/>
          </a:p>
        </p:txBody>
      </p:sp>
    </p:spTree>
    <p:extLst>
      <p:ext uri="{BB962C8B-B14F-4D97-AF65-F5344CB8AC3E}">
        <p14:creationId xmlns:p14="http://schemas.microsoft.com/office/powerpoint/2010/main" val="13312100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861881"/>
          </a:xfrm>
        </p:spPr>
        <p:txBody>
          <a:bodyPr>
            <a:normAutofit fontScale="90000"/>
          </a:bodyPr>
          <a:lstStyle/>
          <a:p>
            <a:r>
              <a:rPr lang="en-GB" dirty="0" smtClean="0"/>
              <a:t>Many soldiers joined the army for an adventure, they knew they’d get to see some of the world and what it had to offer…</a:t>
            </a:r>
            <a:endParaRPr lang="en-GB" dirty="0"/>
          </a:p>
        </p:txBody>
      </p:sp>
      <p:sp>
        <p:nvSpPr>
          <p:cNvPr id="3" name="Content Placeholder 2"/>
          <p:cNvSpPr>
            <a:spLocks noGrp="1"/>
          </p:cNvSpPr>
          <p:nvPr>
            <p:ph idx="1"/>
          </p:nvPr>
        </p:nvSpPr>
        <p:spPr>
          <a:xfrm>
            <a:off x="956188" y="2374490"/>
            <a:ext cx="10515600" cy="4114800"/>
          </a:xfrm>
          <a:solidFill>
            <a:schemeClr val="accent5">
              <a:lumMod val="40000"/>
              <a:lumOff val="60000"/>
            </a:schemeClr>
          </a:solidFill>
        </p:spPr>
        <p:txBody>
          <a:bodyPr>
            <a:normAutofit/>
          </a:bodyPr>
          <a:lstStyle/>
          <a:p>
            <a:pPr marL="0" indent="0">
              <a:buNone/>
            </a:pPr>
            <a:endParaRPr lang="en-GB" dirty="0" smtClean="0"/>
          </a:p>
          <a:p>
            <a:pPr marL="0" indent="0">
              <a:buNone/>
            </a:pPr>
            <a:r>
              <a:rPr lang="en-GB" dirty="0" smtClean="0"/>
              <a:t>Watch the next clip carefully, but ignore the writing</a:t>
            </a:r>
          </a:p>
          <a:p>
            <a:pPr marL="0" indent="0">
              <a:buNone/>
            </a:pPr>
            <a:endParaRPr lang="en-GB" dirty="0"/>
          </a:p>
          <a:p>
            <a:pPr marL="0" indent="0">
              <a:buNone/>
            </a:pPr>
            <a:r>
              <a:rPr lang="en-GB" dirty="0" smtClean="0"/>
              <a:t>What kind of feel do you get of Gallipoli, the place in the clip?</a:t>
            </a:r>
          </a:p>
          <a:p>
            <a:pPr marL="0" indent="0">
              <a:buNone/>
            </a:pPr>
            <a:endParaRPr lang="en-GB" dirty="0"/>
          </a:p>
          <a:p>
            <a:pPr marL="0" indent="0">
              <a:buNone/>
            </a:pPr>
            <a:r>
              <a:rPr lang="en-GB" dirty="0" smtClean="0"/>
              <a:t>For those of you that couldn’t help but look at the writing – why might this not be a place that soldiers want to visit ever again?</a:t>
            </a:r>
            <a:endParaRPr lang="en-GB" dirty="0"/>
          </a:p>
        </p:txBody>
      </p:sp>
    </p:spTree>
    <p:extLst>
      <p:ext uri="{BB962C8B-B14F-4D97-AF65-F5344CB8AC3E}">
        <p14:creationId xmlns:p14="http://schemas.microsoft.com/office/powerpoint/2010/main" val="170959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1000"/>
                                        <p:tgtEl>
                                          <p:spTgt spid="3">
                                            <p:txEl>
                                              <p:pRg st="5" end="5"/>
                                            </p:txEl>
                                          </p:spTgt>
                                        </p:tgtEl>
                                      </p:cBhvr>
                                    </p:animEffect>
                                    <p:anim calcmode="lin" valueType="num">
                                      <p:cBhvr>
                                        <p:cTn id="2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927048"/>
            <a:ext cx="10515600" cy="4621236"/>
          </a:xfrm>
        </p:spPr>
        <p:txBody>
          <a:bodyPr>
            <a:normAutofit fontScale="77500" lnSpcReduction="20000"/>
          </a:bodyPr>
          <a:lstStyle/>
          <a:p>
            <a:r>
              <a:rPr lang="en-GB" dirty="0"/>
              <a:t>The first time </a:t>
            </a:r>
            <a:r>
              <a:rPr lang="en-GB" b="1" u="sng" dirty="0"/>
              <a:t>Private Jimmy Smith</a:t>
            </a:r>
            <a:r>
              <a:rPr lang="en-GB" dirty="0"/>
              <a:t> saw combat was during the ill-fated Gallipoli campaign in 1915. The 1st Lancashire Fusiliers (Jimmy’s Battalion) were among the first to row towards the shore using small boats. When they were just over 50 yards away, hidden Turkish positions opened up with a murderous criss-cross of machine-gun fire</a:t>
            </a:r>
            <a:r>
              <a:rPr lang="en-GB" dirty="0" smtClean="0"/>
              <a:t>.</a:t>
            </a:r>
            <a:endParaRPr lang="en-GB" dirty="0"/>
          </a:p>
          <a:p>
            <a:r>
              <a:rPr lang="en-GB" dirty="0" smtClean="0"/>
              <a:t>‘The </a:t>
            </a:r>
            <a:r>
              <a:rPr lang="en-GB" dirty="0"/>
              <a:t>timing of the ambush was perfect,’ Captain Richard Willis from C Company later recalled. ‘We were completely exposed and helpless in our slow-moving boats, just target practice for the concealed Turks, and within a few minutes only half of the 30 men in my boat were left alive</a:t>
            </a:r>
            <a:r>
              <a:rPr lang="en-GB" dirty="0" smtClean="0"/>
              <a:t>.’</a:t>
            </a:r>
          </a:p>
          <a:p>
            <a:r>
              <a:rPr lang="en-GB" dirty="0"/>
              <a:t>Jimmy’s survival was a miracle and he knew it. But the horrors of that day — comrades mown down in the water, limbs sheared off by landmines, friends drowning in the churning waters — could not easily be forgotten.</a:t>
            </a:r>
          </a:p>
          <a:p>
            <a:r>
              <a:rPr lang="en-GB" dirty="0"/>
              <a:t>Jimmy survived the rest of the Gallipoli campaign and was posted to the trenches of Northern France in 1916. After Gallipoli, he might have thought that war could not get any worse — but that was before July 1 that year, the start of the infamous Battle of the Somme</a:t>
            </a:r>
          </a:p>
          <a:p>
            <a:r>
              <a:rPr lang="en-GB" dirty="0"/>
              <a:t/>
            </a:r>
            <a:br>
              <a:rPr lang="en-GB" dirty="0"/>
            </a:br>
            <a:endParaRPr lang="en-GB" dirty="0"/>
          </a:p>
          <a:p>
            <a:pPr marL="0" indent="0">
              <a:buNone/>
            </a:pPr>
            <a:endParaRPr lang="en-GB" dirty="0" smtClean="0"/>
          </a:p>
        </p:txBody>
      </p:sp>
      <p:sp>
        <p:nvSpPr>
          <p:cNvPr id="5" name="Rounded Rectangle 4"/>
          <p:cNvSpPr/>
          <p:nvPr/>
        </p:nvSpPr>
        <p:spPr>
          <a:xfrm>
            <a:off x="314178" y="128766"/>
            <a:ext cx="11563643" cy="1322363"/>
          </a:xfrm>
          <a:prstGeom prst="roundRect">
            <a:avLst/>
          </a:prstGeom>
          <a:solidFill>
            <a:schemeClr val="accent2">
              <a:lumMod val="75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chemeClr val="bg1"/>
                </a:solidFill>
              </a:rPr>
              <a:t>Outcome 3: To assess the impact of Gallipoli Campaign on the soldiers</a:t>
            </a:r>
            <a:endParaRPr lang="en-GB" sz="2800" b="1" dirty="0">
              <a:solidFill>
                <a:schemeClr val="bg1"/>
              </a:solidFill>
            </a:endParaRPr>
          </a:p>
        </p:txBody>
      </p:sp>
      <p:sp>
        <p:nvSpPr>
          <p:cNvPr id="7" name="Rounded Rectangle 6"/>
          <p:cNvSpPr/>
          <p:nvPr/>
        </p:nvSpPr>
        <p:spPr>
          <a:xfrm>
            <a:off x="553982" y="469851"/>
            <a:ext cx="10660626" cy="2438475"/>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chemeClr val="tx1"/>
                </a:solidFill>
              </a:rPr>
              <a:t>Describe</a:t>
            </a:r>
            <a:r>
              <a:rPr lang="en-GB" sz="2400" dirty="0">
                <a:solidFill>
                  <a:schemeClr val="tx1"/>
                </a:solidFill>
              </a:rPr>
              <a:t> what you think Private Jimmy Smith would have had to have gone through at each of the following stages of the Campaign. Consider what this could have been like as well as how soldiers like Jimmy might have dealt with/coped in this situation</a:t>
            </a:r>
            <a:endParaRPr lang="en-GB" sz="2400" b="1" dirty="0">
              <a:solidFill>
                <a:schemeClr val="tx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208107603"/>
              </p:ext>
            </p:extLst>
          </p:nvPr>
        </p:nvGraphicFramePr>
        <p:xfrm>
          <a:off x="589936" y="3022984"/>
          <a:ext cx="10763864" cy="3652902"/>
        </p:xfrm>
        <a:graphic>
          <a:graphicData uri="http://schemas.openxmlformats.org/drawingml/2006/table">
            <a:tbl>
              <a:tblPr firstRow="1" firstCol="1" bandRow="1">
                <a:tableStyleId>{0505E3EF-67EA-436B-97B2-0124C06EBD24}</a:tableStyleId>
              </a:tblPr>
              <a:tblGrid>
                <a:gridCol w="2690966"/>
                <a:gridCol w="2690966"/>
                <a:gridCol w="2690966"/>
                <a:gridCol w="2690966"/>
              </a:tblGrid>
              <a:tr h="776131">
                <a:tc>
                  <a:txBody>
                    <a:bodyPr/>
                    <a:lstStyle/>
                    <a:p>
                      <a:pPr>
                        <a:lnSpc>
                          <a:spcPct val="107000"/>
                        </a:lnSpc>
                        <a:spcAft>
                          <a:spcPts val="0"/>
                        </a:spcAft>
                      </a:pPr>
                      <a:r>
                        <a:rPr lang="en-GB" sz="1600" b="0" dirty="0">
                          <a:effectLst/>
                        </a:rPr>
                        <a:t>Being told you are being deployed to Gallipoli to defeat the Turks</a:t>
                      </a:r>
                    </a:p>
                    <a:p>
                      <a:pPr>
                        <a:lnSpc>
                          <a:spcPct val="107000"/>
                        </a:lnSpc>
                        <a:spcAft>
                          <a:spcPts val="0"/>
                        </a:spcAft>
                      </a:pPr>
                      <a:r>
                        <a:rPr lang="en-GB" sz="1600" b="0" dirty="0">
                          <a:effectLst/>
                        </a:rPr>
                        <a:t> </a:t>
                      </a:r>
                    </a:p>
                    <a:p>
                      <a:pPr>
                        <a:lnSpc>
                          <a:spcPct val="107000"/>
                        </a:lnSpc>
                        <a:spcAft>
                          <a:spcPts val="0"/>
                        </a:spcAft>
                      </a:pPr>
                      <a:r>
                        <a:rPr lang="en-GB" sz="1600" b="0" dirty="0">
                          <a:effectLst/>
                        </a:rPr>
                        <a:t> </a:t>
                      </a:r>
                    </a:p>
                  </a:txBody>
                  <a:tcPr marL="67778" marR="67778" marT="0" marB="0"/>
                </a:tc>
                <a:tc>
                  <a:txBody>
                    <a:bodyPr/>
                    <a:lstStyle/>
                    <a:p>
                      <a:pPr>
                        <a:lnSpc>
                          <a:spcPct val="107000"/>
                        </a:lnSpc>
                        <a:spcAft>
                          <a:spcPts val="0"/>
                        </a:spcAft>
                      </a:pPr>
                      <a:r>
                        <a:rPr lang="en-GB" sz="1600" b="0" dirty="0">
                          <a:effectLst/>
                        </a:rPr>
                        <a:t>Being fired at on the ships from the cliffs in Gallipoli (remember it was a “surprise” attack)</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7778" marR="67778" marT="0" marB="0"/>
                </a:tc>
                <a:tc>
                  <a:txBody>
                    <a:bodyPr/>
                    <a:lstStyle/>
                    <a:p>
                      <a:pPr>
                        <a:lnSpc>
                          <a:spcPct val="107000"/>
                        </a:lnSpc>
                        <a:spcAft>
                          <a:spcPts val="0"/>
                        </a:spcAft>
                      </a:pPr>
                      <a:r>
                        <a:rPr lang="en-GB" sz="1600" b="0" dirty="0">
                          <a:effectLst/>
                        </a:rPr>
                        <a:t>Rowing to the shoreline of </a:t>
                      </a:r>
                      <a:r>
                        <a:rPr lang="en-GB" sz="1600" b="0" dirty="0" err="1">
                          <a:effectLst/>
                        </a:rPr>
                        <a:t>Helles</a:t>
                      </a:r>
                      <a:r>
                        <a:rPr lang="en-GB" sz="1600" b="0" dirty="0">
                          <a:effectLst/>
                        </a:rPr>
                        <a:t> beach in a small rowing boat after being fired upon</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7778" marR="67778" marT="0" marB="0"/>
                </a:tc>
                <a:tc>
                  <a:txBody>
                    <a:bodyPr/>
                    <a:lstStyle/>
                    <a:p>
                      <a:pPr>
                        <a:lnSpc>
                          <a:spcPct val="107000"/>
                        </a:lnSpc>
                        <a:spcAft>
                          <a:spcPts val="0"/>
                        </a:spcAft>
                      </a:pPr>
                      <a:r>
                        <a:rPr lang="en-GB" sz="1600" b="0">
                          <a:effectLst/>
                        </a:rPr>
                        <a:t>Walking onto  Helles Beach with your comrades to launch a land invasion in the dark at 04:00 hours</a:t>
                      </a:r>
                      <a:endParaRPr lang="en-GB" sz="1600" b="0">
                        <a:effectLst/>
                        <a:latin typeface="Calibri" panose="020F0502020204030204" pitchFamily="34" charset="0"/>
                        <a:ea typeface="Calibri" panose="020F0502020204030204" pitchFamily="34" charset="0"/>
                        <a:cs typeface="Times New Roman" panose="02020603050405020304" pitchFamily="18" charset="0"/>
                      </a:endParaRPr>
                    </a:p>
                  </a:txBody>
                  <a:tcPr marL="67778" marR="67778" marT="0" marB="0"/>
                </a:tc>
              </a:tr>
              <a:tr h="745280">
                <a:tc>
                  <a:txBody>
                    <a:bodyPr/>
                    <a:lstStyle/>
                    <a:p>
                      <a:pPr>
                        <a:lnSpc>
                          <a:spcPct val="107000"/>
                        </a:lnSpc>
                        <a:spcAft>
                          <a:spcPts val="0"/>
                        </a:spcAft>
                      </a:pPr>
                      <a:r>
                        <a:rPr lang="en-GB" sz="1600" b="0" dirty="0">
                          <a:effectLst/>
                        </a:rPr>
                        <a:t>Being fired upon by the Turks in their trenches, killing many of your comrades</a:t>
                      </a:r>
                    </a:p>
                    <a:p>
                      <a:pPr>
                        <a:lnSpc>
                          <a:spcPct val="107000"/>
                        </a:lnSpc>
                        <a:spcAft>
                          <a:spcPts val="0"/>
                        </a:spcAft>
                      </a:pPr>
                      <a:r>
                        <a:rPr lang="en-GB" sz="1600" b="0" dirty="0">
                          <a:effectLst/>
                        </a:rPr>
                        <a:t> </a:t>
                      </a:r>
                    </a:p>
                    <a:p>
                      <a:pPr>
                        <a:lnSpc>
                          <a:spcPct val="107000"/>
                        </a:lnSpc>
                        <a:spcAft>
                          <a:spcPts val="0"/>
                        </a:spcAft>
                      </a:pPr>
                      <a:r>
                        <a:rPr lang="en-GB" sz="1600" b="0" dirty="0">
                          <a:effectLst/>
                        </a:rPr>
                        <a:t> </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7778" marR="67778" marT="0" marB="0"/>
                </a:tc>
                <a:tc>
                  <a:txBody>
                    <a:bodyPr/>
                    <a:lstStyle/>
                    <a:p>
                      <a:pPr>
                        <a:lnSpc>
                          <a:spcPct val="107000"/>
                        </a:lnSpc>
                        <a:spcAft>
                          <a:spcPts val="0"/>
                        </a:spcAft>
                      </a:pPr>
                      <a:r>
                        <a:rPr lang="en-GB" sz="1600" b="0" dirty="0">
                          <a:effectLst/>
                        </a:rPr>
                        <a:t>Having to quickly dig trenches surrounded by </a:t>
                      </a:r>
                      <a:r>
                        <a:rPr lang="en-GB" sz="1600" b="0" dirty="0" smtClean="0">
                          <a:effectLst/>
                        </a:rPr>
                        <a:t>corpses</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7778" marR="67778" marT="0" marB="0"/>
                </a:tc>
                <a:tc>
                  <a:txBody>
                    <a:bodyPr/>
                    <a:lstStyle/>
                    <a:p>
                      <a:pPr>
                        <a:lnSpc>
                          <a:spcPct val="107000"/>
                        </a:lnSpc>
                        <a:spcAft>
                          <a:spcPts val="0"/>
                        </a:spcAft>
                      </a:pPr>
                      <a:r>
                        <a:rPr lang="en-GB" sz="1600" b="0" dirty="0">
                          <a:effectLst/>
                        </a:rPr>
                        <a:t>Enduring the blistering heat in the trenches</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7778" marR="67778" marT="0" marB="0"/>
                </a:tc>
                <a:tc>
                  <a:txBody>
                    <a:bodyPr/>
                    <a:lstStyle/>
                    <a:p>
                      <a:pPr>
                        <a:lnSpc>
                          <a:spcPct val="107000"/>
                        </a:lnSpc>
                        <a:spcAft>
                          <a:spcPts val="0"/>
                        </a:spcAft>
                      </a:pPr>
                      <a:r>
                        <a:rPr lang="en-GB" sz="1600" b="0" dirty="0">
                          <a:effectLst/>
                        </a:rPr>
                        <a:t>The one-day truce on May 20</a:t>
                      </a:r>
                      <a:r>
                        <a:rPr lang="en-GB" sz="1600" b="0" baseline="30000" dirty="0">
                          <a:effectLst/>
                        </a:rPr>
                        <a:t>th</a:t>
                      </a:r>
                      <a:r>
                        <a:rPr lang="en-GB" sz="1600" b="0" dirty="0">
                          <a:effectLst/>
                        </a:rPr>
                        <a:t>. Meeting and greeting the Turks.</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7778" marR="67778" marT="0" marB="0"/>
                </a:tc>
              </a:tr>
              <a:tr h="558960">
                <a:tc>
                  <a:txBody>
                    <a:bodyPr/>
                    <a:lstStyle/>
                    <a:p>
                      <a:pPr>
                        <a:lnSpc>
                          <a:spcPct val="107000"/>
                        </a:lnSpc>
                        <a:spcAft>
                          <a:spcPts val="0"/>
                        </a:spcAft>
                      </a:pPr>
                      <a:r>
                        <a:rPr lang="en-GB" sz="1600" b="0" dirty="0">
                          <a:effectLst/>
                        </a:rPr>
                        <a:t>November in the harsh Turkish winter</a:t>
                      </a:r>
                    </a:p>
                    <a:p>
                      <a:pPr>
                        <a:lnSpc>
                          <a:spcPct val="107000"/>
                        </a:lnSpc>
                        <a:spcAft>
                          <a:spcPts val="0"/>
                        </a:spcAft>
                      </a:pPr>
                      <a:r>
                        <a:rPr lang="en-GB" sz="1600" b="0" dirty="0">
                          <a:effectLst/>
                        </a:rPr>
                        <a:t> </a:t>
                      </a:r>
                    </a:p>
                    <a:p>
                      <a:pPr>
                        <a:lnSpc>
                          <a:spcPct val="107000"/>
                        </a:lnSpc>
                        <a:spcAft>
                          <a:spcPts val="0"/>
                        </a:spcAft>
                      </a:pPr>
                      <a:r>
                        <a:rPr lang="en-GB" sz="1600" b="0" dirty="0">
                          <a:effectLst/>
                        </a:rPr>
                        <a:t> </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7778" marR="67778" marT="0" marB="0"/>
                </a:tc>
                <a:tc>
                  <a:txBody>
                    <a:bodyPr/>
                    <a:lstStyle/>
                    <a:p>
                      <a:pPr>
                        <a:lnSpc>
                          <a:spcPct val="107000"/>
                        </a:lnSpc>
                        <a:spcAft>
                          <a:spcPts val="0"/>
                        </a:spcAft>
                      </a:pPr>
                      <a:r>
                        <a:rPr lang="en-GB" sz="1600" b="0">
                          <a:effectLst/>
                        </a:rPr>
                        <a:t>Losing comrades to frostbite </a:t>
                      </a:r>
                      <a:endParaRPr lang="en-GB" sz="1600" b="0">
                        <a:effectLst/>
                        <a:latin typeface="Calibri" panose="020F0502020204030204" pitchFamily="34" charset="0"/>
                        <a:ea typeface="Calibri" panose="020F0502020204030204" pitchFamily="34" charset="0"/>
                        <a:cs typeface="Times New Roman" panose="02020603050405020304" pitchFamily="18" charset="0"/>
                      </a:endParaRPr>
                    </a:p>
                  </a:txBody>
                  <a:tcPr marL="67778" marR="67778" marT="0" marB="0"/>
                </a:tc>
                <a:tc>
                  <a:txBody>
                    <a:bodyPr/>
                    <a:lstStyle/>
                    <a:p>
                      <a:pPr>
                        <a:lnSpc>
                          <a:spcPct val="107000"/>
                        </a:lnSpc>
                        <a:spcAft>
                          <a:spcPts val="0"/>
                        </a:spcAft>
                      </a:pPr>
                      <a:r>
                        <a:rPr lang="en-GB" sz="1600" b="0" dirty="0">
                          <a:effectLst/>
                        </a:rPr>
                        <a:t>Hearing that the decision has been made to pull out</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7778" marR="67778" marT="0" marB="0"/>
                </a:tc>
                <a:tc>
                  <a:txBody>
                    <a:bodyPr/>
                    <a:lstStyle/>
                    <a:p>
                      <a:pPr>
                        <a:lnSpc>
                          <a:spcPct val="107000"/>
                        </a:lnSpc>
                        <a:spcAft>
                          <a:spcPts val="0"/>
                        </a:spcAft>
                      </a:pPr>
                      <a:r>
                        <a:rPr lang="en-GB" sz="1600" b="0" dirty="0">
                          <a:effectLst/>
                        </a:rPr>
                        <a:t>On the ship back to the western front </a:t>
                      </a:r>
                      <a:endParaRPr lang="en-GB"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7778" marR="67778" marT="0" marB="0"/>
                </a:tc>
              </a:tr>
            </a:tbl>
          </a:graphicData>
        </a:graphic>
      </p:graphicFrame>
    </p:spTree>
    <p:extLst>
      <p:ext uri="{BB962C8B-B14F-4D97-AF65-F5344CB8AC3E}">
        <p14:creationId xmlns:p14="http://schemas.microsoft.com/office/powerpoint/2010/main" val="2894142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1000"/>
                                        <p:tgtEl>
                                          <p:spTgt spid="7"/>
                                        </p:tgtEl>
                                      </p:cBhvr>
                                    </p:animEffect>
                                    <p:anim calcmode="lin" valueType="num">
                                      <p:cBhvr>
                                        <p:cTn id="38" dur="1000" fill="hold"/>
                                        <p:tgtEl>
                                          <p:spTgt spid="7"/>
                                        </p:tgtEl>
                                        <p:attrNameLst>
                                          <p:attrName>ppt_x</p:attrName>
                                        </p:attrNameLst>
                                      </p:cBhvr>
                                      <p:tavLst>
                                        <p:tav tm="0">
                                          <p:val>
                                            <p:strVal val="#ppt_x"/>
                                          </p:val>
                                        </p:tav>
                                        <p:tav tm="100000">
                                          <p:val>
                                            <p:strVal val="#ppt_x"/>
                                          </p:val>
                                        </p:tav>
                                      </p:tavLst>
                                    </p:anim>
                                    <p:anim calcmode="lin" valueType="num">
                                      <p:cBhvr>
                                        <p:cTn id="3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grpId="1" nodeType="clickEffect">
                                  <p:stCondLst>
                                    <p:cond delay="0"/>
                                  </p:stCondLst>
                                  <p:childTnLst>
                                    <p:animEffect transition="out" filter="fade">
                                      <p:cBhvr>
                                        <p:cTn id="43" dur="500"/>
                                        <p:tgtEl>
                                          <p:spTgt spid="3">
                                            <p:txEl>
                                              <p:pRg st="0" end="0"/>
                                            </p:txEl>
                                          </p:spTgt>
                                        </p:tgtEl>
                                      </p:cBhvr>
                                    </p:animEffect>
                                    <p:set>
                                      <p:cBhvr>
                                        <p:cTn id="44"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1" nodeType="clickEffect">
                                  <p:stCondLst>
                                    <p:cond delay="0"/>
                                  </p:stCondLst>
                                  <p:childTnLst>
                                    <p:animEffect transition="out" filter="fade">
                                      <p:cBhvr>
                                        <p:cTn id="48" dur="500"/>
                                        <p:tgtEl>
                                          <p:spTgt spid="3">
                                            <p:txEl>
                                              <p:pRg st="1" end="1"/>
                                            </p:txEl>
                                          </p:spTgt>
                                        </p:tgtEl>
                                      </p:cBhvr>
                                    </p:animEffect>
                                    <p:set>
                                      <p:cBhvr>
                                        <p:cTn id="49"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10" presetClass="exit" presetSubtype="0" fill="hold" grpId="1" nodeType="clickEffect">
                                  <p:stCondLst>
                                    <p:cond delay="0"/>
                                  </p:stCondLst>
                                  <p:childTnLst>
                                    <p:animEffect transition="out" filter="fade">
                                      <p:cBhvr>
                                        <p:cTn id="53" dur="500"/>
                                        <p:tgtEl>
                                          <p:spTgt spid="3">
                                            <p:txEl>
                                              <p:pRg st="2" end="2"/>
                                            </p:txEl>
                                          </p:spTgt>
                                        </p:tgtEl>
                                      </p:cBhvr>
                                    </p:animEffect>
                                    <p:set>
                                      <p:cBhvr>
                                        <p:cTn id="54"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0" presetClass="exit" presetSubtype="0" fill="hold" grpId="1" nodeType="clickEffect">
                                  <p:stCondLst>
                                    <p:cond delay="0"/>
                                  </p:stCondLst>
                                  <p:childTnLst>
                                    <p:animEffect transition="out" filter="fade">
                                      <p:cBhvr>
                                        <p:cTn id="58" dur="500"/>
                                        <p:tgtEl>
                                          <p:spTgt spid="3">
                                            <p:txEl>
                                              <p:pRg st="3" end="3"/>
                                            </p:txEl>
                                          </p:spTgt>
                                        </p:tgtEl>
                                      </p:cBhvr>
                                    </p:animEffect>
                                    <p:set>
                                      <p:cBhvr>
                                        <p:cTn id="59"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0" presetClass="exit" presetSubtype="0" fill="hold" grpId="1" nodeType="clickEffect">
                                  <p:stCondLst>
                                    <p:cond delay="0"/>
                                  </p:stCondLst>
                                  <p:childTnLst>
                                    <p:animEffect transition="out" filter="fade">
                                      <p:cBhvr>
                                        <p:cTn id="63" dur="500"/>
                                        <p:tgtEl>
                                          <p:spTgt spid="3">
                                            <p:txEl>
                                              <p:pRg st="4" end="4"/>
                                            </p:txEl>
                                          </p:spTgt>
                                        </p:tgtEl>
                                      </p:cBhvr>
                                    </p:animEffect>
                                    <p:set>
                                      <p:cBhvr>
                                        <p:cTn id="64" dur="1" fill="hold">
                                          <p:stCondLst>
                                            <p:cond delay="499"/>
                                          </p:stCondLst>
                                        </p:cTn>
                                        <p:tgtEl>
                                          <p:spTgt spid="3">
                                            <p:txEl>
                                              <p:pRg st="4" end="4"/>
                                            </p:txEl>
                                          </p:spTgt>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nodeType="clickEffect">
                                  <p:stCondLst>
                                    <p:cond delay="0"/>
                                  </p:stCondLst>
                                  <p:childTnLst>
                                    <p:set>
                                      <p:cBhvr>
                                        <p:cTn id="68" dur="1" fill="hold">
                                          <p:stCondLst>
                                            <p:cond delay="0"/>
                                          </p:stCondLst>
                                        </p:cTn>
                                        <p:tgtEl>
                                          <p:spTgt spid="8"/>
                                        </p:tgtEl>
                                        <p:attrNameLst>
                                          <p:attrName>style.visibility</p:attrName>
                                        </p:attrNameLst>
                                      </p:cBhvr>
                                      <p:to>
                                        <p:strVal val="visible"/>
                                      </p:to>
                                    </p:set>
                                    <p:anim calcmode="lin" valueType="num">
                                      <p:cBhvr additive="base">
                                        <p:cTn id="69" dur="500" fill="hold"/>
                                        <p:tgtEl>
                                          <p:spTgt spid="8"/>
                                        </p:tgtEl>
                                        <p:attrNameLst>
                                          <p:attrName>ppt_x</p:attrName>
                                        </p:attrNameLst>
                                      </p:cBhvr>
                                      <p:tavLst>
                                        <p:tav tm="0">
                                          <p:val>
                                            <p:strVal val="#ppt_x"/>
                                          </p:val>
                                        </p:tav>
                                        <p:tav tm="100000">
                                          <p:val>
                                            <p:strVal val="#ppt_x"/>
                                          </p:val>
                                        </p:tav>
                                      </p:tavLst>
                                    </p:anim>
                                    <p:anim calcmode="lin" valueType="num">
                                      <p:cBhvr additive="base">
                                        <p:cTn id="7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Rounded Rectangle 4"/>
          <p:cNvSpPr/>
          <p:nvPr/>
        </p:nvSpPr>
        <p:spPr>
          <a:xfrm>
            <a:off x="365760" y="2767818"/>
            <a:ext cx="11563643" cy="1322363"/>
          </a:xfrm>
          <a:prstGeom prst="roundRect">
            <a:avLst/>
          </a:prstGeom>
          <a:solidFill>
            <a:schemeClr val="accent4">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chemeClr val="bg1"/>
                </a:solidFill>
              </a:rPr>
              <a:t>Outcome 1: To </a:t>
            </a:r>
            <a:r>
              <a:rPr lang="en-GB" sz="2800" b="1" dirty="0" smtClean="0">
                <a:solidFill>
                  <a:schemeClr val="bg1"/>
                </a:solidFill>
              </a:rPr>
              <a:t>know and understand </a:t>
            </a:r>
            <a:r>
              <a:rPr lang="en-GB" sz="2800" b="1" dirty="0" smtClean="0">
                <a:solidFill>
                  <a:schemeClr val="bg1"/>
                </a:solidFill>
              </a:rPr>
              <a:t>the reasons for Gallipoli campaign</a:t>
            </a:r>
            <a:endParaRPr lang="en-GB" sz="2800" b="1" dirty="0">
              <a:solidFill>
                <a:schemeClr val="bg1"/>
              </a:solidFill>
            </a:endParaRPr>
          </a:p>
        </p:txBody>
      </p:sp>
      <p:sp>
        <p:nvSpPr>
          <p:cNvPr id="7" name="Rounded Rectangle 6"/>
          <p:cNvSpPr/>
          <p:nvPr/>
        </p:nvSpPr>
        <p:spPr>
          <a:xfrm>
            <a:off x="365759" y="4635871"/>
            <a:ext cx="11563643" cy="1322363"/>
          </a:xfrm>
          <a:prstGeom prst="roundRect">
            <a:avLst/>
          </a:prstGeom>
          <a:solidFill>
            <a:schemeClr val="accent6">
              <a:lumMod val="75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chemeClr val="bg1"/>
                </a:solidFill>
              </a:rPr>
              <a:t>Outcome </a:t>
            </a:r>
            <a:r>
              <a:rPr lang="en-GB" sz="2800" b="1" dirty="0">
                <a:solidFill>
                  <a:schemeClr val="bg1"/>
                </a:solidFill>
              </a:rPr>
              <a:t>2</a:t>
            </a:r>
            <a:r>
              <a:rPr lang="en-GB" sz="2800" b="1" dirty="0" smtClean="0">
                <a:solidFill>
                  <a:schemeClr val="bg1"/>
                </a:solidFill>
              </a:rPr>
              <a:t>: </a:t>
            </a:r>
            <a:r>
              <a:rPr lang="en-GB" sz="2800" b="1" dirty="0">
                <a:solidFill>
                  <a:schemeClr val="bg1"/>
                </a:solidFill>
              </a:rPr>
              <a:t>To </a:t>
            </a:r>
            <a:r>
              <a:rPr lang="en-GB" sz="2800" b="1" dirty="0" smtClean="0">
                <a:solidFill>
                  <a:schemeClr val="bg1"/>
                </a:solidFill>
              </a:rPr>
              <a:t>explain and assess </a:t>
            </a:r>
            <a:r>
              <a:rPr lang="en-GB" sz="2800" b="1" dirty="0"/>
              <a:t>why the Gallipoli campaign failed</a:t>
            </a:r>
            <a:endParaRPr lang="en-GB" sz="2800" dirty="0">
              <a:solidFill>
                <a:schemeClr val="tx1"/>
              </a:solidFill>
            </a:endParaRPr>
          </a:p>
        </p:txBody>
      </p:sp>
      <p:sp>
        <p:nvSpPr>
          <p:cNvPr id="2" name="Title 1"/>
          <p:cNvSpPr>
            <a:spLocks noGrp="1"/>
          </p:cNvSpPr>
          <p:nvPr>
            <p:ph type="title"/>
          </p:nvPr>
        </p:nvSpPr>
        <p:spPr>
          <a:xfrm>
            <a:off x="838200" y="1"/>
            <a:ext cx="3497826" cy="1690688"/>
          </a:xfrm>
          <a:solidFill>
            <a:schemeClr val="bg1"/>
          </a:solidFill>
        </p:spPr>
        <p:txBody>
          <a:bodyPr>
            <a:noAutofit/>
          </a:bodyPr>
          <a:lstStyle/>
          <a:p>
            <a:r>
              <a:rPr lang="en-GB" sz="2800" dirty="0" smtClean="0"/>
              <a:t>Objective: To investigate </a:t>
            </a:r>
            <a:r>
              <a:rPr lang="en-GB" sz="2800" dirty="0" smtClean="0"/>
              <a:t>the </a:t>
            </a:r>
            <a:r>
              <a:rPr lang="en-GB" sz="2800" dirty="0" smtClean="0"/>
              <a:t>Gallipoli Campaign of 1915</a:t>
            </a:r>
            <a:endParaRPr lang="en-GB" sz="2800" dirty="0"/>
          </a:p>
        </p:txBody>
      </p:sp>
      <p:sp>
        <p:nvSpPr>
          <p:cNvPr id="3" name="Rectangle 2"/>
          <p:cNvSpPr/>
          <p:nvPr/>
        </p:nvSpPr>
        <p:spPr>
          <a:xfrm>
            <a:off x="9173498" y="-1"/>
            <a:ext cx="2704322" cy="1991033"/>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u="sng" dirty="0" smtClean="0">
                <a:solidFill>
                  <a:schemeClr val="tx1"/>
                </a:solidFill>
              </a:rPr>
              <a:t>Key words:</a:t>
            </a:r>
          </a:p>
          <a:p>
            <a:pPr algn="ctr"/>
            <a:endParaRPr lang="en-GB" u="sng" dirty="0" smtClean="0">
              <a:solidFill>
                <a:schemeClr val="tx1"/>
              </a:solidFill>
            </a:endParaRPr>
          </a:p>
          <a:p>
            <a:pPr algn="ctr"/>
            <a:r>
              <a:rPr lang="en-GB" dirty="0" smtClean="0">
                <a:solidFill>
                  <a:schemeClr val="tx1"/>
                </a:solidFill>
              </a:rPr>
              <a:t>Gallipoli</a:t>
            </a:r>
          </a:p>
          <a:p>
            <a:pPr algn="ctr"/>
            <a:r>
              <a:rPr lang="en-GB" dirty="0" smtClean="0">
                <a:solidFill>
                  <a:schemeClr val="tx1"/>
                </a:solidFill>
              </a:rPr>
              <a:t>Dardanelles</a:t>
            </a:r>
          </a:p>
          <a:p>
            <a:pPr algn="ctr"/>
            <a:r>
              <a:rPr lang="en-GB" dirty="0" smtClean="0">
                <a:solidFill>
                  <a:schemeClr val="tx1"/>
                </a:solidFill>
              </a:rPr>
              <a:t>ANZACS</a:t>
            </a:r>
          </a:p>
          <a:p>
            <a:pPr algn="ctr"/>
            <a:endParaRPr lang="en-GB" dirty="0">
              <a:solidFill>
                <a:schemeClr val="tx1"/>
              </a:solidFill>
            </a:endParaRPr>
          </a:p>
        </p:txBody>
      </p:sp>
    </p:spTree>
    <p:extLst>
      <p:ext uri="{BB962C8B-B14F-4D97-AF65-F5344CB8AC3E}">
        <p14:creationId xmlns:p14="http://schemas.microsoft.com/office/powerpoint/2010/main" val="29310535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6137787" cy="1325563"/>
          </a:xfrm>
          <a:solidFill>
            <a:schemeClr val="accent6">
              <a:lumMod val="60000"/>
              <a:lumOff val="40000"/>
            </a:schemeClr>
          </a:solidFill>
        </p:spPr>
        <p:txBody>
          <a:bodyPr/>
          <a:lstStyle/>
          <a:p>
            <a:r>
              <a:rPr lang="en-GB" dirty="0" smtClean="0"/>
              <a:t>Background to the Gallipoli Campaign</a:t>
            </a:r>
            <a:endParaRPr lang="en-GB" dirty="0"/>
          </a:p>
        </p:txBody>
      </p:sp>
      <p:sp>
        <p:nvSpPr>
          <p:cNvPr id="3" name="Content Placeholder 2"/>
          <p:cNvSpPr>
            <a:spLocks noGrp="1"/>
          </p:cNvSpPr>
          <p:nvPr>
            <p:ph idx="1"/>
          </p:nvPr>
        </p:nvSpPr>
        <p:spPr>
          <a:xfrm>
            <a:off x="162232" y="2344993"/>
            <a:ext cx="7100581" cy="4513007"/>
          </a:xfrm>
        </p:spPr>
        <p:txBody>
          <a:bodyPr>
            <a:normAutofit lnSpcReduction="10000"/>
          </a:bodyPr>
          <a:lstStyle/>
          <a:p>
            <a:r>
              <a:rPr lang="en-GB" dirty="0" smtClean="0"/>
              <a:t>By Christmas 1914 it was clear that the war was far from over</a:t>
            </a:r>
          </a:p>
          <a:p>
            <a:endParaRPr lang="en-GB" dirty="0"/>
          </a:p>
          <a:p>
            <a:r>
              <a:rPr lang="en-GB" dirty="0" smtClean="0"/>
              <a:t>On the Western front the British and French troops were in a state of deadlock/stalemate with the Germans in the trenches</a:t>
            </a:r>
          </a:p>
          <a:p>
            <a:endParaRPr lang="en-GB" dirty="0"/>
          </a:p>
          <a:p>
            <a:r>
              <a:rPr lang="en-GB" dirty="0" smtClean="0"/>
              <a:t>On the Eastern front the Russians were struggling against the Germans and the Austro-Hungarian armies, and were quickly running out of supplies </a:t>
            </a:r>
          </a:p>
          <a:p>
            <a:endParaRPr lang="en-GB" dirty="0"/>
          </a:p>
        </p:txBody>
      </p:sp>
      <p:pic>
        <p:nvPicPr>
          <p:cNvPr id="4" name="Picture 4" descr="File:George V of the united Kingdom.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0" y="0"/>
            <a:ext cx="457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2" descr="http://tbn2.google.com/images?q=tbn:NfryEFSXtsIkvM:http://www.mxlarge.com/storage/Image/British%2520flag.png">
            <a:hlinkClick r:id="rId4" invalidUrl="http://images.google.co.uk/imgres?imgurl=http://www.mxlarge.com/storage/Image/British flag.png&amp;imgrefurl=http://www.mxlarge.com/detail.php?classtodisplay=homepage&amp;idtodisplay=1281&amp;usg=__Itztq7WftV_w8wlT8OZDen03Ek0=&amp;h=357&amp;w=600&amp;sz=30&amp;hl=en&amp;start=1&amp;tbnid=NfryEFSXtsIkvM:&amp;tbnh=80&amp;tbnw=135&amp;prev=/images?q=British+flag&amp;hl=en&amp;safe=active"/>
          </p:cNvPr>
          <p:cNvPicPr>
            <a:picLocks noChangeAspect="1" noChangeArrowheads="1"/>
          </p:cNvPicPr>
          <p:nvPr/>
        </p:nvPicPr>
        <p:blipFill>
          <a:blip r:embed="rId5" cstate="print"/>
          <a:srcRect/>
          <a:stretch>
            <a:fillRect/>
          </a:stretch>
        </p:blipFill>
        <p:spPr bwMode="auto">
          <a:xfrm>
            <a:off x="7834313" y="218728"/>
            <a:ext cx="1285875" cy="762000"/>
          </a:xfrm>
          <a:prstGeom prst="rect">
            <a:avLst/>
          </a:prstGeom>
          <a:ln>
            <a:headEnd/>
            <a:tailEnd/>
          </a:ln>
        </p:spPr>
        <p:style>
          <a:lnRef idx="1">
            <a:schemeClr val="accent2"/>
          </a:lnRef>
          <a:fillRef idx="2">
            <a:schemeClr val="accent2"/>
          </a:fillRef>
          <a:effectRef idx="1">
            <a:schemeClr val="accent2"/>
          </a:effectRef>
          <a:fontRef idx="minor">
            <a:schemeClr val="dk1"/>
          </a:fontRef>
        </p:style>
      </p:pic>
      <p:sp>
        <p:nvSpPr>
          <p:cNvPr id="6" name="TextBox 11"/>
          <p:cNvSpPr txBox="1">
            <a:spLocks noChangeArrowheads="1"/>
          </p:cNvSpPr>
          <p:nvPr/>
        </p:nvSpPr>
        <p:spPr bwMode="auto">
          <a:xfrm>
            <a:off x="8548688" y="3573016"/>
            <a:ext cx="2857500" cy="46196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a:spAutoFit/>
          </a:bodyPr>
          <a:lstStyle/>
          <a:p>
            <a:pPr algn="ctr">
              <a:defRPr/>
            </a:pPr>
            <a:r>
              <a:rPr lang="en-GB" sz="2400" dirty="0">
                <a:latin typeface="Comic Sans MS" pitchFamily="66" charset="0"/>
              </a:rPr>
              <a:t>King George V</a:t>
            </a:r>
          </a:p>
        </p:txBody>
      </p:sp>
      <p:sp>
        <p:nvSpPr>
          <p:cNvPr id="7" name="TextBox 13"/>
          <p:cNvSpPr txBox="1">
            <a:spLocks noChangeArrowheads="1"/>
          </p:cNvSpPr>
          <p:nvPr/>
        </p:nvSpPr>
        <p:spPr bwMode="auto">
          <a:xfrm>
            <a:off x="8048625" y="4858891"/>
            <a:ext cx="3571875" cy="83026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a:spAutoFit/>
          </a:bodyPr>
          <a:lstStyle/>
          <a:p>
            <a:pPr algn="ctr">
              <a:defRPr/>
            </a:pPr>
            <a:r>
              <a:rPr lang="en-GB" sz="2400" dirty="0">
                <a:latin typeface="Comic Sans MS" pitchFamily="66" charset="0"/>
              </a:rPr>
              <a:t>“you will be home before Christmas”</a:t>
            </a:r>
          </a:p>
        </p:txBody>
      </p:sp>
    </p:spTree>
    <p:extLst>
      <p:ext uri="{BB962C8B-B14F-4D97-AF65-F5344CB8AC3E}">
        <p14:creationId xmlns:p14="http://schemas.microsoft.com/office/powerpoint/2010/main" val="280944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5968" y="1229697"/>
            <a:ext cx="10515600" cy="1325563"/>
          </a:xfrm>
        </p:spPr>
        <p:txBody>
          <a:bodyPr/>
          <a:lstStyle/>
          <a:p>
            <a:r>
              <a:rPr lang="en-GB" u="sng" dirty="0" smtClean="0"/>
              <a:t>To investigate the Gallipoli Campaign</a:t>
            </a:r>
            <a:endParaRPr lang="en-GB" u="sng" dirty="0"/>
          </a:p>
        </p:txBody>
      </p:sp>
      <p:sp>
        <p:nvSpPr>
          <p:cNvPr id="3" name="Content Placeholder 2"/>
          <p:cNvSpPr>
            <a:spLocks noGrp="1"/>
          </p:cNvSpPr>
          <p:nvPr>
            <p:ph idx="1"/>
          </p:nvPr>
        </p:nvSpPr>
        <p:spPr>
          <a:xfrm>
            <a:off x="838200" y="2713703"/>
            <a:ext cx="10515600" cy="3834580"/>
          </a:xfrm>
        </p:spPr>
        <p:txBody>
          <a:bodyPr>
            <a:normAutofit/>
          </a:bodyPr>
          <a:lstStyle/>
          <a:p>
            <a:r>
              <a:rPr lang="en-GB" dirty="0" smtClean="0"/>
              <a:t>You will be given a </a:t>
            </a:r>
            <a:r>
              <a:rPr lang="en-GB" dirty="0" smtClean="0"/>
              <a:t>small pack </a:t>
            </a:r>
            <a:r>
              <a:rPr lang="en-GB" dirty="0" smtClean="0"/>
              <a:t>of images and key information</a:t>
            </a:r>
            <a:endParaRPr lang="en-GB" dirty="0"/>
          </a:p>
          <a:p>
            <a:r>
              <a:rPr lang="en-GB" dirty="0" smtClean="0"/>
              <a:t>You are to work in groups of three-four with the images and</a:t>
            </a:r>
          </a:p>
          <a:p>
            <a:pPr marL="0" indent="0">
              <a:buNone/>
            </a:pPr>
            <a:r>
              <a:rPr lang="en-GB" dirty="0" smtClean="0"/>
              <a:t> information to </a:t>
            </a:r>
            <a:r>
              <a:rPr lang="en-GB" dirty="0" smtClean="0"/>
              <a:t>find out:</a:t>
            </a:r>
          </a:p>
          <a:p>
            <a:pPr marL="514350" indent="-514350">
              <a:buFont typeface="+mj-lt"/>
              <a:buAutoNum type="arabicPeriod"/>
            </a:pPr>
            <a:r>
              <a:rPr lang="en-GB" dirty="0" smtClean="0"/>
              <a:t>What were the objectives of the Gallipoli Campaign?</a:t>
            </a:r>
            <a:endParaRPr lang="en-GB" dirty="0" smtClean="0"/>
          </a:p>
          <a:p>
            <a:pPr marL="514350" indent="-514350">
              <a:buFont typeface="+mj-lt"/>
              <a:buAutoNum type="arabicPeriod"/>
            </a:pPr>
            <a:r>
              <a:rPr lang="en-GB" dirty="0" smtClean="0"/>
              <a:t>How would the objectives of the </a:t>
            </a:r>
            <a:r>
              <a:rPr lang="en-GB" dirty="0"/>
              <a:t>Gallipoli Campaign </a:t>
            </a:r>
            <a:r>
              <a:rPr lang="en-GB" dirty="0" smtClean="0"/>
              <a:t>be achieved?</a:t>
            </a:r>
            <a:endParaRPr lang="en-GB" dirty="0" smtClean="0"/>
          </a:p>
          <a:p>
            <a:pPr marL="514350" indent="-514350">
              <a:buFont typeface="+mj-lt"/>
              <a:buAutoNum type="arabicPeriod"/>
            </a:pPr>
            <a:endParaRPr lang="en-GB" dirty="0"/>
          </a:p>
          <a:p>
            <a:pPr>
              <a:buFont typeface="Wingdings" panose="05000000000000000000" pitchFamily="2" charset="2"/>
              <a:buChar char="§"/>
            </a:pPr>
            <a:endParaRPr lang="en-GB" dirty="0"/>
          </a:p>
          <a:p>
            <a:pPr>
              <a:buFont typeface="Wingdings" panose="05000000000000000000" pitchFamily="2" charset="2"/>
              <a:buChar char="§"/>
            </a:pPr>
            <a:endParaRPr lang="en-GB" dirty="0" smtClean="0"/>
          </a:p>
          <a:p>
            <a:pPr marL="0" indent="0">
              <a:buNone/>
            </a:pPr>
            <a:endParaRPr lang="en-GB" dirty="0" smtClean="0"/>
          </a:p>
        </p:txBody>
      </p:sp>
      <p:sp>
        <p:nvSpPr>
          <p:cNvPr id="4" name="Rounded Rectangle 3"/>
          <p:cNvSpPr/>
          <p:nvPr/>
        </p:nvSpPr>
        <p:spPr>
          <a:xfrm>
            <a:off x="10191135" y="1357697"/>
            <a:ext cx="1686686" cy="2712858"/>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Use the key term sheet to help you to further understand the information</a:t>
            </a:r>
            <a:endParaRPr lang="en-GB" sz="2000" dirty="0">
              <a:solidFill>
                <a:schemeClr val="tx1"/>
              </a:solidFill>
            </a:endParaRPr>
          </a:p>
        </p:txBody>
      </p:sp>
      <p:sp>
        <p:nvSpPr>
          <p:cNvPr id="5" name="Rounded Rectangle 4"/>
          <p:cNvSpPr/>
          <p:nvPr/>
        </p:nvSpPr>
        <p:spPr>
          <a:xfrm>
            <a:off x="314178" y="35334"/>
            <a:ext cx="11563643" cy="1322363"/>
          </a:xfrm>
          <a:prstGeom prst="roundRect">
            <a:avLst/>
          </a:prstGeom>
          <a:solidFill>
            <a:schemeClr val="accent4">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chemeClr val="tx1"/>
                </a:solidFill>
              </a:rPr>
              <a:t>Outcome 1: To </a:t>
            </a:r>
            <a:r>
              <a:rPr lang="en-GB" sz="2800" b="1" dirty="0" smtClean="0">
                <a:solidFill>
                  <a:schemeClr val="tx1"/>
                </a:solidFill>
              </a:rPr>
              <a:t>know and understand </a:t>
            </a:r>
            <a:r>
              <a:rPr lang="en-GB" sz="2800" b="1" dirty="0" smtClean="0">
                <a:solidFill>
                  <a:schemeClr val="tx1"/>
                </a:solidFill>
              </a:rPr>
              <a:t>the reasons for Gallipoli campaign</a:t>
            </a:r>
            <a:endParaRPr lang="en-GB" sz="2800" b="1" dirty="0">
              <a:solidFill>
                <a:schemeClr val="tx1"/>
              </a:solidFill>
            </a:endParaRPr>
          </a:p>
        </p:txBody>
      </p:sp>
      <p:sp>
        <p:nvSpPr>
          <p:cNvPr id="7" name="Rectangle 6"/>
          <p:cNvSpPr/>
          <p:nvPr/>
        </p:nvSpPr>
        <p:spPr>
          <a:xfrm>
            <a:off x="380999" y="5412658"/>
            <a:ext cx="11496821" cy="1294068"/>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solidFill>
                  <a:schemeClr val="tx1"/>
                </a:solidFill>
              </a:rPr>
              <a:t>Soldiers would most likely not have understood the reasons for the campaign, did this matter?</a:t>
            </a:r>
          </a:p>
          <a:p>
            <a:pPr algn="ctr"/>
            <a:r>
              <a:rPr lang="en-GB" sz="2000" dirty="0" smtClean="0">
                <a:solidFill>
                  <a:schemeClr val="tx1"/>
                </a:solidFill>
              </a:rPr>
              <a:t>Would they have disagreed with any aspect of the campaign? </a:t>
            </a:r>
          </a:p>
          <a:p>
            <a:pPr algn="ctr"/>
            <a:r>
              <a:rPr lang="en-GB" sz="2000" dirty="0" smtClean="0">
                <a:solidFill>
                  <a:schemeClr val="tx1"/>
                </a:solidFill>
              </a:rPr>
              <a:t>Would they have aired their views?</a:t>
            </a:r>
            <a:endParaRPr lang="en-GB" sz="2000" dirty="0">
              <a:solidFill>
                <a:schemeClr val="tx1"/>
              </a:solidFill>
            </a:endParaRPr>
          </a:p>
        </p:txBody>
      </p:sp>
    </p:spTree>
    <p:extLst>
      <p:ext uri="{BB962C8B-B14F-4D97-AF65-F5344CB8AC3E}">
        <p14:creationId xmlns:p14="http://schemas.microsoft.com/office/powerpoint/2010/main" val="22683659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92826"/>
            <a:ext cx="7700390" cy="5265173"/>
          </a:xfrm>
        </p:spPr>
        <p:txBody>
          <a:bodyPr>
            <a:normAutofit fontScale="92500" lnSpcReduction="20000"/>
          </a:bodyPr>
          <a:lstStyle/>
          <a:p>
            <a:pPr marL="0" indent="0">
              <a:buNone/>
            </a:pPr>
            <a:r>
              <a:rPr lang="en-GB" sz="2000" dirty="0" smtClean="0"/>
              <a:t>In 1915 Winston Churchill finalised plans for a campaign in Gallipoli in Turkey which would be carried out by the British, French and ANZACs. The plan was to </a:t>
            </a:r>
            <a:r>
              <a:rPr lang="en-GB" sz="2000" dirty="0"/>
              <a:t>send </a:t>
            </a:r>
            <a:r>
              <a:rPr lang="en-GB" sz="2000" dirty="0" smtClean="0"/>
              <a:t>the British </a:t>
            </a:r>
            <a:r>
              <a:rPr lang="en-GB" sz="2000" dirty="0"/>
              <a:t>naval fleet through the needle of the Dardanelles, a 38-mile waterway that separated Europe and Asia in northwest </a:t>
            </a:r>
            <a:r>
              <a:rPr lang="en-GB" sz="2000" dirty="0" smtClean="0"/>
              <a:t>Turkey and defeat the Turks</a:t>
            </a:r>
            <a:r>
              <a:rPr lang="en-GB" dirty="0" smtClean="0"/>
              <a:t>. </a:t>
            </a:r>
            <a:r>
              <a:rPr lang="en-GB" sz="2000" dirty="0" smtClean="0"/>
              <a:t>This was for a number of reasons:</a:t>
            </a:r>
          </a:p>
          <a:p>
            <a:pPr marL="457200" indent="-457200">
              <a:buFont typeface="+mj-lt"/>
              <a:buAutoNum type="arabicPeriod"/>
            </a:pPr>
            <a:r>
              <a:rPr lang="en-GB" sz="2000" dirty="0" smtClean="0"/>
              <a:t>To defeat the Turks – they were an ally of Germany</a:t>
            </a:r>
          </a:p>
          <a:p>
            <a:pPr marL="457200" indent="-457200">
              <a:buFont typeface="+mj-lt"/>
              <a:buAutoNum type="arabicPeriod"/>
            </a:pPr>
            <a:r>
              <a:rPr lang="en-GB" sz="2000" dirty="0" smtClean="0"/>
              <a:t>The </a:t>
            </a:r>
            <a:r>
              <a:rPr lang="en-GB" sz="2000" dirty="0"/>
              <a:t>war on the Western Front between the Allies and the Germans was at a deadlock (neither side was </a:t>
            </a:r>
            <a:r>
              <a:rPr lang="en-GB" sz="2000" dirty="0" smtClean="0"/>
              <a:t>winning). It </a:t>
            </a:r>
            <a:r>
              <a:rPr lang="en-GB" sz="2000" dirty="0"/>
              <a:t>was decided that whilst the war could not be won here any time soon, it might be possible to win the war by delivering a knock out blow to Germany’s allies in the East; </a:t>
            </a:r>
            <a:r>
              <a:rPr lang="en-GB" sz="2000" b="1" dirty="0"/>
              <a:t>the Turks</a:t>
            </a:r>
            <a:r>
              <a:rPr lang="en-GB" sz="2000" b="1" dirty="0" smtClean="0"/>
              <a:t>. </a:t>
            </a:r>
            <a:r>
              <a:rPr lang="en-GB" sz="2000" dirty="0" smtClean="0"/>
              <a:t>It </a:t>
            </a:r>
            <a:r>
              <a:rPr lang="en-GB" sz="2000" dirty="0"/>
              <a:t>was only designed to be a sea invasion to drive Turkey out of the war. Therefore this would avoid a land invasion where it would likely up in trench warfare like on the Western Front. </a:t>
            </a:r>
          </a:p>
          <a:p>
            <a:pPr marL="457200" indent="-457200">
              <a:buFont typeface="+mj-lt"/>
              <a:buAutoNum type="arabicPeriod"/>
            </a:pPr>
            <a:r>
              <a:rPr lang="en-GB" sz="2000" dirty="0" smtClean="0"/>
              <a:t>The </a:t>
            </a:r>
            <a:r>
              <a:rPr lang="en-GB" sz="2000" dirty="0"/>
              <a:t>Russians were struggling on the Eastern Front. They were running out </a:t>
            </a:r>
            <a:r>
              <a:rPr lang="en-GB" sz="2000" dirty="0" smtClean="0"/>
              <a:t>of supplies </a:t>
            </a:r>
            <a:r>
              <a:rPr lang="en-GB" sz="2000" dirty="0"/>
              <a:t>and morale was low. Many soldiers were deserting. If the Gallipoli Campaign was a success, it would open up a seat route through the Dardanelles so that the Allies could get supplies to the </a:t>
            </a:r>
            <a:r>
              <a:rPr lang="en-GB" sz="2000" dirty="0" smtClean="0"/>
              <a:t>Russians</a:t>
            </a:r>
          </a:p>
          <a:p>
            <a:pPr marL="457200" indent="-457200">
              <a:buFont typeface="+mj-lt"/>
              <a:buAutoNum type="arabicPeriod"/>
            </a:pPr>
            <a:r>
              <a:rPr lang="en-GB" sz="1800" dirty="0" smtClean="0"/>
              <a:t>Taking </a:t>
            </a:r>
            <a:r>
              <a:rPr lang="en-GB" sz="1800" dirty="0"/>
              <a:t>control of Gallipoli would mean that the Allies would then be free to march through the Balkans and attack Germany’s main ally – Austria-Hungary and persuade neutral countries in the Balkans to join forces against the Austro-Hungarians (whom many Balkan countries hated</a:t>
            </a:r>
            <a:endParaRPr lang="en-GB" sz="2000" dirty="0"/>
          </a:p>
          <a:p>
            <a:pPr marL="0" indent="0">
              <a:buNone/>
            </a:pPr>
            <a:endParaRPr lang="en-GB" sz="2000" dirty="0" smtClean="0"/>
          </a:p>
          <a:p>
            <a:pPr marL="0" indent="0">
              <a:buNone/>
            </a:pPr>
            <a:endParaRPr lang="en-GB" sz="2000" b="1" dirty="0"/>
          </a:p>
          <a:p>
            <a:pPr marL="457200" indent="-457200">
              <a:buFont typeface="+mj-lt"/>
              <a:buAutoNum type="arabicPeriod"/>
            </a:pPr>
            <a:endParaRPr lang="en-GB" sz="2000" dirty="0" smtClean="0"/>
          </a:p>
          <a:p>
            <a:pPr marL="457200" indent="-457200">
              <a:buFont typeface="+mj-lt"/>
              <a:buAutoNum type="arabicPeriod"/>
            </a:pPr>
            <a:endParaRPr lang="en-GB" sz="2000" dirty="0" smtClean="0"/>
          </a:p>
        </p:txBody>
      </p:sp>
      <p:sp>
        <p:nvSpPr>
          <p:cNvPr id="5" name="Rounded Rectangle 4"/>
          <p:cNvSpPr/>
          <p:nvPr/>
        </p:nvSpPr>
        <p:spPr>
          <a:xfrm>
            <a:off x="314178" y="35334"/>
            <a:ext cx="11563643" cy="1322363"/>
          </a:xfrm>
          <a:prstGeom prst="roundRect">
            <a:avLst/>
          </a:prstGeom>
          <a:solidFill>
            <a:schemeClr val="accent4">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chemeClr val="tx1"/>
                </a:solidFill>
              </a:rPr>
              <a:t>Outcome 1: To </a:t>
            </a:r>
            <a:r>
              <a:rPr lang="en-GB" sz="2800" b="1" dirty="0" smtClean="0">
                <a:solidFill>
                  <a:schemeClr val="tx1"/>
                </a:solidFill>
              </a:rPr>
              <a:t>know and understand </a:t>
            </a:r>
            <a:r>
              <a:rPr lang="en-GB" sz="2800" b="1" dirty="0" smtClean="0">
                <a:solidFill>
                  <a:schemeClr val="tx1"/>
                </a:solidFill>
              </a:rPr>
              <a:t>the reasons for Gallipoli campaign</a:t>
            </a:r>
            <a:endParaRPr lang="en-GB" sz="2800" b="1" dirty="0">
              <a:solidFill>
                <a:schemeClr val="tx1"/>
              </a:solidFill>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00390" y="1357697"/>
            <a:ext cx="4177431" cy="5145085"/>
          </a:xfrm>
          <a:prstGeom prst="rect">
            <a:avLst/>
          </a:prstGeom>
        </p:spPr>
      </p:pic>
    </p:spTree>
    <p:extLst>
      <p:ext uri="{BB962C8B-B14F-4D97-AF65-F5344CB8AC3E}">
        <p14:creationId xmlns:p14="http://schemas.microsoft.com/office/powerpoint/2010/main" val="13422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Source pack 1</a:t>
            </a:r>
            <a:endParaRPr lang="en-GB" dirty="0"/>
          </a:p>
        </p:txBody>
      </p:sp>
      <p:sp>
        <p:nvSpPr>
          <p:cNvPr id="4" name="Rounded Rectangle 3"/>
          <p:cNvSpPr/>
          <p:nvPr/>
        </p:nvSpPr>
        <p:spPr>
          <a:xfrm>
            <a:off x="628357" y="3220985"/>
            <a:ext cx="11563643" cy="1322363"/>
          </a:xfrm>
          <a:prstGeom prst="roundRect">
            <a:avLst/>
          </a:prstGeom>
          <a:solidFill>
            <a:schemeClr val="accent4">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smtClean="0">
                <a:solidFill>
                  <a:schemeClr val="tx1"/>
                </a:solidFill>
              </a:rPr>
              <a:t>Outcome 1: To </a:t>
            </a:r>
            <a:r>
              <a:rPr lang="en-GB" sz="2800" b="1" dirty="0" smtClean="0">
                <a:solidFill>
                  <a:schemeClr val="tx1"/>
                </a:solidFill>
              </a:rPr>
              <a:t>know and understand </a:t>
            </a:r>
            <a:r>
              <a:rPr lang="en-GB" sz="2800" b="1" dirty="0" smtClean="0">
                <a:solidFill>
                  <a:schemeClr val="tx1"/>
                </a:solidFill>
              </a:rPr>
              <a:t>the reasons for Gallipoli campaign</a:t>
            </a:r>
            <a:endParaRPr lang="en-GB" sz="2800" b="1" dirty="0">
              <a:solidFill>
                <a:schemeClr val="tx1"/>
              </a:solidFill>
            </a:endParaRPr>
          </a:p>
        </p:txBody>
      </p:sp>
    </p:spTree>
    <p:extLst>
      <p:ext uri="{BB962C8B-B14F-4D97-AF65-F5344CB8AC3E}">
        <p14:creationId xmlns:p14="http://schemas.microsoft.com/office/powerpoint/2010/main" val="34557641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Key term sheet</a:t>
            </a:r>
            <a:endParaRPr lang="en-GB" dirty="0"/>
          </a:p>
        </p:txBody>
      </p:sp>
      <p:sp>
        <p:nvSpPr>
          <p:cNvPr id="3" name="Content Placeholder 2"/>
          <p:cNvSpPr>
            <a:spLocks noGrp="1"/>
          </p:cNvSpPr>
          <p:nvPr>
            <p:ph idx="1"/>
          </p:nvPr>
        </p:nvSpPr>
        <p:spPr/>
        <p:txBody>
          <a:bodyPr/>
          <a:lstStyle/>
          <a:p>
            <a:r>
              <a:rPr lang="en-GB" dirty="0" smtClean="0"/>
              <a:t>Ottoman’s/Ottoman Empire – The Turks</a:t>
            </a:r>
          </a:p>
          <a:p>
            <a:r>
              <a:rPr lang="en-GB" dirty="0" smtClean="0"/>
              <a:t>Dardanelles - </a:t>
            </a:r>
            <a:r>
              <a:rPr lang="en-GB" dirty="0"/>
              <a:t>is a narrow strait in </a:t>
            </a:r>
            <a:r>
              <a:rPr lang="en-GB" dirty="0" smtClean="0"/>
              <a:t>north western </a:t>
            </a:r>
            <a:r>
              <a:rPr lang="en-GB" dirty="0"/>
              <a:t>Turkey connecting the Aegean Sea to the Sea of Marmara</a:t>
            </a:r>
            <a:endParaRPr lang="en-GB" dirty="0" smtClean="0"/>
          </a:p>
          <a:p>
            <a:r>
              <a:rPr lang="en-GB" dirty="0" smtClean="0"/>
              <a:t>Constantinople – Was the capital city of the Ottoman Empire</a:t>
            </a:r>
          </a:p>
          <a:p>
            <a:r>
              <a:rPr lang="en-GB" dirty="0" smtClean="0"/>
              <a:t>Winston Churchill – British politician (WW2 Prime Minister!)</a:t>
            </a:r>
          </a:p>
          <a:p>
            <a:r>
              <a:rPr lang="en-GB" dirty="0" smtClean="0"/>
              <a:t>Lord Kitchener – Secretary of State for War</a:t>
            </a:r>
          </a:p>
          <a:p>
            <a:r>
              <a:rPr lang="en-GB" dirty="0" smtClean="0"/>
              <a:t>ANZACs - Australian and New Zealand troops</a:t>
            </a:r>
          </a:p>
          <a:p>
            <a:r>
              <a:rPr lang="en-GB" dirty="0" smtClean="0"/>
              <a:t>Allies/Allied soldiers (British, French, ANZACs, Russians – any fighting enemy of the Germans during WW1)</a:t>
            </a:r>
          </a:p>
          <a:p>
            <a:endParaRPr lang="en-GB" dirty="0"/>
          </a:p>
        </p:txBody>
      </p:sp>
    </p:spTree>
    <p:extLst>
      <p:ext uri="{BB962C8B-B14F-4D97-AF65-F5344CB8AC3E}">
        <p14:creationId xmlns:p14="http://schemas.microsoft.com/office/powerpoint/2010/main" val="32727852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495</TotalTime>
  <Words>2243</Words>
  <Application>Microsoft Office PowerPoint</Application>
  <PresentationFormat>Widescreen</PresentationFormat>
  <Paragraphs>157</Paragraphs>
  <Slides>30</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Calibri Light</vt:lpstr>
      <vt:lpstr>Comic Sans MS</vt:lpstr>
      <vt:lpstr>Times New Roman</vt:lpstr>
      <vt:lpstr>Viner Hand ITC</vt:lpstr>
      <vt:lpstr>Wingdings</vt:lpstr>
      <vt:lpstr>Office Theme</vt:lpstr>
      <vt:lpstr>Soldiers had to show resilience in the trenches because…</vt:lpstr>
      <vt:lpstr>PowerPoint Presentation</vt:lpstr>
      <vt:lpstr>Many soldiers joined the army for an adventure, they knew they’d get to see some of the world and what it had to offer…</vt:lpstr>
      <vt:lpstr>Objective: To investigate the Gallipoli Campaign of 1915</vt:lpstr>
      <vt:lpstr>Background to the Gallipoli Campaign</vt:lpstr>
      <vt:lpstr>To investigate the Gallipoli Campaign</vt:lpstr>
      <vt:lpstr>PowerPoint Presentation</vt:lpstr>
      <vt:lpstr>Source pack 1</vt:lpstr>
      <vt:lpstr>Key term sheet</vt:lpstr>
      <vt:lpstr>PowerPoint Presentation</vt:lpstr>
      <vt:lpstr>PowerPoint Presentation</vt:lpstr>
      <vt:lpstr>PowerPoint Presentation</vt:lpstr>
      <vt:lpstr>PowerPoint Presentation</vt:lpstr>
      <vt:lpstr>To investigate the Gallipoli Campaign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The Blue Coat School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Resilience Respect Community spirit</dc:title>
  <dc:creator>Miss L COHEN</dc:creator>
  <cp:lastModifiedBy>Miss L COHEN</cp:lastModifiedBy>
  <cp:revision>35</cp:revision>
  <cp:lastPrinted>2015-10-15T07:05:37Z</cp:lastPrinted>
  <dcterms:created xsi:type="dcterms:W3CDTF">2015-10-13T09:12:26Z</dcterms:created>
  <dcterms:modified xsi:type="dcterms:W3CDTF">2015-11-05T12:19:56Z</dcterms:modified>
</cp:coreProperties>
</file>