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256" r:id="rId2"/>
    <p:sldId id="257" r:id="rId3"/>
    <p:sldId id="258" r:id="rId4"/>
    <p:sldId id="260" r:id="rId5"/>
    <p:sldId id="261" r:id="rId6"/>
    <p:sldId id="262" r:id="rId7"/>
    <p:sldId id="264" r:id="rId8"/>
    <p:sldId id="263" r:id="rId9"/>
    <p:sldId id="265" r:id="rId10"/>
    <p:sldId id="287" r:id="rId11"/>
    <p:sldId id="289" r:id="rId12"/>
    <p:sldId id="290" r:id="rId13"/>
    <p:sldId id="291" r:id="rId14"/>
    <p:sldId id="292" r:id="rId15"/>
    <p:sldId id="293" r:id="rId16"/>
    <p:sldId id="294" r:id="rId17"/>
    <p:sldId id="295" r:id="rId18"/>
    <p:sldId id="296" r:id="rId19"/>
    <p:sldId id="297" r:id="rId20"/>
    <p:sldId id="298" r:id="rId21"/>
    <p:sldId id="299" r:id="rId22"/>
    <p:sldId id="300" r:id="rId23"/>
    <p:sldId id="301" r:id="rId24"/>
    <p:sldId id="302" r:id="rId25"/>
    <p:sldId id="303" r:id="rId26"/>
    <p:sldId id="304" r:id="rId27"/>
    <p:sldId id="305" r:id="rId28"/>
    <p:sldId id="306" r:id="rId29"/>
    <p:sldId id="307" r:id="rId30"/>
    <p:sldId id="308" r:id="rId31"/>
    <p:sldId id="309" r:id="rId32"/>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99"/>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3" autoAdjust="0"/>
    <p:restoredTop sz="86067" autoAdjust="0"/>
  </p:normalViewPr>
  <p:slideViewPr>
    <p:cSldViewPr snapToGrid="0">
      <p:cViewPr varScale="1">
        <p:scale>
          <a:sx n="65" d="100"/>
          <a:sy n="65" d="100"/>
        </p:scale>
        <p:origin x="924" y="72"/>
      </p:cViewPr>
      <p:guideLst/>
    </p:cSldViewPr>
  </p:slideViewPr>
  <p:notesTextViewPr>
    <p:cViewPr>
      <p:scale>
        <a:sx n="1" d="1"/>
        <a:sy n="1" d="1"/>
      </p:scale>
      <p:origin x="0" y="0"/>
    </p:cViewPr>
  </p:notesTextViewPr>
  <p:notesViewPr>
    <p:cSldViewPr snapToGrid="0">
      <p:cViewPr varScale="1">
        <p:scale>
          <a:sx n="58" d="100"/>
          <a:sy n="58" d="100"/>
        </p:scale>
        <p:origin x="279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446C0074-CFFF-475A-93D3-D820B0B6FF49}" type="datetimeFigureOut">
              <a:rPr lang="en-GB" smtClean="0"/>
              <a:t>05/11/2015</a:t>
            </a:fld>
            <a:endParaRPr lang="en-GB"/>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5A43E968-EA1B-4D6D-9DAC-E709041A3E7C}" type="slidenum">
              <a:rPr lang="en-GB" smtClean="0"/>
              <a:t>‹#›</a:t>
            </a:fld>
            <a:endParaRPr lang="en-GB"/>
          </a:p>
        </p:txBody>
      </p:sp>
    </p:spTree>
    <p:extLst>
      <p:ext uri="{BB962C8B-B14F-4D97-AF65-F5344CB8AC3E}">
        <p14:creationId xmlns:p14="http://schemas.microsoft.com/office/powerpoint/2010/main" val="15884819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D146DFD5-E039-44CB-A55B-74C7755BBBAC}" type="datetimeFigureOut">
              <a:rPr lang="en-GB" smtClean="0"/>
              <a:t>05/11/2015</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F1ADF377-5C21-4BC9-B5EC-4EE481F2ED72}" type="slidenum">
              <a:rPr lang="en-GB" smtClean="0"/>
              <a:t>‹#›</a:t>
            </a:fld>
            <a:endParaRPr lang="en-GB"/>
          </a:p>
        </p:txBody>
      </p:sp>
    </p:spTree>
    <p:extLst>
      <p:ext uri="{BB962C8B-B14F-4D97-AF65-F5344CB8AC3E}">
        <p14:creationId xmlns:p14="http://schemas.microsoft.com/office/powerpoint/2010/main" val="61254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Option link to battalions </a:t>
            </a:r>
            <a:r>
              <a:rPr lang="en-GB" dirty="0" smtClean="0"/>
              <a:t>clip on the background image </a:t>
            </a:r>
            <a:r>
              <a:rPr lang="en-GB" dirty="0" smtClean="0"/>
              <a:t>– can discuss why </a:t>
            </a:r>
            <a:r>
              <a:rPr lang="en-GB" dirty="0" smtClean="0"/>
              <a:t>men like Jimmy </a:t>
            </a:r>
            <a:r>
              <a:rPr lang="en-GB" dirty="0" smtClean="0"/>
              <a:t>joined </a:t>
            </a:r>
            <a:r>
              <a:rPr lang="en-GB" dirty="0" smtClean="0"/>
              <a:t>up</a:t>
            </a:r>
            <a:endParaRPr lang="en-GB" dirty="0"/>
          </a:p>
        </p:txBody>
      </p:sp>
      <p:sp>
        <p:nvSpPr>
          <p:cNvPr id="4" name="Slide Number Placeholder 3"/>
          <p:cNvSpPr>
            <a:spLocks noGrp="1"/>
          </p:cNvSpPr>
          <p:nvPr>
            <p:ph type="sldNum" sz="quarter" idx="10"/>
          </p:nvPr>
        </p:nvSpPr>
        <p:spPr/>
        <p:txBody>
          <a:bodyPr/>
          <a:lstStyle/>
          <a:p>
            <a:fld id="{F1ADF377-5C21-4BC9-B5EC-4EE481F2ED72}" type="slidenum">
              <a:rPr lang="en-GB" smtClean="0"/>
              <a:t>5</a:t>
            </a:fld>
            <a:endParaRPr lang="en-GB"/>
          </a:p>
        </p:txBody>
      </p:sp>
    </p:spTree>
    <p:extLst>
      <p:ext uri="{BB962C8B-B14F-4D97-AF65-F5344CB8AC3E}">
        <p14:creationId xmlns:p14="http://schemas.microsoft.com/office/powerpoint/2010/main" val="772196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Get across that volunteers had</a:t>
            </a:r>
            <a:r>
              <a:rPr lang="en-GB" baseline="0" dirty="0" smtClean="0"/>
              <a:t> basic training…do you think they were prepared for fighting? Why weren’t they prepared? – get across the idea that it wasn’t supposed to last past Christmas 1914. There is an optional clip hyperlinked to the textbox – show a couple of minutes or skips across the clip to show different training before being sent to the front line</a:t>
            </a:r>
            <a:endParaRPr lang="en-GB" dirty="0"/>
          </a:p>
        </p:txBody>
      </p:sp>
      <p:sp>
        <p:nvSpPr>
          <p:cNvPr id="4" name="Slide Number Placeholder 3"/>
          <p:cNvSpPr>
            <a:spLocks noGrp="1"/>
          </p:cNvSpPr>
          <p:nvPr>
            <p:ph type="sldNum" sz="quarter" idx="10"/>
          </p:nvPr>
        </p:nvSpPr>
        <p:spPr/>
        <p:txBody>
          <a:bodyPr/>
          <a:lstStyle/>
          <a:p>
            <a:fld id="{F1ADF377-5C21-4BC9-B5EC-4EE481F2ED72}" type="slidenum">
              <a:rPr lang="en-GB" smtClean="0"/>
              <a:t>6</a:t>
            </a:fld>
            <a:endParaRPr lang="en-GB"/>
          </a:p>
        </p:txBody>
      </p:sp>
    </p:spTree>
    <p:extLst>
      <p:ext uri="{BB962C8B-B14F-4D97-AF65-F5344CB8AC3E}">
        <p14:creationId xmlns:p14="http://schemas.microsoft.com/office/powerpoint/2010/main" val="7061418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Clip page hyperlinked</a:t>
            </a:r>
            <a:endParaRPr lang="en-GB" dirty="0"/>
          </a:p>
        </p:txBody>
      </p:sp>
      <p:sp>
        <p:nvSpPr>
          <p:cNvPr id="4" name="Slide Number Placeholder 3"/>
          <p:cNvSpPr>
            <a:spLocks noGrp="1"/>
          </p:cNvSpPr>
          <p:nvPr>
            <p:ph type="sldNum" sz="quarter" idx="10"/>
          </p:nvPr>
        </p:nvSpPr>
        <p:spPr/>
        <p:txBody>
          <a:bodyPr/>
          <a:lstStyle/>
          <a:p>
            <a:fld id="{F1ADF377-5C21-4BC9-B5EC-4EE481F2ED72}" type="slidenum">
              <a:rPr lang="en-GB" smtClean="0"/>
              <a:t>8</a:t>
            </a:fld>
            <a:endParaRPr lang="en-GB"/>
          </a:p>
        </p:txBody>
      </p:sp>
    </p:spTree>
    <p:extLst>
      <p:ext uri="{BB962C8B-B14F-4D97-AF65-F5344CB8AC3E}">
        <p14:creationId xmlns:p14="http://schemas.microsoft.com/office/powerpoint/2010/main" val="990942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Select</a:t>
            </a:r>
            <a:r>
              <a:rPr lang="en-GB" baseline="0" dirty="0" smtClean="0"/>
              <a:t> your own groups, you can change the names of the different regiments to suit your location, or they could be the different pals battalions </a:t>
            </a:r>
            <a:endParaRPr lang="en-GB" dirty="0"/>
          </a:p>
        </p:txBody>
      </p:sp>
      <p:sp>
        <p:nvSpPr>
          <p:cNvPr id="4" name="Slide Number Placeholder 3"/>
          <p:cNvSpPr>
            <a:spLocks noGrp="1"/>
          </p:cNvSpPr>
          <p:nvPr>
            <p:ph type="sldNum" sz="quarter" idx="10"/>
          </p:nvPr>
        </p:nvSpPr>
        <p:spPr/>
        <p:txBody>
          <a:bodyPr/>
          <a:lstStyle/>
          <a:p>
            <a:fld id="{F1ADF377-5C21-4BC9-B5EC-4EE481F2ED72}" type="slidenum">
              <a:rPr lang="en-GB" smtClean="0"/>
              <a:t>10</a:t>
            </a:fld>
            <a:endParaRPr lang="en-GB"/>
          </a:p>
        </p:txBody>
      </p:sp>
    </p:spTree>
    <p:extLst>
      <p:ext uri="{BB962C8B-B14F-4D97-AF65-F5344CB8AC3E}">
        <p14:creationId xmlns:p14="http://schemas.microsoft.com/office/powerpoint/2010/main" val="137895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1ADF377-5C21-4BC9-B5EC-4EE481F2ED72}" type="slidenum">
              <a:rPr lang="en-GB" smtClean="0"/>
              <a:t>11</a:t>
            </a:fld>
            <a:endParaRPr lang="en-GB"/>
          </a:p>
        </p:txBody>
      </p:sp>
    </p:spTree>
    <p:extLst>
      <p:ext uri="{BB962C8B-B14F-4D97-AF65-F5344CB8AC3E}">
        <p14:creationId xmlns:p14="http://schemas.microsoft.com/office/powerpoint/2010/main" val="26108624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Point them in</a:t>
            </a:r>
            <a:r>
              <a:rPr lang="en-GB" baseline="0" dirty="0" smtClean="0"/>
              <a:t> the direction of resilience – and then deal with it directly . Opportunities to ask students where they have had to show resilience/deal with challenges/difficult situations out of their comfort zones</a:t>
            </a:r>
            <a:endParaRPr lang="en-GB" dirty="0"/>
          </a:p>
        </p:txBody>
      </p:sp>
      <p:sp>
        <p:nvSpPr>
          <p:cNvPr id="4" name="Slide Number Placeholder 3"/>
          <p:cNvSpPr>
            <a:spLocks noGrp="1"/>
          </p:cNvSpPr>
          <p:nvPr>
            <p:ph type="sldNum" sz="quarter" idx="10"/>
          </p:nvPr>
        </p:nvSpPr>
        <p:spPr/>
        <p:txBody>
          <a:bodyPr/>
          <a:lstStyle/>
          <a:p>
            <a:fld id="{F1ADF377-5C21-4BC9-B5EC-4EE481F2ED72}" type="slidenum">
              <a:rPr lang="en-GB" smtClean="0"/>
              <a:t>12</a:t>
            </a:fld>
            <a:endParaRPr lang="en-GB"/>
          </a:p>
        </p:txBody>
      </p:sp>
    </p:spTree>
    <p:extLst>
      <p:ext uri="{BB962C8B-B14F-4D97-AF65-F5344CB8AC3E}">
        <p14:creationId xmlns:p14="http://schemas.microsoft.com/office/powerpoint/2010/main" val="34173619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1ADF377-5C21-4BC9-B5EC-4EE481F2ED72}" type="slidenum">
              <a:rPr lang="en-GB" smtClean="0"/>
              <a:t>22</a:t>
            </a:fld>
            <a:endParaRPr lang="en-GB"/>
          </a:p>
        </p:txBody>
      </p:sp>
    </p:spTree>
    <p:extLst>
      <p:ext uri="{BB962C8B-B14F-4D97-AF65-F5344CB8AC3E}">
        <p14:creationId xmlns:p14="http://schemas.microsoft.com/office/powerpoint/2010/main" val="28867710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5E5E3CA-8AAE-47D9-9A62-2F1FB3F39C37}"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ADA005-63A5-496F-BE27-9E4A31C82192}" type="slidenum">
              <a:rPr lang="en-GB" smtClean="0"/>
              <a:t>‹#›</a:t>
            </a:fld>
            <a:endParaRPr lang="en-GB"/>
          </a:p>
        </p:txBody>
      </p:sp>
    </p:spTree>
    <p:extLst>
      <p:ext uri="{BB962C8B-B14F-4D97-AF65-F5344CB8AC3E}">
        <p14:creationId xmlns:p14="http://schemas.microsoft.com/office/powerpoint/2010/main" val="1240172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5E5E3CA-8AAE-47D9-9A62-2F1FB3F39C37}"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ADA005-63A5-496F-BE27-9E4A31C82192}" type="slidenum">
              <a:rPr lang="en-GB" smtClean="0"/>
              <a:t>‹#›</a:t>
            </a:fld>
            <a:endParaRPr lang="en-GB"/>
          </a:p>
        </p:txBody>
      </p:sp>
    </p:spTree>
    <p:extLst>
      <p:ext uri="{BB962C8B-B14F-4D97-AF65-F5344CB8AC3E}">
        <p14:creationId xmlns:p14="http://schemas.microsoft.com/office/powerpoint/2010/main" val="11581666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5E5E3CA-8AAE-47D9-9A62-2F1FB3F39C37}"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ADA005-63A5-496F-BE27-9E4A31C82192}" type="slidenum">
              <a:rPr lang="en-GB" smtClean="0"/>
              <a:t>‹#›</a:t>
            </a:fld>
            <a:endParaRPr lang="en-GB"/>
          </a:p>
        </p:txBody>
      </p:sp>
    </p:spTree>
    <p:extLst>
      <p:ext uri="{BB962C8B-B14F-4D97-AF65-F5344CB8AC3E}">
        <p14:creationId xmlns:p14="http://schemas.microsoft.com/office/powerpoint/2010/main" val="1318012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5E5E3CA-8AAE-47D9-9A62-2F1FB3F39C37}"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ADA005-63A5-496F-BE27-9E4A31C82192}" type="slidenum">
              <a:rPr lang="en-GB" smtClean="0"/>
              <a:t>‹#›</a:t>
            </a:fld>
            <a:endParaRPr lang="en-GB"/>
          </a:p>
        </p:txBody>
      </p:sp>
    </p:spTree>
    <p:extLst>
      <p:ext uri="{BB962C8B-B14F-4D97-AF65-F5344CB8AC3E}">
        <p14:creationId xmlns:p14="http://schemas.microsoft.com/office/powerpoint/2010/main" val="1441992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E5E3CA-8AAE-47D9-9A62-2F1FB3F39C37}" type="datetimeFigureOut">
              <a:rPr lang="en-GB" smtClean="0"/>
              <a:t>05/11/2015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8ADA005-63A5-496F-BE27-9E4A31C82192}" type="slidenum">
              <a:rPr lang="en-GB" smtClean="0"/>
              <a:t>‹#›</a:t>
            </a:fld>
            <a:endParaRPr lang="en-GB"/>
          </a:p>
        </p:txBody>
      </p:sp>
    </p:spTree>
    <p:extLst>
      <p:ext uri="{BB962C8B-B14F-4D97-AF65-F5344CB8AC3E}">
        <p14:creationId xmlns:p14="http://schemas.microsoft.com/office/powerpoint/2010/main" val="983094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5E5E3CA-8AAE-47D9-9A62-2F1FB3F39C37}" type="datetimeFigureOut">
              <a:rPr lang="en-GB" smtClean="0"/>
              <a:t>05/11/2015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ADA005-63A5-496F-BE27-9E4A31C82192}" type="slidenum">
              <a:rPr lang="en-GB" smtClean="0"/>
              <a:t>‹#›</a:t>
            </a:fld>
            <a:endParaRPr lang="en-GB"/>
          </a:p>
        </p:txBody>
      </p:sp>
    </p:spTree>
    <p:extLst>
      <p:ext uri="{BB962C8B-B14F-4D97-AF65-F5344CB8AC3E}">
        <p14:creationId xmlns:p14="http://schemas.microsoft.com/office/powerpoint/2010/main" val="2434888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5E5E3CA-8AAE-47D9-9A62-2F1FB3F39C37}" type="datetimeFigureOut">
              <a:rPr lang="en-GB" smtClean="0"/>
              <a:t>05/11/2015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8ADA005-63A5-496F-BE27-9E4A31C82192}" type="slidenum">
              <a:rPr lang="en-GB" smtClean="0"/>
              <a:t>‹#›</a:t>
            </a:fld>
            <a:endParaRPr lang="en-GB"/>
          </a:p>
        </p:txBody>
      </p:sp>
    </p:spTree>
    <p:extLst>
      <p:ext uri="{BB962C8B-B14F-4D97-AF65-F5344CB8AC3E}">
        <p14:creationId xmlns:p14="http://schemas.microsoft.com/office/powerpoint/2010/main" val="42683685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5E5E3CA-8AAE-47D9-9A62-2F1FB3F39C37}" type="datetimeFigureOut">
              <a:rPr lang="en-GB" smtClean="0"/>
              <a:t>05/11/2015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8ADA005-63A5-496F-BE27-9E4A31C82192}" type="slidenum">
              <a:rPr lang="en-GB" smtClean="0"/>
              <a:t>‹#›</a:t>
            </a:fld>
            <a:endParaRPr lang="en-GB"/>
          </a:p>
        </p:txBody>
      </p:sp>
    </p:spTree>
    <p:extLst>
      <p:ext uri="{BB962C8B-B14F-4D97-AF65-F5344CB8AC3E}">
        <p14:creationId xmlns:p14="http://schemas.microsoft.com/office/powerpoint/2010/main" val="30337030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E5E3CA-8AAE-47D9-9A62-2F1FB3F39C37}" type="datetimeFigureOut">
              <a:rPr lang="en-GB" smtClean="0"/>
              <a:t>05/11/2015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8ADA005-63A5-496F-BE27-9E4A31C82192}" type="slidenum">
              <a:rPr lang="en-GB" smtClean="0"/>
              <a:t>‹#›</a:t>
            </a:fld>
            <a:endParaRPr lang="en-GB"/>
          </a:p>
        </p:txBody>
      </p:sp>
    </p:spTree>
    <p:extLst>
      <p:ext uri="{BB962C8B-B14F-4D97-AF65-F5344CB8AC3E}">
        <p14:creationId xmlns:p14="http://schemas.microsoft.com/office/powerpoint/2010/main" val="1740384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E5E3CA-8AAE-47D9-9A62-2F1FB3F39C37}" type="datetimeFigureOut">
              <a:rPr lang="en-GB" smtClean="0"/>
              <a:t>05/11/2015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ADA005-63A5-496F-BE27-9E4A31C82192}" type="slidenum">
              <a:rPr lang="en-GB" smtClean="0"/>
              <a:t>‹#›</a:t>
            </a:fld>
            <a:endParaRPr lang="en-GB"/>
          </a:p>
        </p:txBody>
      </p:sp>
    </p:spTree>
    <p:extLst>
      <p:ext uri="{BB962C8B-B14F-4D97-AF65-F5344CB8AC3E}">
        <p14:creationId xmlns:p14="http://schemas.microsoft.com/office/powerpoint/2010/main" val="4285215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E5E3CA-8AAE-47D9-9A62-2F1FB3F39C37}" type="datetimeFigureOut">
              <a:rPr lang="en-GB" smtClean="0"/>
              <a:t>05/11/2015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8ADA005-63A5-496F-BE27-9E4A31C82192}" type="slidenum">
              <a:rPr lang="en-GB" smtClean="0"/>
              <a:t>‹#›</a:t>
            </a:fld>
            <a:endParaRPr lang="en-GB"/>
          </a:p>
        </p:txBody>
      </p:sp>
    </p:spTree>
    <p:extLst>
      <p:ext uri="{BB962C8B-B14F-4D97-AF65-F5344CB8AC3E}">
        <p14:creationId xmlns:p14="http://schemas.microsoft.com/office/powerpoint/2010/main" val="2593883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E5E3CA-8AAE-47D9-9A62-2F1FB3F39C37}" type="datetimeFigureOut">
              <a:rPr lang="en-GB" smtClean="0"/>
              <a:t>05/11/2015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ADA005-63A5-496F-BE27-9E4A31C82192}" type="slidenum">
              <a:rPr lang="en-GB" smtClean="0"/>
              <a:t>‹#›</a:t>
            </a:fld>
            <a:endParaRPr lang="en-GB"/>
          </a:p>
        </p:txBody>
      </p:sp>
    </p:spTree>
    <p:extLst>
      <p:ext uri="{BB962C8B-B14F-4D97-AF65-F5344CB8AC3E}">
        <p14:creationId xmlns:p14="http://schemas.microsoft.com/office/powerpoint/2010/main" val="498994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IlwLGJtimg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britishpathe.com/video/british-recruits-joining-up"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bbc.co.uk/schools/0/ww1/25626530"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19409" y="2434772"/>
            <a:ext cx="6135126" cy="4002314"/>
          </a:xfrm>
          <a:prstGeom prst="rect">
            <a:avLst/>
          </a:prstGeom>
        </p:spPr>
      </p:pic>
      <p:sp>
        <p:nvSpPr>
          <p:cNvPr id="6" name="Rounded Rectangle 5"/>
          <p:cNvSpPr/>
          <p:nvPr/>
        </p:nvSpPr>
        <p:spPr>
          <a:xfrm>
            <a:off x="219409" y="206702"/>
            <a:ext cx="11711334" cy="1415622"/>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dirty="0" smtClean="0">
                <a:solidFill>
                  <a:schemeClr val="tx1"/>
                </a:solidFill>
              </a:rPr>
              <a:t>Read the telegram you have been given</a:t>
            </a:r>
            <a:endParaRPr lang="en-GB" sz="4800" dirty="0">
              <a:solidFill>
                <a:schemeClr val="tx1"/>
              </a:solidFill>
            </a:endParaRPr>
          </a:p>
        </p:txBody>
      </p:sp>
      <p:sp>
        <p:nvSpPr>
          <p:cNvPr id="7" name="Rectangle 6"/>
          <p:cNvSpPr/>
          <p:nvPr/>
        </p:nvSpPr>
        <p:spPr>
          <a:xfrm>
            <a:off x="6354535" y="2434772"/>
            <a:ext cx="2440347" cy="5078313"/>
          </a:xfrm>
          <a:prstGeom prst="rect">
            <a:avLst/>
          </a:prstGeom>
          <a:noFill/>
        </p:spPr>
        <p:txBody>
          <a:bodyPr wrap="none" lIns="91440" tIns="45720" rIns="91440" bIns="45720">
            <a:spAutoFit/>
          </a:bodyPr>
          <a:lstStyle/>
          <a:p>
            <a:pPr algn="ctr"/>
            <a:r>
              <a:rPr lang="en-US"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Who?</a:t>
            </a:r>
          </a:p>
          <a:p>
            <a:pPr algn="ctr"/>
            <a:r>
              <a:rPr lang="en-US"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What?</a:t>
            </a:r>
          </a:p>
          <a:p>
            <a:pPr algn="ctr"/>
            <a:r>
              <a:rPr lang="en-US"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Where?</a:t>
            </a:r>
          </a:p>
          <a:p>
            <a:pPr algn="ctr"/>
            <a:r>
              <a:rPr lang="en-US"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When?</a:t>
            </a:r>
          </a:p>
          <a:p>
            <a:pPr algn="ctr"/>
            <a:r>
              <a:rPr lang="en-US"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Why?</a:t>
            </a:r>
          </a:p>
          <a:p>
            <a:pPr algn="ctr"/>
            <a:endParaRPr lang="en-US" sz="54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8" name="Rounded Rectangle 7"/>
          <p:cNvSpPr/>
          <p:nvPr/>
        </p:nvSpPr>
        <p:spPr>
          <a:xfrm>
            <a:off x="8794882" y="3531591"/>
            <a:ext cx="3135861" cy="1894114"/>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smtClean="0">
                <a:solidFill>
                  <a:schemeClr val="bg1"/>
                </a:solidFill>
              </a:rPr>
              <a:t>How many of the “W” questions can you answer from the telegram?</a:t>
            </a:r>
            <a:endParaRPr lang="en-GB" sz="2800" dirty="0">
              <a:solidFill>
                <a:schemeClr val="bg1"/>
              </a:solidFill>
            </a:endParaRPr>
          </a:p>
        </p:txBody>
      </p:sp>
    </p:spTree>
    <p:extLst>
      <p:ext uri="{BB962C8B-B14F-4D97-AF65-F5344CB8AC3E}">
        <p14:creationId xmlns:p14="http://schemas.microsoft.com/office/powerpoint/2010/main" val="173496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a:t>
            </a:r>
            <a:r>
              <a:rPr lang="en-GB" baseline="30000" dirty="0" smtClean="0"/>
              <a:t>st</a:t>
            </a:r>
            <a:r>
              <a:rPr lang="en-GB" dirty="0" smtClean="0"/>
              <a:t> Battalions of…</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56722545"/>
              </p:ext>
            </p:extLst>
          </p:nvPr>
        </p:nvGraphicFramePr>
        <p:xfrm>
          <a:off x="196644" y="1530651"/>
          <a:ext cx="11798712" cy="2938110"/>
        </p:xfrm>
        <a:graphic>
          <a:graphicData uri="http://schemas.openxmlformats.org/drawingml/2006/table">
            <a:tbl>
              <a:tblPr firstRow="1" bandRow="1">
                <a:tableStyleId>{00A15C55-8517-42AA-B614-E9B94910E393}</a:tableStyleId>
              </a:tblPr>
              <a:tblGrid>
                <a:gridCol w="1474839"/>
                <a:gridCol w="1474839"/>
                <a:gridCol w="1474839"/>
                <a:gridCol w="1474839"/>
                <a:gridCol w="1474839"/>
                <a:gridCol w="1474839"/>
                <a:gridCol w="1474839"/>
                <a:gridCol w="1474839"/>
              </a:tblGrid>
              <a:tr h="1101393">
                <a:tc>
                  <a:txBody>
                    <a:bodyPr/>
                    <a:lstStyle/>
                    <a:p>
                      <a:r>
                        <a:rPr lang="en-GB" dirty="0" smtClean="0">
                          <a:solidFill>
                            <a:schemeClr val="tx1"/>
                          </a:solidFill>
                        </a:rPr>
                        <a:t>West Yorkshire regiment </a:t>
                      </a:r>
                      <a:endParaRPr lang="en-GB" dirty="0">
                        <a:solidFill>
                          <a:schemeClr val="tx1"/>
                        </a:solidFill>
                      </a:endParaRPr>
                    </a:p>
                  </a:txBody>
                  <a:tcPr/>
                </a:tc>
                <a:tc>
                  <a:txBody>
                    <a:bodyPr/>
                    <a:lstStyle/>
                    <a:p>
                      <a:r>
                        <a:rPr lang="en-GB" dirty="0" smtClean="0">
                          <a:solidFill>
                            <a:schemeClr val="tx1"/>
                          </a:solidFill>
                        </a:rPr>
                        <a:t>Lancashire fusiliers</a:t>
                      </a:r>
                      <a:r>
                        <a:rPr lang="en-GB" baseline="0" dirty="0" smtClean="0">
                          <a:solidFill>
                            <a:schemeClr val="tx1"/>
                          </a:solidFill>
                        </a:rPr>
                        <a:t> </a:t>
                      </a:r>
                      <a:endParaRPr lang="en-GB" dirty="0">
                        <a:solidFill>
                          <a:schemeClr val="tx1"/>
                        </a:solidFill>
                      </a:endParaRPr>
                    </a:p>
                  </a:txBody>
                  <a:tcPr/>
                </a:tc>
                <a:tc>
                  <a:txBody>
                    <a:bodyPr/>
                    <a:lstStyle/>
                    <a:p>
                      <a:r>
                        <a:rPr lang="en-GB" dirty="0" smtClean="0">
                          <a:solidFill>
                            <a:schemeClr val="tx1"/>
                          </a:solidFill>
                        </a:rPr>
                        <a:t>Manchester</a:t>
                      </a:r>
                      <a:r>
                        <a:rPr lang="en-GB" baseline="0" dirty="0" smtClean="0">
                          <a:solidFill>
                            <a:schemeClr val="tx1"/>
                          </a:solidFill>
                        </a:rPr>
                        <a:t> regiment</a:t>
                      </a:r>
                      <a:endParaRPr lang="en-GB" dirty="0">
                        <a:solidFill>
                          <a:schemeClr val="tx1"/>
                        </a:solidFill>
                      </a:endParaRPr>
                    </a:p>
                  </a:txBody>
                  <a:tcPr/>
                </a:tc>
                <a:tc>
                  <a:txBody>
                    <a:bodyPr/>
                    <a:lstStyle/>
                    <a:p>
                      <a:r>
                        <a:rPr lang="en-GB" dirty="0" smtClean="0">
                          <a:solidFill>
                            <a:schemeClr val="tx1"/>
                          </a:solidFill>
                        </a:rPr>
                        <a:t>East Lancashire regiment</a:t>
                      </a:r>
                      <a:endParaRPr lang="en-GB" dirty="0">
                        <a:solidFill>
                          <a:schemeClr val="tx1"/>
                        </a:solidFill>
                      </a:endParaRPr>
                    </a:p>
                  </a:txBody>
                  <a:tcPr/>
                </a:tc>
                <a:tc>
                  <a:txBody>
                    <a:bodyPr/>
                    <a:lstStyle/>
                    <a:p>
                      <a:r>
                        <a:rPr lang="en-GB" dirty="0" smtClean="0">
                          <a:solidFill>
                            <a:schemeClr val="tx1"/>
                          </a:solidFill>
                        </a:rPr>
                        <a:t>South Lancashire regiment</a:t>
                      </a:r>
                      <a:r>
                        <a:rPr lang="en-GB" baseline="0" dirty="0" smtClean="0">
                          <a:solidFill>
                            <a:schemeClr val="tx1"/>
                          </a:solidFill>
                        </a:rPr>
                        <a:t> </a:t>
                      </a:r>
                      <a:endParaRPr lang="en-GB" dirty="0">
                        <a:solidFill>
                          <a:schemeClr val="tx1"/>
                        </a:solidFill>
                      </a:endParaRPr>
                    </a:p>
                  </a:txBody>
                  <a:tcPr/>
                </a:tc>
                <a:tc>
                  <a:txBody>
                    <a:bodyPr/>
                    <a:lstStyle/>
                    <a:p>
                      <a:r>
                        <a:rPr lang="en-GB" dirty="0" smtClean="0">
                          <a:solidFill>
                            <a:schemeClr val="tx1"/>
                          </a:solidFill>
                        </a:rPr>
                        <a:t>Cheshire</a:t>
                      </a:r>
                      <a:r>
                        <a:rPr lang="en-GB" baseline="0" dirty="0" smtClean="0">
                          <a:solidFill>
                            <a:schemeClr val="tx1"/>
                          </a:solidFill>
                        </a:rPr>
                        <a:t> regiment</a:t>
                      </a:r>
                      <a:endParaRPr lang="en-GB" dirty="0">
                        <a:solidFill>
                          <a:schemeClr val="tx1"/>
                        </a:solidFill>
                      </a:endParaRPr>
                    </a:p>
                  </a:txBody>
                  <a:tcPr/>
                </a:tc>
                <a:tc>
                  <a:txBody>
                    <a:bodyPr/>
                    <a:lstStyle/>
                    <a:p>
                      <a:r>
                        <a:rPr lang="en-GB" dirty="0" smtClean="0">
                          <a:solidFill>
                            <a:schemeClr val="tx1"/>
                          </a:solidFill>
                        </a:rPr>
                        <a:t>East Yorkshire regiment</a:t>
                      </a:r>
                      <a:endParaRPr lang="en-GB" dirty="0">
                        <a:solidFill>
                          <a:schemeClr val="tx1"/>
                        </a:solidFill>
                      </a:endParaRPr>
                    </a:p>
                  </a:txBody>
                  <a:tcPr/>
                </a:tc>
                <a:tc>
                  <a:txBody>
                    <a:bodyPr/>
                    <a:lstStyle/>
                    <a:p>
                      <a:r>
                        <a:rPr lang="en-GB" dirty="0" smtClean="0">
                          <a:solidFill>
                            <a:schemeClr val="tx1"/>
                          </a:solidFill>
                        </a:rPr>
                        <a:t>Yorkshire regiment</a:t>
                      </a:r>
                      <a:endParaRPr lang="en-GB" dirty="0">
                        <a:solidFill>
                          <a:schemeClr val="tx1"/>
                        </a:solidFill>
                      </a:endParaRPr>
                    </a:p>
                  </a:txBody>
                  <a:tcPr/>
                </a:tc>
              </a:tr>
              <a:tr h="1836717">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tc>
                  <a:txBody>
                    <a:bodyPr/>
                    <a:lstStyle/>
                    <a:p>
                      <a:endParaRPr lang="en-GB" dirty="0"/>
                    </a:p>
                  </a:txBody>
                  <a:tcPr/>
                </a:tc>
                <a:tc>
                  <a:txBody>
                    <a:bodyPr/>
                    <a:lstStyle/>
                    <a:p>
                      <a:endParaRPr lang="en-GB" dirty="0"/>
                    </a:p>
                  </a:txBody>
                  <a:tcPr/>
                </a:tc>
                <a:tc>
                  <a:txBody>
                    <a:bodyPr/>
                    <a:lstStyle/>
                    <a:p>
                      <a:endParaRPr lang="en-GB"/>
                    </a:p>
                  </a:txBody>
                  <a:tcPr/>
                </a:tc>
                <a:tc>
                  <a:txBody>
                    <a:bodyPr/>
                    <a:lstStyle/>
                    <a:p>
                      <a:endParaRPr lang="en-GB" dirty="0"/>
                    </a:p>
                  </a:txBody>
                  <a:tcPr/>
                </a:tc>
              </a:tr>
            </a:tbl>
          </a:graphicData>
        </a:graphic>
      </p:graphicFrame>
      <p:sp>
        <p:nvSpPr>
          <p:cNvPr id="3" name="Rectangle 2"/>
          <p:cNvSpPr/>
          <p:nvPr/>
        </p:nvSpPr>
        <p:spPr>
          <a:xfrm>
            <a:off x="196644" y="4557252"/>
            <a:ext cx="11798712" cy="1696064"/>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smtClean="0">
              <a:solidFill>
                <a:schemeClr val="tx1"/>
              </a:solidFill>
            </a:endParaRPr>
          </a:p>
          <a:p>
            <a:pPr algn="ctr"/>
            <a:r>
              <a:rPr lang="en-GB" dirty="0" smtClean="0">
                <a:solidFill>
                  <a:schemeClr val="tx1"/>
                </a:solidFill>
              </a:rPr>
              <a:t>Trench stations:</a:t>
            </a:r>
          </a:p>
          <a:p>
            <a:pPr algn="ctr"/>
            <a:endParaRPr lang="en-GB" dirty="0">
              <a:solidFill>
                <a:schemeClr val="tx1"/>
              </a:solidFill>
            </a:endParaRPr>
          </a:p>
          <a:p>
            <a:pPr marL="342900" indent="-342900" algn="ctr">
              <a:buFont typeface="+mj-lt"/>
              <a:buAutoNum type="arabicPeriod"/>
            </a:pPr>
            <a:r>
              <a:rPr lang="en-GB" dirty="0">
                <a:solidFill>
                  <a:schemeClr val="tx1"/>
                </a:solidFill>
              </a:rPr>
              <a:t>Rats, disease and trench foot</a:t>
            </a:r>
          </a:p>
          <a:p>
            <a:pPr marL="342900" indent="-342900" algn="ctr">
              <a:buFont typeface="+mj-lt"/>
              <a:buAutoNum type="arabicPeriod"/>
            </a:pPr>
            <a:r>
              <a:rPr lang="en-GB" dirty="0">
                <a:solidFill>
                  <a:schemeClr val="tx1"/>
                </a:solidFill>
              </a:rPr>
              <a:t>Gas attack and using weapons</a:t>
            </a:r>
          </a:p>
          <a:p>
            <a:pPr marL="342900" indent="-342900" algn="ctr">
              <a:buFont typeface="+mj-lt"/>
              <a:buAutoNum type="arabicPeriod"/>
            </a:pPr>
            <a:r>
              <a:rPr lang="en-GB" dirty="0">
                <a:solidFill>
                  <a:schemeClr val="tx1"/>
                </a:solidFill>
              </a:rPr>
              <a:t>Daily routine and rest</a:t>
            </a:r>
          </a:p>
          <a:p>
            <a:pPr marL="342900" indent="-342900" algn="ctr">
              <a:buFont typeface="+mj-lt"/>
              <a:buAutoNum type="arabicPeriod"/>
            </a:pPr>
            <a:r>
              <a:rPr lang="en-GB" dirty="0">
                <a:solidFill>
                  <a:schemeClr val="tx1"/>
                </a:solidFill>
              </a:rPr>
              <a:t>Death </a:t>
            </a:r>
          </a:p>
          <a:p>
            <a:pPr algn="ctr"/>
            <a:endParaRPr lang="en-GB" dirty="0"/>
          </a:p>
        </p:txBody>
      </p:sp>
    </p:spTree>
    <p:extLst>
      <p:ext uri="{BB962C8B-B14F-4D97-AF65-F5344CB8AC3E}">
        <p14:creationId xmlns:p14="http://schemas.microsoft.com/office/powerpoint/2010/main" val="33357724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0"/>
            <a:ext cx="12192001" cy="6868939"/>
          </a:xfrm>
          <a:prstGeom prst="rect">
            <a:avLst/>
          </a:prstGeom>
        </p:spPr>
      </p:pic>
      <p:sp>
        <p:nvSpPr>
          <p:cNvPr id="2" name="Title 1"/>
          <p:cNvSpPr>
            <a:spLocks noGrp="1"/>
          </p:cNvSpPr>
          <p:nvPr>
            <p:ph type="title"/>
          </p:nvPr>
        </p:nvSpPr>
        <p:spPr>
          <a:xfrm>
            <a:off x="838200" y="365125"/>
            <a:ext cx="2067232" cy="1325563"/>
          </a:xfrm>
          <a:solidFill>
            <a:schemeClr val="accent6">
              <a:lumMod val="75000"/>
            </a:schemeClr>
          </a:solidFill>
        </p:spPr>
        <p:txBody>
          <a:bodyPr/>
          <a:lstStyle/>
          <a:p>
            <a:r>
              <a:rPr lang="en-GB" b="1" dirty="0" smtClean="0">
                <a:solidFill>
                  <a:schemeClr val="bg1"/>
                </a:solidFill>
              </a:rPr>
              <a:t>Regroup</a:t>
            </a:r>
            <a:r>
              <a:rPr lang="en-GB" dirty="0" smtClean="0"/>
              <a:t> </a:t>
            </a:r>
            <a:endParaRPr lang="en-GB" dirty="0"/>
          </a:p>
        </p:txBody>
      </p:sp>
      <p:sp>
        <p:nvSpPr>
          <p:cNvPr id="3" name="Content Placeholder 2"/>
          <p:cNvSpPr>
            <a:spLocks noGrp="1"/>
          </p:cNvSpPr>
          <p:nvPr>
            <p:ph idx="1"/>
          </p:nvPr>
        </p:nvSpPr>
        <p:spPr>
          <a:xfrm>
            <a:off x="838198" y="2841172"/>
            <a:ext cx="10515600" cy="2392414"/>
          </a:xfrm>
          <a:solidFill>
            <a:schemeClr val="accent6">
              <a:lumMod val="20000"/>
              <a:lumOff val="80000"/>
            </a:schemeClr>
          </a:solidFill>
        </p:spPr>
        <p:txBody>
          <a:bodyPr/>
          <a:lstStyle/>
          <a:p>
            <a:pPr marL="0" indent="0">
              <a:buNone/>
            </a:pPr>
            <a:r>
              <a:rPr lang="en-GB" dirty="0" smtClean="0"/>
              <a:t>In your battalions you are to take turns discussing the types of experiences that you encountered in the trenches</a:t>
            </a:r>
          </a:p>
          <a:p>
            <a:pPr marL="0" indent="0">
              <a:buNone/>
            </a:pPr>
            <a:endParaRPr lang="en-GB" dirty="0"/>
          </a:p>
          <a:p>
            <a:pPr marL="0" indent="0">
              <a:buNone/>
            </a:pPr>
            <a:r>
              <a:rPr lang="en-GB" dirty="0" smtClean="0"/>
              <a:t>You must also go through the questions you were given and your answers</a:t>
            </a:r>
            <a:endParaRPr lang="en-GB" dirty="0"/>
          </a:p>
        </p:txBody>
      </p:sp>
      <p:sp>
        <p:nvSpPr>
          <p:cNvPr id="5" name="Rounded Rectangle 4"/>
          <p:cNvSpPr/>
          <p:nvPr/>
        </p:nvSpPr>
        <p:spPr>
          <a:xfrm>
            <a:off x="314177" y="5390081"/>
            <a:ext cx="11563643" cy="1322363"/>
          </a:xfrm>
          <a:prstGeom prst="roundRect">
            <a:avLst/>
          </a:prstGeom>
          <a:solidFill>
            <a:schemeClr val="accent2">
              <a:lumMod val="60000"/>
              <a:lumOff val="40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smtClean="0">
                <a:solidFill>
                  <a:schemeClr val="tx1"/>
                </a:solidFill>
              </a:rPr>
              <a:t>Outcome 3: To analyse the different virtues a soldier would need in the </a:t>
            </a:r>
            <a:r>
              <a:rPr lang="en-GB" sz="2800" dirty="0" smtClean="0">
                <a:solidFill>
                  <a:schemeClr val="tx1"/>
                </a:solidFill>
              </a:rPr>
              <a:t>trenches and why</a:t>
            </a:r>
            <a:endParaRPr lang="en-GB" sz="2800" dirty="0">
              <a:solidFill>
                <a:schemeClr val="tx1"/>
              </a:solidFill>
            </a:endParaRPr>
          </a:p>
        </p:txBody>
      </p:sp>
    </p:spTree>
    <p:extLst>
      <p:ext uri="{BB962C8B-B14F-4D97-AF65-F5344CB8AC3E}">
        <p14:creationId xmlns:p14="http://schemas.microsoft.com/office/powerpoint/2010/main" val="21655235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C0099"/>
          </a:solidFill>
        </p:spPr>
        <p:txBody>
          <a:bodyPr/>
          <a:lstStyle/>
          <a:p>
            <a:r>
              <a:rPr lang="en-GB" dirty="0" smtClean="0">
                <a:solidFill>
                  <a:schemeClr val="bg1"/>
                </a:solidFill>
              </a:rPr>
              <a:t>Reflection</a:t>
            </a:r>
            <a:r>
              <a:rPr lang="en-GB" dirty="0" smtClean="0"/>
              <a:t> </a:t>
            </a:r>
            <a:endParaRPr lang="en-GB" dirty="0"/>
          </a:p>
        </p:txBody>
      </p:sp>
      <p:sp>
        <p:nvSpPr>
          <p:cNvPr id="3" name="Content Placeholder 2"/>
          <p:cNvSpPr>
            <a:spLocks noGrp="1"/>
          </p:cNvSpPr>
          <p:nvPr>
            <p:ph idx="1"/>
          </p:nvPr>
        </p:nvSpPr>
        <p:spPr>
          <a:xfrm>
            <a:off x="250723" y="1825625"/>
            <a:ext cx="11941277" cy="3564456"/>
          </a:xfrm>
        </p:spPr>
        <p:txBody>
          <a:bodyPr>
            <a:normAutofit fontScale="85000" lnSpcReduction="20000"/>
          </a:bodyPr>
          <a:lstStyle/>
          <a:p>
            <a:pPr marL="0" indent="0">
              <a:buNone/>
            </a:pPr>
            <a:r>
              <a:rPr lang="en-GB" dirty="0" smtClean="0"/>
              <a:t>Many of these soldiers didn’t return home during the war. These conditions were endured day in, day out. This was their life. It was time they never got back. Most of their days did not involve confrontation with the enemy</a:t>
            </a:r>
          </a:p>
          <a:p>
            <a:endParaRPr lang="en-GB" dirty="0"/>
          </a:p>
          <a:p>
            <a:r>
              <a:rPr lang="en-GB" b="1" dirty="0" smtClean="0"/>
              <a:t>What qualities would soldiers like Private James Smith have needed to have developed and displayed in the trenches?</a:t>
            </a:r>
            <a:endParaRPr lang="en-GB" b="1" u="sng" dirty="0" smtClean="0"/>
          </a:p>
          <a:p>
            <a:r>
              <a:rPr lang="en-GB" dirty="0" smtClean="0"/>
              <a:t>The soldiers showed great </a:t>
            </a:r>
            <a:r>
              <a:rPr lang="en-GB" b="1" dirty="0" smtClean="0"/>
              <a:t>resilience </a:t>
            </a:r>
            <a:r>
              <a:rPr lang="en-GB" dirty="0" smtClean="0"/>
              <a:t>– what does this mean?</a:t>
            </a:r>
            <a:endParaRPr lang="en-GB" dirty="0"/>
          </a:p>
          <a:p>
            <a:r>
              <a:rPr lang="en-GB" dirty="0" smtClean="0"/>
              <a:t>Why did soldiers put up with these conditions?</a:t>
            </a:r>
          </a:p>
          <a:p>
            <a:r>
              <a:rPr lang="en-GB" dirty="0" smtClean="0"/>
              <a:t>How would you cope in these conditions?</a:t>
            </a:r>
            <a:endParaRPr lang="en-GB" dirty="0"/>
          </a:p>
          <a:p>
            <a:r>
              <a:rPr lang="en-GB" dirty="0" smtClean="0"/>
              <a:t>What could have happened to Private Jimmy </a:t>
            </a:r>
            <a:r>
              <a:rPr lang="en-GB" dirty="0" smtClean="0"/>
              <a:t>Smith in the trenches?</a:t>
            </a:r>
            <a:endParaRPr lang="en-GB" dirty="0" smtClean="0"/>
          </a:p>
          <a:p>
            <a:endParaRPr lang="en-GB" dirty="0"/>
          </a:p>
          <a:p>
            <a:pPr marL="0" indent="0">
              <a:buNone/>
            </a:pPr>
            <a:endParaRPr lang="en-GB" dirty="0"/>
          </a:p>
        </p:txBody>
      </p:sp>
      <p:sp>
        <p:nvSpPr>
          <p:cNvPr id="4" name="Rounded Rectangle 3"/>
          <p:cNvSpPr/>
          <p:nvPr/>
        </p:nvSpPr>
        <p:spPr>
          <a:xfrm>
            <a:off x="314177" y="5390081"/>
            <a:ext cx="11563643" cy="1322363"/>
          </a:xfrm>
          <a:prstGeom prst="roundRect">
            <a:avLst/>
          </a:prstGeom>
          <a:solidFill>
            <a:schemeClr val="accent2">
              <a:lumMod val="60000"/>
              <a:lumOff val="40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smtClean="0">
                <a:solidFill>
                  <a:schemeClr val="tx1"/>
                </a:solidFill>
              </a:rPr>
              <a:t>Outcome </a:t>
            </a:r>
            <a:r>
              <a:rPr lang="en-GB" sz="2800" dirty="0" smtClean="0">
                <a:solidFill>
                  <a:schemeClr val="tx1"/>
                </a:solidFill>
              </a:rPr>
              <a:t>2: </a:t>
            </a:r>
            <a:r>
              <a:rPr lang="en-GB" sz="2800" dirty="0" smtClean="0">
                <a:solidFill>
                  <a:schemeClr val="tx1"/>
                </a:solidFill>
              </a:rPr>
              <a:t>To analyse the different virtues a soldier would need in the </a:t>
            </a:r>
            <a:r>
              <a:rPr lang="en-GB" sz="2800" dirty="0" smtClean="0">
                <a:solidFill>
                  <a:schemeClr val="tx1"/>
                </a:solidFill>
              </a:rPr>
              <a:t>trenches and why</a:t>
            </a:r>
            <a:endParaRPr lang="en-GB" sz="2800" dirty="0">
              <a:solidFill>
                <a:schemeClr val="tx1"/>
              </a:solidFill>
            </a:endParaRPr>
          </a:p>
        </p:txBody>
      </p:sp>
    </p:spTree>
    <p:extLst>
      <p:ext uri="{BB962C8B-B14F-4D97-AF65-F5344CB8AC3E}">
        <p14:creationId xmlns:p14="http://schemas.microsoft.com/office/powerpoint/2010/main" val="3285867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Slides </a:t>
            </a:r>
            <a:r>
              <a:rPr lang="en-GB" dirty="0" smtClean="0"/>
              <a:t>14-31 is the carousel </a:t>
            </a:r>
            <a:r>
              <a:rPr lang="en-GB" dirty="0" smtClean="0"/>
              <a:t>material </a:t>
            </a:r>
            <a:r>
              <a:rPr lang="en-GB" dirty="0" smtClean="0"/>
              <a:t>for the trench stations</a:t>
            </a:r>
            <a:endParaRPr lang="en-GB" dirty="0"/>
          </a:p>
        </p:txBody>
      </p:sp>
      <p:sp>
        <p:nvSpPr>
          <p:cNvPr id="3" name="Content Placeholder 2"/>
          <p:cNvSpPr>
            <a:spLocks noGrp="1"/>
          </p:cNvSpPr>
          <p:nvPr>
            <p:ph idx="1"/>
          </p:nvPr>
        </p:nvSpPr>
        <p:spPr/>
        <p:txBody>
          <a:bodyPr/>
          <a:lstStyle/>
          <a:p>
            <a:endParaRPr lang="en-GB"/>
          </a:p>
        </p:txBody>
      </p:sp>
    </p:spTree>
    <p:extLst>
      <p:ext uri="{BB962C8B-B14F-4D97-AF65-F5344CB8AC3E}">
        <p14:creationId xmlns:p14="http://schemas.microsoft.com/office/powerpoint/2010/main" val="21495496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Death </a:t>
            </a:r>
            <a:endParaRPr lang="en-GB" dirty="0"/>
          </a:p>
        </p:txBody>
      </p:sp>
      <p:sp>
        <p:nvSpPr>
          <p:cNvPr id="3" name="Content Placeholder 2"/>
          <p:cNvSpPr>
            <a:spLocks noGrp="1"/>
          </p:cNvSpPr>
          <p:nvPr>
            <p:ph idx="1"/>
          </p:nvPr>
        </p:nvSpPr>
        <p:spPr>
          <a:xfrm>
            <a:off x="221226" y="1563329"/>
            <a:ext cx="7034980" cy="4613633"/>
          </a:xfrm>
        </p:spPr>
        <p:txBody>
          <a:bodyPr>
            <a:normAutofit fontScale="70000" lnSpcReduction="20000"/>
          </a:bodyPr>
          <a:lstStyle/>
          <a:p>
            <a:pPr marL="0" indent="0">
              <a:buNone/>
            </a:pPr>
            <a:r>
              <a:rPr lang="en-GB" b="1" i="1" dirty="0" smtClean="0"/>
              <a:t>‘You must all keep cheerful for my sake and it will not be long before I am back again, at least the general view is that it will not be a long show.’</a:t>
            </a:r>
            <a:endParaRPr lang="en-GB" dirty="0" smtClean="0"/>
          </a:p>
          <a:p>
            <a:pPr marL="0" indent="0">
              <a:buNone/>
            </a:pPr>
            <a:r>
              <a:rPr lang="en-GB" dirty="0" smtClean="0"/>
              <a:t>Letter from a 30 year old British officer to his parents, August 1914</a:t>
            </a:r>
          </a:p>
          <a:p>
            <a:pPr marL="0" indent="0">
              <a:buNone/>
            </a:pPr>
            <a:r>
              <a:rPr lang="en-GB" dirty="0" smtClean="0"/>
              <a:t> </a:t>
            </a:r>
          </a:p>
          <a:p>
            <a:pPr marL="0" indent="0">
              <a:buNone/>
            </a:pPr>
            <a:r>
              <a:rPr lang="en-GB" dirty="0" smtClean="0"/>
              <a:t> </a:t>
            </a:r>
          </a:p>
          <a:p>
            <a:pPr marL="0" indent="0">
              <a:buNone/>
            </a:pPr>
            <a:r>
              <a:rPr lang="en-GB" b="1" i="1" dirty="0" smtClean="0"/>
              <a:t>‘Such enthusiasm!  The whole battalion with helmets and tunics decked with flowers – handkerchiefs waving untiringly – cheers on every side – and over and over again the ever fresh and wonderful reassurance of the soldiers’ </a:t>
            </a:r>
            <a:endParaRPr lang="en-GB" dirty="0" smtClean="0"/>
          </a:p>
          <a:p>
            <a:pPr marL="0" indent="0">
              <a:buNone/>
            </a:pPr>
            <a:r>
              <a:rPr lang="en-GB" dirty="0" smtClean="0"/>
              <a:t>Letter from a young German who had been called up and was about to travel to the front</a:t>
            </a:r>
          </a:p>
          <a:p>
            <a:pPr marL="0" indent="0">
              <a:buNone/>
            </a:pPr>
            <a:r>
              <a:rPr lang="en-GB" dirty="0" smtClean="0"/>
              <a:t> </a:t>
            </a:r>
          </a:p>
          <a:p>
            <a:pPr marL="0" indent="0">
              <a:buNone/>
            </a:pPr>
            <a:r>
              <a:rPr lang="en-GB" dirty="0" smtClean="0">
                <a:solidFill>
                  <a:srgbClr val="FF0000"/>
                </a:solidFill>
              </a:rPr>
              <a:t>Both the soldiers wrote sources 1 and 2 were dead within a month.  The reality of war was very different to what had been expected in August 1914.    </a:t>
            </a:r>
          </a:p>
          <a:p>
            <a:endParaRPr lang="en-GB" dirty="0"/>
          </a:p>
        </p:txBody>
      </p:sp>
      <p:sp>
        <p:nvSpPr>
          <p:cNvPr id="4" name="TextBox 3"/>
          <p:cNvSpPr txBox="1"/>
          <p:nvPr/>
        </p:nvSpPr>
        <p:spPr>
          <a:xfrm>
            <a:off x="7592961" y="1690688"/>
            <a:ext cx="3760839" cy="4431983"/>
          </a:xfrm>
          <a:prstGeom prst="rect">
            <a:avLst/>
          </a:prstGeom>
          <a:solidFill>
            <a:srgbClr val="CC0099"/>
          </a:solidFill>
        </p:spPr>
        <p:txBody>
          <a:bodyPr wrap="square" rtlCol="0">
            <a:spAutoFit/>
          </a:bodyPr>
          <a:lstStyle/>
          <a:p>
            <a:r>
              <a:rPr lang="en-GB" sz="2400" dirty="0" smtClean="0">
                <a:solidFill>
                  <a:schemeClr val="bg1"/>
                </a:solidFill>
              </a:rPr>
              <a:t>Look at the origins of the sources</a:t>
            </a:r>
          </a:p>
          <a:p>
            <a:endParaRPr lang="en-GB" sz="2400" dirty="0">
              <a:solidFill>
                <a:schemeClr val="bg1"/>
              </a:solidFill>
            </a:endParaRPr>
          </a:p>
          <a:p>
            <a:r>
              <a:rPr lang="en-GB" sz="2400" dirty="0" smtClean="0">
                <a:solidFill>
                  <a:schemeClr val="bg1"/>
                </a:solidFill>
              </a:rPr>
              <a:t>What does this tell you about the British and German soldiers at the beginning of the war?</a:t>
            </a:r>
          </a:p>
          <a:p>
            <a:endParaRPr lang="en-GB" sz="2400" dirty="0" smtClean="0">
              <a:solidFill>
                <a:schemeClr val="bg1"/>
              </a:solidFill>
            </a:endParaRPr>
          </a:p>
          <a:p>
            <a:r>
              <a:rPr lang="en-GB" sz="2400" dirty="0" smtClean="0">
                <a:solidFill>
                  <a:schemeClr val="bg1"/>
                </a:solidFill>
              </a:rPr>
              <a:t>Do you think the British and German soldiers would have “hated” each other?</a:t>
            </a:r>
          </a:p>
          <a:p>
            <a:endParaRPr lang="en-GB" dirty="0">
              <a:solidFill>
                <a:schemeClr val="bg1"/>
              </a:solidFill>
            </a:endParaRPr>
          </a:p>
        </p:txBody>
      </p:sp>
    </p:spTree>
    <p:extLst>
      <p:ext uri="{BB962C8B-B14F-4D97-AF65-F5344CB8AC3E}">
        <p14:creationId xmlns:p14="http://schemas.microsoft.com/office/powerpoint/2010/main" val="12858459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Death </a:t>
            </a:r>
            <a:endParaRPr lang="en-GB" dirty="0"/>
          </a:p>
        </p:txBody>
      </p:sp>
      <p:sp>
        <p:nvSpPr>
          <p:cNvPr id="3" name="Content Placeholder 2"/>
          <p:cNvSpPr>
            <a:spLocks noGrp="1"/>
          </p:cNvSpPr>
          <p:nvPr>
            <p:ph idx="1"/>
          </p:nvPr>
        </p:nvSpPr>
        <p:spPr/>
        <p:txBody>
          <a:bodyPr/>
          <a:lstStyle/>
          <a:p>
            <a:r>
              <a:rPr lang="en-GB" dirty="0" smtClean="0"/>
              <a:t>The </a:t>
            </a:r>
            <a:r>
              <a:rPr lang="en-GB" dirty="0"/>
              <a:t>fear of death and the death of friends were 2 of the worst things a soldier had to live with.  Many could not cope with the horrors they saw every day.  Their hands shook and their eyes twitched.  Some could not hear or speak; others screamed or moaned, and shivered violently whenever guns were fired.  </a:t>
            </a:r>
          </a:p>
          <a:p>
            <a:endParaRPr lang="en-GB" dirty="0"/>
          </a:p>
        </p:txBody>
      </p:sp>
      <p:sp>
        <p:nvSpPr>
          <p:cNvPr id="4" name="TextBox 3"/>
          <p:cNvSpPr txBox="1"/>
          <p:nvPr/>
        </p:nvSpPr>
        <p:spPr>
          <a:xfrm>
            <a:off x="2826774" y="4557574"/>
            <a:ext cx="9365226" cy="1231106"/>
          </a:xfrm>
          <a:prstGeom prst="rect">
            <a:avLst/>
          </a:prstGeom>
          <a:solidFill>
            <a:srgbClr val="CC0099"/>
          </a:solidFill>
        </p:spPr>
        <p:txBody>
          <a:bodyPr wrap="square" rtlCol="0">
            <a:spAutoFit/>
          </a:bodyPr>
          <a:lstStyle/>
          <a:p>
            <a:r>
              <a:rPr lang="en-GB" sz="2800" dirty="0" smtClean="0">
                <a:solidFill>
                  <a:schemeClr val="bg1"/>
                </a:solidFill>
              </a:rPr>
              <a:t>How do you think soldiers mentally dealt with this day in day out on the Western Front?</a:t>
            </a:r>
          </a:p>
          <a:p>
            <a:endParaRPr lang="en-GB" dirty="0">
              <a:solidFill>
                <a:schemeClr val="bg1"/>
              </a:solidFill>
            </a:endParaRPr>
          </a:p>
        </p:txBody>
      </p:sp>
    </p:spTree>
    <p:extLst>
      <p:ext uri="{BB962C8B-B14F-4D97-AF65-F5344CB8AC3E}">
        <p14:creationId xmlns:p14="http://schemas.microsoft.com/office/powerpoint/2010/main" val="202860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8483" y="571602"/>
            <a:ext cx="1772265" cy="1325563"/>
          </a:xfrm>
        </p:spPr>
        <p:txBody>
          <a:bodyPr/>
          <a:lstStyle/>
          <a:p>
            <a:r>
              <a:rPr lang="en-GB" dirty="0" smtClean="0"/>
              <a:t>Death </a:t>
            </a:r>
            <a:endParaRPr lang="en-GB" dirty="0"/>
          </a:p>
        </p:txBody>
      </p:sp>
      <p:sp>
        <p:nvSpPr>
          <p:cNvPr id="3" name="Content Placeholder 2"/>
          <p:cNvSpPr>
            <a:spLocks noGrp="1"/>
          </p:cNvSpPr>
          <p:nvPr>
            <p:ph idx="1"/>
          </p:nvPr>
        </p:nvSpPr>
        <p:spPr>
          <a:xfrm>
            <a:off x="159775" y="2506662"/>
            <a:ext cx="4530213" cy="4351338"/>
          </a:xfrm>
        </p:spPr>
        <p:txBody>
          <a:bodyPr>
            <a:normAutofit lnSpcReduction="10000"/>
          </a:bodyPr>
          <a:lstStyle/>
          <a:p>
            <a:pPr marL="0" indent="0">
              <a:buNone/>
            </a:pPr>
            <a:r>
              <a:rPr lang="en-GB" dirty="0"/>
              <a:t>“The trench, when we reached it, was half full of mud and water. We set to work to try and drain it. Our efforts were hampered by the fact that the French, who had first occupied it, had buried their dead in the bottom and sides. Every stroke of the pick encountered a body. The smell was awful.”     </a:t>
            </a:r>
            <a:endParaRPr lang="en-GB" dirty="0" smtClean="0"/>
          </a:p>
          <a:p>
            <a:pPr marL="0" indent="0">
              <a:buNone/>
            </a:pPr>
            <a:r>
              <a:rPr lang="en-GB" dirty="0" smtClean="0"/>
              <a:t> </a:t>
            </a:r>
            <a:r>
              <a:rPr lang="en-GB" i="1" dirty="0"/>
              <a:t>Private Pollard</a:t>
            </a:r>
            <a:endParaRPr lang="en-GB" dirty="0"/>
          </a:p>
          <a:p>
            <a:endParaRPr lang="en-GB" dirty="0"/>
          </a:p>
        </p:txBody>
      </p:sp>
      <p:pic>
        <p:nvPicPr>
          <p:cNvPr id="4" name="Picture 3" descr="http://s4.hubimg.com/u/7253207_f520.jpg"/>
          <p:cNvPicPr/>
          <p:nvPr/>
        </p:nvPicPr>
        <p:blipFill>
          <a:blip r:embed="rId2">
            <a:extLst>
              <a:ext uri="{28A0092B-C50C-407E-A947-70E740481C1C}">
                <a14:useLocalDpi xmlns:a14="http://schemas.microsoft.com/office/drawing/2010/main" val="0"/>
              </a:ext>
            </a:extLst>
          </a:blip>
          <a:srcRect/>
          <a:stretch>
            <a:fillRect/>
          </a:stretch>
        </p:blipFill>
        <p:spPr bwMode="auto">
          <a:xfrm>
            <a:off x="5368414" y="2787163"/>
            <a:ext cx="6297561" cy="3790336"/>
          </a:xfrm>
          <a:prstGeom prst="rect">
            <a:avLst/>
          </a:prstGeom>
          <a:noFill/>
          <a:ln>
            <a:noFill/>
          </a:ln>
        </p:spPr>
      </p:pic>
      <p:sp>
        <p:nvSpPr>
          <p:cNvPr id="7" name="TextBox 6"/>
          <p:cNvSpPr txBox="1"/>
          <p:nvPr/>
        </p:nvSpPr>
        <p:spPr>
          <a:xfrm>
            <a:off x="4232787" y="309716"/>
            <a:ext cx="7182465" cy="2246769"/>
          </a:xfrm>
          <a:prstGeom prst="rect">
            <a:avLst/>
          </a:prstGeom>
          <a:solidFill>
            <a:srgbClr val="CC0099"/>
          </a:solidFill>
        </p:spPr>
        <p:txBody>
          <a:bodyPr wrap="square" rtlCol="0">
            <a:spAutoFit/>
          </a:bodyPr>
          <a:lstStyle/>
          <a:p>
            <a:r>
              <a:rPr lang="en-GB" sz="2800" dirty="0" smtClean="0">
                <a:solidFill>
                  <a:schemeClr val="bg1"/>
                </a:solidFill>
              </a:rPr>
              <a:t>Why do you think the French buried their dead in this way?</a:t>
            </a:r>
          </a:p>
          <a:p>
            <a:endParaRPr lang="en-GB" sz="2800" dirty="0">
              <a:solidFill>
                <a:schemeClr val="bg1"/>
              </a:solidFill>
            </a:endParaRPr>
          </a:p>
          <a:p>
            <a:r>
              <a:rPr lang="en-GB" sz="2800" dirty="0" smtClean="0">
                <a:solidFill>
                  <a:schemeClr val="bg1"/>
                </a:solidFill>
              </a:rPr>
              <a:t>How do you think you would cope with having to say goodbye and leave comrades?</a:t>
            </a:r>
            <a:endParaRPr lang="en-GB" sz="2800" dirty="0">
              <a:solidFill>
                <a:schemeClr val="bg1"/>
              </a:solidFill>
            </a:endParaRPr>
          </a:p>
        </p:txBody>
      </p:sp>
    </p:spTree>
    <p:extLst>
      <p:ext uri="{BB962C8B-B14F-4D97-AF65-F5344CB8AC3E}">
        <p14:creationId xmlns:p14="http://schemas.microsoft.com/office/powerpoint/2010/main" val="34799491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Daily life</a:t>
            </a:r>
            <a:endParaRPr lang="en-GB" dirty="0"/>
          </a:p>
        </p:txBody>
      </p:sp>
      <p:sp>
        <p:nvSpPr>
          <p:cNvPr id="3" name="Content Placeholder 2"/>
          <p:cNvSpPr>
            <a:spLocks noGrp="1"/>
          </p:cNvSpPr>
          <p:nvPr>
            <p:ph idx="1"/>
          </p:nvPr>
        </p:nvSpPr>
        <p:spPr>
          <a:xfrm>
            <a:off x="838200" y="2905431"/>
            <a:ext cx="10515600" cy="3701846"/>
          </a:xfrm>
        </p:spPr>
        <p:txBody>
          <a:bodyPr>
            <a:normAutofit fontScale="77500" lnSpcReduction="20000"/>
          </a:bodyPr>
          <a:lstStyle/>
          <a:p>
            <a:endParaRPr lang="en-GB" dirty="0" smtClean="0"/>
          </a:p>
          <a:p>
            <a:endParaRPr lang="en-GB" dirty="0"/>
          </a:p>
          <a:p>
            <a:r>
              <a:rPr lang="en-GB" dirty="0" smtClean="0"/>
              <a:t>Soldiers </a:t>
            </a:r>
            <a:r>
              <a:rPr lang="en-GB" dirty="0"/>
              <a:t>went through an enormous range of experiences, from extreme boredom to the huge stress of an enemy bombardment.  </a:t>
            </a:r>
          </a:p>
          <a:p>
            <a:r>
              <a:rPr lang="en-GB" dirty="0"/>
              <a:t>The soldiers did not spend all their time charging the enemy trenches.  Far from it.  Most of the infantry’s work was more routine.  Infantry soldiers spent much of their time digging new trenches or repairing old ones.  They carted supplies and equipment up and down communication trenches.  They spent long hours on sentry duty or in secret listening posts near to the enemy trenches.  It could be very boring and repetitive work.</a:t>
            </a:r>
          </a:p>
          <a:p>
            <a:endParaRPr lang="en-GB" dirty="0"/>
          </a:p>
          <a:p>
            <a:r>
              <a:rPr lang="en-GB" dirty="0"/>
              <a:t>There were also specialist infantry called sappers.  Sappers were usually ex-miners who dug tunnels below enemy trenches and placed huge mines there.  </a:t>
            </a:r>
          </a:p>
          <a:p>
            <a:pPr marL="0" indent="0">
              <a:buNone/>
            </a:pPr>
            <a:endParaRPr lang="en-GB" dirty="0"/>
          </a:p>
          <a:p>
            <a:endParaRPr lang="en-GB" dirty="0"/>
          </a:p>
        </p:txBody>
      </p:sp>
      <p:sp>
        <p:nvSpPr>
          <p:cNvPr id="4" name="TextBox 3"/>
          <p:cNvSpPr txBox="1"/>
          <p:nvPr/>
        </p:nvSpPr>
        <p:spPr>
          <a:xfrm>
            <a:off x="4171335" y="567303"/>
            <a:ext cx="7182465" cy="2246769"/>
          </a:xfrm>
          <a:prstGeom prst="rect">
            <a:avLst/>
          </a:prstGeom>
          <a:solidFill>
            <a:srgbClr val="CC0099"/>
          </a:solidFill>
        </p:spPr>
        <p:txBody>
          <a:bodyPr wrap="square" rtlCol="0">
            <a:spAutoFit/>
          </a:bodyPr>
          <a:lstStyle/>
          <a:p>
            <a:r>
              <a:rPr lang="en-GB" sz="2800" dirty="0" smtClean="0">
                <a:solidFill>
                  <a:schemeClr val="bg1"/>
                </a:solidFill>
              </a:rPr>
              <a:t>Do you think the soldiers expected their daily routine to be like it was?</a:t>
            </a:r>
          </a:p>
          <a:p>
            <a:endParaRPr lang="en-GB" sz="2800" dirty="0">
              <a:solidFill>
                <a:schemeClr val="bg1"/>
              </a:solidFill>
            </a:endParaRPr>
          </a:p>
          <a:p>
            <a:r>
              <a:rPr lang="en-GB" sz="2800" dirty="0" smtClean="0">
                <a:solidFill>
                  <a:schemeClr val="bg1"/>
                </a:solidFill>
              </a:rPr>
              <a:t>How do you think they mentally coped with the boredom?</a:t>
            </a:r>
          </a:p>
        </p:txBody>
      </p:sp>
    </p:spTree>
    <p:extLst>
      <p:ext uri="{BB962C8B-B14F-4D97-AF65-F5344CB8AC3E}">
        <p14:creationId xmlns:p14="http://schemas.microsoft.com/office/powerpoint/2010/main" val="13020516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Daily life </a:t>
            </a:r>
            <a:endParaRPr lang="en-GB" dirty="0"/>
          </a:p>
        </p:txBody>
      </p:sp>
      <p:sp>
        <p:nvSpPr>
          <p:cNvPr id="3" name="Content Placeholder 2"/>
          <p:cNvSpPr>
            <a:spLocks noGrp="1"/>
          </p:cNvSpPr>
          <p:nvPr>
            <p:ph idx="1"/>
          </p:nvPr>
        </p:nvSpPr>
        <p:spPr>
          <a:xfrm>
            <a:off x="277762" y="1690688"/>
            <a:ext cx="6919452" cy="4781653"/>
          </a:xfrm>
        </p:spPr>
        <p:txBody>
          <a:bodyPr>
            <a:normAutofit fontScale="77500" lnSpcReduction="20000"/>
          </a:bodyPr>
          <a:lstStyle/>
          <a:p>
            <a:r>
              <a:rPr lang="en-GB" dirty="0" smtClean="0"/>
              <a:t>In general all soldiers followed a basic routine shaped by 'stand-to' at dawn and dusk, when poor visibility made enemy attacks more likely. In the morning this lasted roughly an hour after which rifle equipment was cleaned, breakfast served and daily tasks assigned. Tasks might include repairing duckboards, draining trenches, and reinforcing trench walls damaged by rainfall. Wherever possible men tried to catch a little rest or attend to more personal matters such as writing letters home.</a:t>
            </a:r>
          </a:p>
          <a:p>
            <a:r>
              <a:rPr lang="en-GB" dirty="0" smtClean="0"/>
              <a:t>It was at evening stand-to that work began in earnest. In this time supplies of food and ammunition were brought from the rear lines, barbed wire defences were repaired, men were rescued from no-man's land to be treated or identified, and reconnaissance work was undertaken. In theory men did a stint in the front line followed by a short spell in support, before moving to the reserve trenches. After a short rest period the pattern started again. In reality this system of rotation and leave depended on the demands of battle. </a:t>
            </a:r>
          </a:p>
          <a:p>
            <a:endParaRPr lang="en-GB" dirty="0"/>
          </a:p>
        </p:txBody>
      </p:sp>
      <p:sp>
        <p:nvSpPr>
          <p:cNvPr id="4" name="TextBox 3"/>
          <p:cNvSpPr txBox="1"/>
          <p:nvPr/>
        </p:nvSpPr>
        <p:spPr>
          <a:xfrm>
            <a:off x="7521679" y="365125"/>
            <a:ext cx="4156586" cy="3108543"/>
          </a:xfrm>
          <a:prstGeom prst="rect">
            <a:avLst/>
          </a:prstGeom>
          <a:solidFill>
            <a:srgbClr val="CC0099"/>
          </a:solidFill>
        </p:spPr>
        <p:txBody>
          <a:bodyPr wrap="square" rtlCol="0">
            <a:spAutoFit/>
          </a:bodyPr>
          <a:lstStyle/>
          <a:p>
            <a:r>
              <a:rPr lang="en-GB" sz="2800" dirty="0" smtClean="0">
                <a:solidFill>
                  <a:schemeClr val="bg1"/>
                </a:solidFill>
              </a:rPr>
              <a:t>Writing letters home would have made soldiers feel incredibly homesick. What advice would you have given to a comrade who was struggling with low morale?</a:t>
            </a:r>
          </a:p>
        </p:txBody>
      </p:sp>
      <p:sp>
        <p:nvSpPr>
          <p:cNvPr id="5" name="TextBox 4"/>
          <p:cNvSpPr txBox="1"/>
          <p:nvPr/>
        </p:nvSpPr>
        <p:spPr>
          <a:xfrm>
            <a:off x="7521679" y="3794685"/>
            <a:ext cx="4434348" cy="2677656"/>
          </a:xfrm>
          <a:prstGeom prst="rect">
            <a:avLst/>
          </a:prstGeom>
          <a:solidFill>
            <a:srgbClr val="CC0099"/>
          </a:solidFill>
        </p:spPr>
        <p:txBody>
          <a:bodyPr wrap="square" rtlCol="0">
            <a:spAutoFit/>
          </a:bodyPr>
          <a:lstStyle/>
          <a:p>
            <a:r>
              <a:rPr lang="en-GB" sz="2800" dirty="0" smtClean="0">
                <a:solidFill>
                  <a:schemeClr val="bg1"/>
                </a:solidFill>
              </a:rPr>
              <a:t>Moving from the front line where there was greater risk of death/action to the reserve trenches – how do you think the soldiers would have felt?</a:t>
            </a:r>
          </a:p>
        </p:txBody>
      </p:sp>
    </p:spTree>
    <p:extLst>
      <p:ext uri="{BB962C8B-B14F-4D97-AF65-F5344CB8AC3E}">
        <p14:creationId xmlns:p14="http://schemas.microsoft.com/office/powerpoint/2010/main" val="22390831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Daily life</a:t>
            </a:r>
            <a:endParaRPr lang="en-GB" dirty="0"/>
          </a:p>
        </p:txBody>
      </p:sp>
      <p:sp>
        <p:nvSpPr>
          <p:cNvPr id="3" name="Content Placeholder 2"/>
          <p:cNvSpPr>
            <a:spLocks noGrp="1"/>
          </p:cNvSpPr>
          <p:nvPr>
            <p:ph idx="1"/>
          </p:nvPr>
        </p:nvSpPr>
        <p:spPr>
          <a:xfrm>
            <a:off x="838200" y="1825625"/>
            <a:ext cx="4795684" cy="4351338"/>
          </a:xfrm>
        </p:spPr>
        <p:txBody>
          <a:bodyPr>
            <a:normAutofit fontScale="92500" lnSpcReduction="20000"/>
          </a:bodyPr>
          <a:lstStyle/>
          <a:p>
            <a:r>
              <a:rPr lang="en-GB" dirty="0" smtClean="0"/>
              <a:t>The boredom and grind of the daily routine was endured in the most appalling living conditions. For example, apart from the constant threat of enemy snipers, poison gas, shells and machine-gun fire there was the difficulty of getting hot food to the front lines, so men had to rely mainly on basic food rations. These rations consisted of bully beef, tea, hard biscuits and bread, which was often stale by the time it reached them.</a:t>
            </a:r>
            <a:endParaRPr lang="en-GB" dirty="0"/>
          </a:p>
        </p:txBody>
      </p:sp>
      <p:sp>
        <p:nvSpPr>
          <p:cNvPr id="4" name="TextBox 3"/>
          <p:cNvSpPr txBox="1"/>
          <p:nvPr/>
        </p:nvSpPr>
        <p:spPr>
          <a:xfrm>
            <a:off x="6548285" y="2290349"/>
            <a:ext cx="4434348" cy="954107"/>
          </a:xfrm>
          <a:prstGeom prst="rect">
            <a:avLst/>
          </a:prstGeom>
          <a:solidFill>
            <a:srgbClr val="CC0099"/>
          </a:solidFill>
        </p:spPr>
        <p:txBody>
          <a:bodyPr wrap="square" rtlCol="0">
            <a:spAutoFit/>
          </a:bodyPr>
          <a:lstStyle/>
          <a:p>
            <a:r>
              <a:rPr lang="en-GB" sz="2800" dirty="0" smtClean="0">
                <a:solidFill>
                  <a:schemeClr val="bg1"/>
                </a:solidFill>
              </a:rPr>
              <a:t>Would the food have really bothered the soldiers? </a:t>
            </a:r>
            <a:r>
              <a:rPr lang="en-GB" sz="2800" dirty="0">
                <a:solidFill>
                  <a:schemeClr val="bg1"/>
                </a:solidFill>
              </a:rPr>
              <a:t>W</a:t>
            </a:r>
            <a:r>
              <a:rPr lang="en-GB" sz="2800" dirty="0" smtClean="0">
                <a:solidFill>
                  <a:schemeClr val="bg1"/>
                </a:solidFill>
              </a:rPr>
              <a:t>hy? </a:t>
            </a:r>
          </a:p>
        </p:txBody>
      </p:sp>
      <p:sp>
        <p:nvSpPr>
          <p:cNvPr id="5" name="TextBox 4"/>
          <p:cNvSpPr txBox="1"/>
          <p:nvPr/>
        </p:nvSpPr>
        <p:spPr>
          <a:xfrm>
            <a:off x="6602363" y="4183058"/>
            <a:ext cx="4434348" cy="1815882"/>
          </a:xfrm>
          <a:prstGeom prst="rect">
            <a:avLst/>
          </a:prstGeom>
          <a:solidFill>
            <a:srgbClr val="CC0099"/>
          </a:solidFill>
        </p:spPr>
        <p:txBody>
          <a:bodyPr wrap="square" rtlCol="0">
            <a:spAutoFit/>
          </a:bodyPr>
          <a:lstStyle/>
          <a:p>
            <a:r>
              <a:rPr lang="en-GB" sz="2800" dirty="0" smtClean="0">
                <a:solidFill>
                  <a:schemeClr val="bg1"/>
                </a:solidFill>
              </a:rPr>
              <a:t>Out of the conditions identified on here, what do you think you would have feared the most? Why?</a:t>
            </a:r>
          </a:p>
        </p:txBody>
      </p:sp>
    </p:spTree>
    <p:extLst>
      <p:ext uri="{BB962C8B-B14F-4D97-AF65-F5344CB8AC3E}">
        <p14:creationId xmlns:p14="http://schemas.microsoft.com/office/powerpoint/2010/main" val="29406071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1235" y="1976283"/>
            <a:ext cx="10515600" cy="4719483"/>
          </a:xfrm>
          <a:solidFill>
            <a:schemeClr val="accent4">
              <a:lumMod val="60000"/>
              <a:lumOff val="40000"/>
            </a:schemeClr>
          </a:solidFill>
        </p:spPr>
        <p:txBody>
          <a:bodyPr>
            <a:normAutofit fontScale="25000" lnSpcReduction="20000"/>
          </a:bodyPr>
          <a:lstStyle/>
          <a:p>
            <a:pPr marL="0" indent="0">
              <a:buNone/>
            </a:pPr>
            <a:endParaRPr lang="en-GB" sz="7200" dirty="0" smtClean="0"/>
          </a:p>
          <a:p>
            <a:pPr marL="0" indent="0">
              <a:buNone/>
            </a:pPr>
            <a:r>
              <a:rPr lang="en-GB" sz="7200" dirty="0" smtClean="0"/>
              <a:t>How might you feel as the family of this young man after receiving this telegram</a:t>
            </a:r>
            <a:r>
              <a:rPr lang="en-GB" sz="7200" dirty="0" smtClean="0"/>
              <a:t>?</a:t>
            </a:r>
          </a:p>
          <a:p>
            <a:pPr marL="0" indent="0">
              <a:buNone/>
            </a:pPr>
            <a:endParaRPr lang="en-GB" sz="7200" dirty="0" smtClean="0"/>
          </a:p>
          <a:p>
            <a:pPr marL="0" indent="0">
              <a:buNone/>
            </a:pPr>
            <a:r>
              <a:rPr lang="en-GB" sz="7200" dirty="0" smtClean="0"/>
              <a:t>Are any of these relevant?</a:t>
            </a:r>
          </a:p>
          <a:p>
            <a:pPr marL="0" indent="0">
              <a:buNone/>
            </a:pPr>
            <a:endParaRPr lang="en-GB" sz="7200" dirty="0"/>
          </a:p>
          <a:p>
            <a:pPr marL="0" indent="0">
              <a:buNone/>
            </a:pPr>
            <a:r>
              <a:rPr lang="en-GB" sz="7200" dirty="0" smtClean="0"/>
              <a:t>Angry</a:t>
            </a:r>
          </a:p>
          <a:p>
            <a:pPr marL="0" indent="0">
              <a:buNone/>
            </a:pPr>
            <a:r>
              <a:rPr lang="en-GB" sz="7200" dirty="0" smtClean="0"/>
              <a:t>Sad</a:t>
            </a:r>
          </a:p>
          <a:p>
            <a:pPr marL="0" indent="0">
              <a:buNone/>
            </a:pPr>
            <a:r>
              <a:rPr lang="en-GB" sz="7200" dirty="0" smtClean="0"/>
              <a:t>devastated</a:t>
            </a:r>
          </a:p>
          <a:p>
            <a:pPr marL="0" indent="0">
              <a:buNone/>
            </a:pPr>
            <a:r>
              <a:rPr lang="en-GB" sz="7200" dirty="0" smtClean="0"/>
              <a:t>Proud </a:t>
            </a:r>
          </a:p>
          <a:p>
            <a:pPr marL="0" indent="0">
              <a:buNone/>
            </a:pPr>
            <a:r>
              <a:rPr lang="en-GB" sz="7200" dirty="0" smtClean="0"/>
              <a:t>Numb </a:t>
            </a:r>
          </a:p>
          <a:p>
            <a:pPr marL="0" indent="0">
              <a:buNone/>
            </a:pPr>
            <a:r>
              <a:rPr lang="en-GB" sz="7200" dirty="0" smtClean="0"/>
              <a:t>Guilty </a:t>
            </a:r>
          </a:p>
          <a:p>
            <a:pPr marL="0" indent="0">
              <a:buNone/>
            </a:pPr>
            <a:endParaRPr lang="en-GB" sz="7200" dirty="0"/>
          </a:p>
          <a:p>
            <a:pPr marL="0" indent="0">
              <a:buNone/>
            </a:pPr>
            <a:r>
              <a:rPr lang="en-GB" sz="7200" dirty="0" smtClean="0"/>
              <a:t>Would there be anyone who understood what Jimmy’s family was going through at this time?</a:t>
            </a:r>
          </a:p>
        </p:txBody>
      </p:sp>
      <p:sp>
        <p:nvSpPr>
          <p:cNvPr id="4" name="Title 1"/>
          <p:cNvSpPr txBox="1">
            <a:spLocks/>
          </p:cNvSpPr>
          <p:nvPr/>
        </p:nvSpPr>
        <p:spPr>
          <a:xfrm>
            <a:off x="698500" y="525821"/>
            <a:ext cx="10515600" cy="1325563"/>
          </a:xfrm>
          <a:prstGeom prst="rect">
            <a:avLst/>
          </a:prstGeom>
          <a:solidFill>
            <a:schemeClr val="accent6">
              <a:lumMod val="60000"/>
              <a:lumOff val="40000"/>
            </a:schemeClr>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dirty="0" smtClean="0"/>
              <a:t>What questions would you ask as a relative of Jimmy Smith?</a:t>
            </a:r>
            <a:endParaRPr lang="en-GB" b="1" dirty="0"/>
          </a:p>
        </p:txBody>
      </p:sp>
    </p:spTree>
    <p:extLst>
      <p:ext uri="{BB962C8B-B14F-4D97-AF65-F5344CB8AC3E}">
        <p14:creationId xmlns:p14="http://schemas.microsoft.com/office/powerpoint/2010/main" val="393435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50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fade">
                                      <p:cBhvr>
                                        <p:cTn id="47" dur="500"/>
                                        <p:tgtEl>
                                          <p:spTgt spid="3">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Effect transition="in" filter="fade">
                                      <p:cBhvr>
                                        <p:cTn id="52" dur="500"/>
                                        <p:tgtEl>
                                          <p:spTgt spid="3">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12" end="12"/>
                                            </p:txEl>
                                          </p:spTgt>
                                        </p:tgtEl>
                                        <p:attrNameLst>
                                          <p:attrName>style.visibility</p:attrName>
                                        </p:attrNameLst>
                                      </p:cBhvr>
                                      <p:to>
                                        <p:strVal val="visible"/>
                                      </p:to>
                                    </p:set>
                                    <p:animEffect transition="in" filter="fade">
                                      <p:cBhvr>
                                        <p:cTn id="5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5704358" cy="1325563"/>
          </a:xfrm>
        </p:spPr>
        <p:txBody>
          <a:bodyPr/>
          <a:lstStyle/>
          <a:p>
            <a:r>
              <a:rPr lang="en-GB" dirty="0" smtClean="0"/>
              <a:t>Using weapons</a:t>
            </a:r>
            <a:endParaRPr lang="en-GB" dirty="0"/>
          </a:p>
        </p:txBody>
      </p:sp>
      <p:sp>
        <p:nvSpPr>
          <p:cNvPr id="3" name="Content Placeholder 2"/>
          <p:cNvSpPr>
            <a:spLocks noGrp="1"/>
          </p:cNvSpPr>
          <p:nvPr>
            <p:ph idx="1"/>
          </p:nvPr>
        </p:nvSpPr>
        <p:spPr>
          <a:xfrm>
            <a:off x="539140" y="1690688"/>
            <a:ext cx="4603955" cy="4351338"/>
          </a:xfrm>
        </p:spPr>
        <p:txBody>
          <a:bodyPr>
            <a:normAutofit fontScale="85000" lnSpcReduction="20000"/>
          </a:bodyPr>
          <a:lstStyle/>
          <a:p>
            <a:pPr marL="0" indent="0">
              <a:buNone/>
            </a:pPr>
            <a:endParaRPr lang="en-GB" dirty="0"/>
          </a:p>
          <a:p>
            <a:r>
              <a:rPr lang="en-GB" dirty="0"/>
              <a:t>Artillery became more important.  For much of the war, all day, every day, artillery would pound the enemy’s trenches with hundreds of shells.  Artillery bombardments caused more casualties than any other weapon.  </a:t>
            </a:r>
            <a:endParaRPr lang="en-GB" dirty="0" smtClean="0"/>
          </a:p>
          <a:p>
            <a:r>
              <a:rPr lang="en-GB" dirty="0" smtClean="0"/>
              <a:t>Pictured here </a:t>
            </a:r>
            <a:r>
              <a:rPr lang="en-GB" dirty="0"/>
              <a:t>are</a:t>
            </a:r>
            <a:r>
              <a:rPr lang="en-GB" b="1" dirty="0"/>
              <a:t> stockpiles of French shells about to be moved to forward artillery batteries and fired on the Germans, and an image of the devastation caused by such shells</a:t>
            </a:r>
            <a:endParaRPr lang="en-GB" dirty="0"/>
          </a:p>
          <a:p>
            <a:endParaRPr lang="en-GB" dirty="0"/>
          </a:p>
        </p:txBody>
      </p:sp>
      <p:pic>
        <p:nvPicPr>
          <p:cNvPr id="4" name="Picture 3" descr="http://www.historyplace.com/worldhistory/firstworldwar/fr-shell-stockpile.jpg"/>
          <p:cNvPicPr/>
          <p:nvPr/>
        </p:nvPicPr>
        <p:blipFill>
          <a:blip r:embed="rId2">
            <a:extLst>
              <a:ext uri="{28A0092B-C50C-407E-A947-70E740481C1C}">
                <a14:useLocalDpi xmlns:a14="http://schemas.microsoft.com/office/drawing/2010/main" val="0"/>
              </a:ext>
            </a:extLst>
          </a:blip>
          <a:srcRect/>
          <a:stretch>
            <a:fillRect/>
          </a:stretch>
        </p:blipFill>
        <p:spPr bwMode="auto">
          <a:xfrm>
            <a:off x="8347586" y="348113"/>
            <a:ext cx="3844413" cy="2483577"/>
          </a:xfrm>
          <a:prstGeom prst="rect">
            <a:avLst/>
          </a:prstGeom>
          <a:noFill/>
          <a:ln>
            <a:noFill/>
          </a:ln>
        </p:spPr>
      </p:pic>
      <p:pic>
        <p:nvPicPr>
          <p:cNvPr id="5" name="Picture 4" descr="http://www.historyplace.com/worldhistory/firstworldwar/ww-ger-churned.jpg"/>
          <p:cNvPicPr/>
          <p:nvPr/>
        </p:nvPicPr>
        <p:blipFill>
          <a:blip r:embed="rId3">
            <a:extLst>
              <a:ext uri="{28A0092B-C50C-407E-A947-70E740481C1C}">
                <a14:useLocalDpi xmlns:a14="http://schemas.microsoft.com/office/drawing/2010/main" val="0"/>
              </a:ext>
            </a:extLst>
          </a:blip>
          <a:srcRect/>
          <a:stretch>
            <a:fillRect/>
          </a:stretch>
        </p:blipFill>
        <p:spPr bwMode="auto">
          <a:xfrm>
            <a:off x="8347586" y="3200399"/>
            <a:ext cx="3625646" cy="2390857"/>
          </a:xfrm>
          <a:prstGeom prst="rect">
            <a:avLst/>
          </a:prstGeom>
          <a:noFill/>
          <a:ln>
            <a:noFill/>
          </a:ln>
        </p:spPr>
      </p:pic>
      <p:sp>
        <p:nvSpPr>
          <p:cNvPr id="6" name="TextBox 5"/>
          <p:cNvSpPr txBox="1"/>
          <p:nvPr/>
        </p:nvSpPr>
        <p:spPr>
          <a:xfrm>
            <a:off x="5668708" y="1375949"/>
            <a:ext cx="2153264" cy="4401205"/>
          </a:xfrm>
          <a:prstGeom prst="rect">
            <a:avLst/>
          </a:prstGeom>
          <a:solidFill>
            <a:srgbClr val="CC0099"/>
          </a:solidFill>
        </p:spPr>
        <p:txBody>
          <a:bodyPr wrap="square" rtlCol="0">
            <a:spAutoFit/>
          </a:bodyPr>
          <a:lstStyle/>
          <a:p>
            <a:r>
              <a:rPr lang="en-GB" sz="2800" dirty="0" smtClean="0">
                <a:solidFill>
                  <a:schemeClr val="bg1"/>
                </a:solidFill>
              </a:rPr>
              <a:t>Would a British soldier be proud of himself for contributing to the devastation caused to the enemy?</a:t>
            </a:r>
          </a:p>
        </p:txBody>
      </p:sp>
    </p:spTree>
    <p:extLst>
      <p:ext uri="{BB962C8B-B14F-4D97-AF65-F5344CB8AC3E}">
        <p14:creationId xmlns:p14="http://schemas.microsoft.com/office/powerpoint/2010/main" val="28344771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516" y="0"/>
            <a:ext cx="10515600" cy="1325563"/>
          </a:xfrm>
        </p:spPr>
        <p:txBody>
          <a:bodyPr/>
          <a:lstStyle/>
          <a:p>
            <a:r>
              <a:rPr lang="en-GB" dirty="0" smtClean="0"/>
              <a:t>Using weapons</a:t>
            </a:r>
            <a:endParaRPr lang="en-GB" dirty="0"/>
          </a:p>
        </p:txBody>
      </p:sp>
      <p:sp>
        <p:nvSpPr>
          <p:cNvPr id="3" name="Content Placeholder 2"/>
          <p:cNvSpPr>
            <a:spLocks noGrp="1"/>
          </p:cNvSpPr>
          <p:nvPr>
            <p:ph idx="1"/>
          </p:nvPr>
        </p:nvSpPr>
        <p:spPr>
          <a:xfrm>
            <a:off x="233516" y="1088206"/>
            <a:ext cx="10515600" cy="4351338"/>
          </a:xfrm>
        </p:spPr>
        <p:txBody>
          <a:bodyPr/>
          <a:lstStyle/>
          <a:p>
            <a:r>
              <a:rPr lang="en-GB" b="1" dirty="0"/>
              <a:t>A British heavy gun in action. The British had entered the war using small </a:t>
            </a:r>
            <a:r>
              <a:rPr lang="en-GB" b="1" dirty="0" err="1"/>
              <a:t>caliber</a:t>
            </a:r>
            <a:r>
              <a:rPr lang="en-GB" b="1" dirty="0"/>
              <a:t> field guns with ineffective hit-or-miss tactics. But after years of hard-learned experience and frontline experimentation, British artillery became highly effective and devastating to the Germans.</a:t>
            </a:r>
            <a:endParaRPr lang="en-GB" dirty="0"/>
          </a:p>
          <a:p>
            <a:endParaRPr lang="en-GB" dirty="0"/>
          </a:p>
        </p:txBody>
      </p:sp>
      <p:pic>
        <p:nvPicPr>
          <p:cNvPr id="5" name="Picture 4" descr="http://www.historyplace.com/worldhistory/firstworldwar/brit-heavy-gun.jpg"/>
          <p:cNvPicPr/>
          <p:nvPr/>
        </p:nvPicPr>
        <p:blipFill>
          <a:blip r:embed="rId2">
            <a:extLst>
              <a:ext uri="{28A0092B-C50C-407E-A947-70E740481C1C}">
                <a14:useLocalDpi xmlns:a14="http://schemas.microsoft.com/office/drawing/2010/main" val="0"/>
              </a:ext>
            </a:extLst>
          </a:blip>
          <a:srcRect/>
          <a:stretch>
            <a:fillRect/>
          </a:stretch>
        </p:blipFill>
        <p:spPr bwMode="auto">
          <a:xfrm>
            <a:off x="6253315" y="2996126"/>
            <a:ext cx="5556047" cy="3649611"/>
          </a:xfrm>
          <a:prstGeom prst="rect">
            <a:avLst/>
          </a:prstGeom>
          <a:noFill/>
          <a:ln>
            <a:noFill/>
          </a:ln>
        </p:spPr>
      </p:pic>
      <p:sp>
        <p:nvSpPr>
          <p:cNvPr id="6" name="TextBox 5"/>
          <p:cNvSpPr txBox="1"/>
          <p:nvPr/>
        </p:nvSpPr>
        <p:spPr>
          <a:xfrm>
            <a:off x="398206" y="3904363"/>
            <a:ext cx="5235678" cy="1384995"/>
          </a:xfrm>
          <a:prstGeom prst="rect">
            <a:avLst/>
          </a:prstGeom>
          <a:solidFill>
            <a:srgbClr val="CC0099"/>
          </a:solidFill>
        </p:spPr>
        <p:txBody>
          <a:bodyPr wrap="square" rtlCol="0">
            <a:spAutoFit/>
          </a:bodyPr>
          <a:lstStyle/>
          <a:p>
            <a:r>
              <a:rPr lang="en-GB" sz="2800" dirty="0" smtClean="0">
                <a:solidFill>
                  <a:schemeClr val="bg1"/>
                </a:solidFill>
              </a:rPr>
              <a:t>How would a British soldier try to tell himself it was the right thing to do</a:t>
            </a:r>
          </a:p>
        </p:txBody>
      </p:sp>
    </p:spTree>
    <p:extLst>
      <p:ext uri="{BB962C8B-B14F-4D97-AF65-F5344CB8AC3E}">
        <p14:creationId xmlns:p14="http://schemas.microsoft.com/office/powerpoint/2010/main" val="24895180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Rats and disease </a:t>
            </a:r>
            <a:endParaRPr lang="en-GB" dirty="0"/>
          </a:p>
        </p:txBody>
      </p:sp>
      <p:sp>
        <p:nvSpPr>
          <p:cNvPr id="3" name="Content Placeholder 2"/>
          <p:cNvSpPr>
            <a:spLocks noGrp="1"/>
          </p:cNvSpPr>
          <p:nvPr>
            <p:ph idx="1"/>
          </p:nvPr>
        </p:nvSpPr>
        <p:spPr/>
        <p:txBody>
          <a:bodyPr/>
          <a:lstStyle/>
          <a:p>
            <a:r>
              <a:rPr lang="en-GB" dirty="0"/>
              <a:t>“The stench of the dead bodies now is awful as they have been exposed to the sun for several days, many have swollen and burst. The trench is full of other occupants, things with lots of legs, also swarms of rats</a:t>
            </a:r>
            <a:r>
              <a:rPr lang="en-GB" i="1" dirty="0"/>
              <a:t>.”   Sergeant A </a:t>
            </a:r>
            <a:r>
              <a:rPr lang="en-GB" i="1" dirty="0" smtClean="0"/>
              <a:t>Vine</a:t>
            </a:r>
            <a:r>
              <a:rPr lang="en-GB" dirty="0"/>
              <a:t> </a:t>
            </a:r>
          </a:p>
          <a:p>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7613" y="3138488"/>
            <a:ext cx="4267200" cy="3038475"/>
          </a:xfrm>
          <a:prstGeom prst="rect">
            <a:avLst/>
          </a:prstGeom>
        </p:spPr>
      </p:pic>
      <p:sp>
        <p:nvSpPr>
          <p:cNvPr id="5" name="TextBox 4"/>
          <p:cNvSpPr txBox="1"/>
          <p:nvPr/>
        </p:nvSpPr>
        <p:spPr>
          <a:xfrm>
            <a:off x="398206" y="3904363"/>
            <a:ext cx="5235678" cy="2677656"/>
          </a:xfrm>
          <a:prstGeom prst="rect">
            <a:avLst/>
          </a:prstGeom>
          <a:solidFill>
            <a:srgbClr val="CC0099"/>
          </a:solidFill>
        </p:spPr>
        <p:txBody>
          <a:bodyPr wrap="square" rtlCol="0">
            <a:spAutoFit/>
          </a:bodyPr>
          <a:lstStyle/>
          <a:p>
            <a:r>
              <a:rPr lang="en-GB" sz="2800" dirty="0" smtClean="0">
                <a:solidFill>
                  <a:schemeClr val="bg1"/>
                </a:solidFill>
              </a:rPr>
              <a:t>The men in this picture look happy. Does this surprise you? Why?</a:t>
            </a:r>
          </a:p>
          <a:p>
            <a:endParaRPr lang="en-GB" sz="2800" dirty="0">
              <a:solidFill>
                <a:schemeClr val="bg1"/>
              </a:solidFill>
            </a:endParaRPr>
          </a:p>
          <a:p>
            <a:r>
              <a:rPr lang="en-GB" sz="2800" dirty="0" smtClean="0">
                <a:solidFill>
                  <a:schemeClr val="bg1"/>
                </a:solidFill>
              </a:rPr>
              <a:t>Can you try to understand why they might take this approach?</a:t>
            </a:r>
          </a:p>
        </p:txBody>
      </p:sp>
    </p:spTree>
    <p:extLst>
      <p:ext uri="{BB962C8B-B14F-4D97-AF65-F5344CB8AC3E}">
        <p14:creationId xmlns:p14="http://schemas.microsoft.com/office/powerpoint/2010/main" val="2165778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Rats and disease</a:t>
            </a:r>
            <a:endParaRPr lang="en-GB" dirty="0"/>
          </a:p>
        </p:txBody>
      </p:sp>
      <p:sp>
        <p:nvSpPr>
          <p:cNvPr id="3" name="Content Placeholder 2"/>
          <p:cNvSpPr>
            <a:spLocks noGrp="1"/>
          </p:cNvSpPr>
          <p:nvPr>
            <p:ph idx="1"/>
          </p:nvPr>
        </p:nvSpPr>
        <p:spPr>
          <a:xfrm>
            <a:off x="356419" y="2002606"/>
            <a:ext cx="5739581" cy="4351338"/>
          </a:xfrm>
        </p:spPr>
        <p:txBody>
          <a:bodyPr>
            <a:normAutofit fontScale="92500" lnSpcReduction="20000"/>
          </a:bodyPr>
          <a:lstStyle/>
          <a:p>
            <a:endParaRPr lang="en-GB" dirty="0" smtClean="0"/>
          </a:p>
          <a:p>
            <a:pPr marL="0" indent="0">
              <a:buNone/>
            </a:pPr>
            <a:r>
              <a:rPr lang="en-GB" dirty="0" smtClean="0"/>
              <a:t>Conditions were no better in the spring and summer months when lice, rats and flies thrived. The rats could grow to the size of cats feeding off men's rations and the plentiful supply of rotting corpses that were littered around no-man's land. Lice were not only a source of irritation and discomfort but also carried the threat of trench fever. To make matters even worse there was an ever-present stench caused by the open latrines, rotting bodies and the chloride of lime used to combat the threat of disease.</a:t>
            </a:r>
          </a:p>
          <a:p>
            <a:endParaRPr lang="en-GB" dirty="0" smtClean="0"/>
          </a:p>
          <a:p>
            <a:endParaRPr lang="en-GB" dirty="0" smtClean="0"/>
          </a:p>
          <a:p>
            <a:endParaRPr lang="en-GB" dirty="0"/>
          </a:p>
        </p:txBody>
      </p:sp>
      <p:pic>
        <p:nvPicPr>
          <p:cNvPr id="2049" name="Picture 1" descr="5ea3e7590d674d9be4582cc6f6c8e8607015768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525" cy="2381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312308" y="365125"/>
            <a:ext cx="5235678" cy="6124754"/>
          </a:xfrm>
          <a:prstGeom prst="rect">
            <a:avLst/>
          </a:prstGeom>
          <a:solidFill>
            <a:srgbClr val="CC0099"/>
          </a:solidFill>
        </p:spPr>
        <p:txBody>
          <a:bodyPr wrap="square" rtlCol="0">
            <a:spAutoFit/>
          </a:bodyPr>
          <a:lstStyle/>
          <a:p>
            <a:r>
              <a:rPr lang="en-GB" sz="2800" i="1" dirty="0" smtClean="0">
                <a:solidFill>
                  <a:schemeClr val="bg1"/>
                </a:solidFill>
              </a:rPr>
              <a:t>Some men had to take leaves of absence to get over diseases such as trench fever</a:t>
            </a:r>
          </a:p>
          <a:p>
            <a:endParaRPr lang="en-GB" sz="2800" i="1" dirty="0">
              <a:solidFill>
                <a:schemeClr val="bg1"/>
              </a:solidFill>
            </a:endParaRPr>
          </a:p>
          <a:p>
            <a:endParaRPr lang="en-GB" sz="2800" i="1" dirty="0" smtClean="0">
              <a:solidFill>
                <a:schemeClr val="bg1"/>
              </a:solidFill>
            </a:endParaRPr>
          </a:p>
          <a:p>
            <a:r>
              <a:rPr lang="en-GB" sz="2800" i="1" dirty="0" smtClean="0">
                <a:solidFill>
                  <a:schemeClr val="bg1"/>
                </a:solidFill>
              </a:rPr>
              <a:t>They knew they would have to go back and this upset their families who could now see what war was really like</a:t>
            </a:r>
          </a:p>
          <a:p>
            <a:endParaRPr lang="en-GB" sz="2800" dirty="0">
              <a:solidFill>
                <a:schemeClr val="bg1"/>
              </a:solidFill>
            </a:endParaRPr>
          </a:p>
          <a:p>
            <a:r>
              <a:rPr lang="en-GB" sz="2800" dirty="0" smtClean="0">
                <a:solidFill>
                  <a:schemeClr val="bg1"/>
                </a:solidFill>
              </a:rPr>
              <a:t>How do you think the soldiers would convince their families that you will be okay?</a:t>
            </a:r>
            <a:endParaRPr lang="en-GB" sz="2800" dirty="0">
              <a:solidFill>
                <a:schemeClr val="bg1"/>
              </a:solidFill>
            </a:endParaRPr>
          </a:p>
          <a:p>
            <a:r>
              <a:rPr lang="en-GB" sz="2800" dirty="0" smtClean="0">
                <a:solidFill>
                  <a:schemeClr val="bg1"/>
                </a:solidFill>
              </a:rPr>
              <a:t>Why was it important to do this?</a:t>
            </a:r>
          </a:p>
        </p:txBody>
      </p:sp>
    </p:spTree>
    <p:extLst>
      <p:ext uri="{BB962C8B-B14F-4D97-AF65-F5344CB8AC3E}">
        <p14:creationId xmlns:p14="http://schemas.microsoft.com/office/powerpoint/2010/main" val="16558927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Trench foot  </a:t>
            </a:r>
            <a:endParaRPr lang="en-GB" dirty="0"/>
          </a:p>
        </p:txBody>
      </p:sp>
      <p:sp>
        <p:nvSpPr>
          <p:cNvPr id="3" name="Content Placeholder 2"/>
          <p:cNvSpPr>
            <a:spLocks noGrp="1"/>
          </p:cNvSpPr>
          <p:nvPr>
            <p:ph idx="1"/>
          </p:nvPr>
        </p:nvSpPr>
        <p:spPr>
          <a:xfrm>
            <a:off x="838201" y="1825625"/>
            <a:ext cx="3291348" cy="4351338"/>
          </a:xfrm>
        </p:spPr>
        <p:txBody>
          <a:bodyPr>
            <a:normAutofit fontScale="77500" lnSpcReduction="20000"/>
          </a:bodyPr>
          <a:lstStyle/>
          <a:p>
            <a:pPr marL="0" indent="0">
              <a:buNone/>
            </a:pPr>
            <a:r>
              <a:rPr lang="en-GB" dirty="0" smtClean="0"/>
              <a:t/>
            </a:r>
            <a:br>
              <a:rPr lang="en-GB" dirty="0" smtClean="0"/>
            </a:br>
            <a:r>
              <a:rPr lang="en-GB" dirty="0" smtClean="0"/>
              <a:t>Mud was reported to be waist-high at different points </a:t>
            </a:r>
            <a:br>
              <a:rPr lang="en-GB" dirty="0" smtClean="0"/>
            </a:br>
            <a:r>
              <a:rPr lang="en-GB" dirty="0" smtClean="0"/>
              <a:t/>
            </a:r>
            <a:br>
              <a:rPr lang="en-GB" dirty="0" smtClean="0"/>
            </a:br>
            <a:r>
              <a:rPr lang="en-GB" dirty="0" smtClean="0"/>
              <a:t>In the winter, the ground was frozen and hard, in autumn rainfall turned the battlefields and low-lying trenches into mud baths. In some parts the water reached waist height. This could cause 'trench foot' where the feet would swell and in some cases turn gangrenous and need amputating</a:t>
            </a:r>
          </a:p>
          <a:p>
            <a:endParaRPr lang="en-GB" dirty="0"/>
          </a:p>
        </p:txBody>
      </p:sp>
      <p:pic>
        <p:nvPicPr>
          <p:cNvPr id="4" name="tumblr_lightbox_center_image" descr="http://25.media.tumblr.com/tumblr_lzhvu9JdZs1qdp4kpo2_400.jpg"/>
          <p:cNvPicPr/>
          <p:nvPr/>
        </p:nvPicPr>
        <p:blipFill>
          <a:blip r:embed="rId2">
            <a:extLst>
              <a:ext uri="{28A0092B-C50C-407E-A947-70E740481C1C}">
                <a14:useLocalDpi xmlns:a14="http://schemas.microsoft.com/office/drawing/2010/main" val="0"/>
              </a:ext>
            </a:extLst>
          </a:blip>
          <a:srcRect/>
          <a:stretch>
            <a:fillRect/>
          </a:stretch>
        </p:blipFill>
        <p:spPr bwMode="auto">
          <a:xfrm>
            <a:off x="7854541" y="3233953"/>
            <a:ext cx="4483100" cy="3465830"/>
          </a:xfrm>
          <a:prstGeom prst="rect">
            <a:avLst/>
          </a:prstGeom>
          <a:noFill/>
          <a:ln>
            <a:noFill/>
          </a:ln>
        </p:spPr>
      </p:pic>
      <p:pic>
        <p:nvPicPr>
          <p:cNvPr id="5" name="Picture 4" descr="http://25.media.tumblr.com/tumblr_m4qx1iafhV1qmzgeno1_500.jpg"/>
          <p:cNvPicPr/>
          <p:nvPr/>
        </p:nvPicPr>
        <p:blipFill>
          <a:blip r:embed="rId3">
            <a:extLst>
              <a:ext uri="{28A0092B-C50C-407E-A947-70E740481C1C}">
                <a14:useLocalDpi xmlns:a14="http://schemas.microsoft.com/office/drawing/2010/main" val="0"/>
              </a:ext>
            </a:extLst>
          </a:blip>
          <a:srcRect/>
          <a:stretch>
            <a:fillRect/>
          </a:stretch>
        </p:blipFill>
        <p:spPr bwMode="auto">
          <a:xfrm>
            <a:off x="8165691" y="147423"/>
            <a:ext cx="3860799" cy="3086530"/>
          </a:xfrm>
          <a:prstGeom prst="rect">
            <a:avLst/>
          </a:prstGeom>
          <a:noFill/>
          <a:ln>
            <a:noFill/>
          </a:ln>
        </p:spPr>
      </p:pic>
      <p:sp>
        <p:nvSpPr>
          <p:cNvPr id="6" name="TextBox 5"/>
          <p:cNvSpPr txBox="1"/>
          <p:nvPr/>
        </p:nvSpPr>
        <p:spPr>
          <a:xfrm>
            <a:off x="4612151" y="692606"/>
            <a:ext cx="2880850" cy="5262979"/>
          </a:xfrm>
          <a:prstGeom prst="rect">
            <a:avLst/>
          </a:prstGeom>
          <a:solidFill>
            <a:srgbClr val="CC0099"/>
          </a:solidFill>
        </p:spPr>
        <p:txBody>
          <a:bodyPr wrap="square" rtlCol="0">
            <a:spAutoFit/>
          </a:bodyPr>
          <a:lstStyle/>
          <a:p>
            <a:r>
              <a:rPr lang="en-GB" sz="2800" dirty="0" smtClean="0">
                <a:solidFill>
                  <a:schemeClr val="bg1"/>
                </a:solidFill>
              </a:rPr>
              <a:t>Knowing that you could lose your feet would have been terrifying, with very little you could do</a:t>
            </a:r>
          </a:p>
          <a:p>
            <a:endParaRPr lang="en-GB" sz="2800" dirty="0">
              <a:solidFill>
                <a:schemeClr val="bg1"/>
              </a:solidFill>
            </a:endParaRPr>
          </a:p>
          <a:p>
            <a:r>
              <a:rPr lang="en-GB" sz="2800" dirty="0" smtClean="0">
                <a:solidFill>
                  <a:schemeClr val="bg1"/>
                </a:solidFill>
              </a:rPr>
              <a:t>What advice could you give to help them stay strong?</a:t>
            </a:r>
          </a:p>
          <a:p>
            <a:endParaRPr lang="en-GB" sz="2800" dirty="0">
              <a:solidFill>
                <a:schemeClr val="bg1"/>
              </a:solidFill>
            </a:endParaRPr>
          </a:p>
          <a:p>
            <a:endParaRPr lang="en-GB" sz="2800" dirty="0" smtClean="0">
              <a:solidFill>
                <a:schemeClr val="bg1"/>
              </a:solidFill>
            </a:endParaRPr>
          </a:p>
        </p:txBody>
      </p:sp>
    </p:spTree>
    <p:extLst>
      <p:ext uri="{BB962C8B-B14F-4D97-AF65-F5344CB8AC3E}">
        <p14:creationId xmlns:p14="http://schemas.microsoft.com/office/powerpoint/2010/main" val="28362316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981" y="0"/>
            <a:ext cx="10515600" cy="1325563"/>
          </a:xfrm>
        </p:spPr>
        <p:txBody>
          <a:bodyPr/>
          <a:lstStyle/>
          <a:p>
            <a:r>
              <a:rPr lang="en-GB" dirty="0" smtClean="0"/>
              <a:t>Trench foot</a:t>
            </a:r>
            <a:endParaRPr lang="en-GB" dirty="0"/>
          </a:p>
        </p:txBody>
      </p:sp>
      <p:sp>
        <p:nvSpPr>
          <p:cNvPr id="3" name="Content Placeholder 2"/>
          <p:cNvSpPr>
            <a:spLocks noGrp="1"/>
          </p:cNvSpPr>
          <p:nvPr>
            <p:ph idx="1"/>
          </p:nvPr>
        </p:nvSpPr>
        <p:spPr>
          <a:xfrm>
            <a:off x="351504" y="1325563"/>
            <a:ext cx="6093541" cy="4351338"/>
          </a:xfrm>
        </p:spPr>
        <p:txBody>
          <a:bodyPr>
            <a:normAutofit/>
          </a:bodyPr>
          <a:lstStyle/>
          <a:p>
            <a:r>
              <a:rPr lang="en-GB" dirty="0"/>
              <a:t>Trench foot is easily prevented by keeping the feet warm and dry. However the trenches were </a:t>
            </a:r>
            <a:r>
              <a:rPr lang="en-GB" u="sng" dirty="0"/>
              <a:t>very</a:t>
            </a:r>
            <a:r>
              <a:rPr lang="en-GB" dirty="0"/>
              <a:t> wet and muddy so this was a near impossible task.  </a:t>
            </a:r>
          </a:p>
          <a:p>
            <a:endParaRPr lang="en-GB" dirty="0"/>
          </a:p>
          <a:p>
            <a:r>
              <a:rPr lang="en-GB" dirty="0"/>
              <a:t>Soldiers were encouraged to regularly check their feet.  Soldiers would be paired and each made responsible for the feet of the other.</a:t>
            </a:r>
          </a:p>
          <a:p>
            <a:endParaRPr lang="en-GB" dirty="0"/>
          </a:p>
        </p:txBody>
      </p:sp>
      <p:pic>
        <p:nvPicPr>
          <p:cNvPr id="4" name="Picture 3" descr="http://www.madisonpodiatrist.com/images/World%20War%201%20pics3.jpg"/>
          <p:cNvPicPr/>
          <p:nvPr/>
        </p:nvPicPr>
        <p:blipFill>
          <a:blip r:embed="rId2">
            <a:extLst>
              <a:ext uri="{28A0092B-C50C-407E-A947-70E740481C1C}">
                <a14:useLocalDpi xmlns:a14="http://schemas.microsoft.com/office/drawing/2010/main" val="0"/>
              </a:ext>
            </a:extLst>
          </a:blip>
          <a:srcRect/>
          <a:stretch>
            <a:fillRect/>
          </a:stretch>
        </p:blipFill>
        <p:spPr bwMode="auto">
          <a:xfrm>
            <a:off x="7315200" y="44511"/>
            <a:ext cx="4509135" cy="3738880"/>
          </a:xfrm>
          <a:prstGeom prst="rect">
            <a:avLst/>
          </a:prstGeom>
          <a:noFill/>
          <a:ln>
            <a:noFill/>
          </a:ln>
        </p:spPr>
      </p:pic>
      <p:sp>
        <p:nvSpPr>
          <p:cNvPr id="5" name="TextBox 4"/>
          <p:cNvSpPr txBox="1"/>
          <p:nvPr/>
        </p:nvSpPr>
        <p:spPr>
          <a:xfrm>
            <a:off x="4990200" y="5108954"/>
            <a:ext cx="6981619" cy="1384995"/>
          </a:xfrm>
          <a:prstGeom prst="rect">
            <a:avLst/>
          </a:prstGeom>
          <a:solidFill>
            <a:srgbClr val="CC0099"/>
          </a:solidFill>
        </p:spPr>
        <p:txBody>
          <a:bodyPr wrap="square" rtlCol="0">
            <a:spAutoFit/>
          </a:bodyPr>
          <a:lstStyle/>
          <a:p>
            <a:r>
              <a:rPr lang="en-GB" sz="2800" dirty="0" smtClean="0">
                <a:solidFill>
                  <a:schemeClr val="bg1"/>
                </a:solidFill>
              </a:rPr>
              <a:t>Why would some men deliberately not look after their feet?</a:t>
            </a:r>
            <a:endParaRPr lang="en-GB" sz="2800" dirty="0">
              <a:solidFill>
                <a:schemeClr val="bg1"/>
              </a:solidFill>
            </a:endParaRPr>
          </a:p>
          <a:p>
            <a:r>
              <a:rPr lang="en-GB" sz="2800" dirty="0" smtClean="0">
                <a:solidFill>
                  <a:schemeClr val="bg1"/>
                </a:solidFill>
              </a:rPr>
              <a:t>Does this make them cowards?</a:t>
            </a:r>
          </a:p>
        </p:txBody>
      </p:sp>
    </p:spTree>
    <p:extLst>
      <p:ext uri="{BB962C8B-B14F-4D97-AF65-F5344CB8AC3E}">
        <p14:creationId xmlns:p14="http://schemas.microsoft.com/office/powerpoint/2010/main" val="8603823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Gas </a:t>
            </a:r>
            <a:endParaRPr lang="en-GB" dirty="0"/>
          </a:p>
        </p:txBody>
      </p:sp>
      <p:sp>
        <p:nvSpPr>
          <p:cNvPr id="3" name="Content Placeholder 2"/>
          <p:cNvSpPr>
            <a:spLocks noGrp="1"/>
          </p:cNvSpPr>
          <p:nvPr>
            <p:ph idx="1"/>
          </p:nvPr>
        </p:nvSpPr>
        <p:spPr>
          <a:xfrm>
            <a:off x="395748" y="1840374"/>
            <a:ext cx="4176252" cy="4351338"/>
          </a:xfrm>
        </p:spPr>
        <p:txBody>
          <a:bodyPr>
            <a:normAutofit fontScale="92500" lnSpcReduction="10000"/>
          </a:bodyPr>
          <a:lstStyle/>
          <a:p>
            <a:r>
              <a:rPr lang="en-GB" dirty="0"/>
              <a:t>The </a:t>
            </a:r>
            <a:r>
              <a:rPr lang="en-GB" b="1" dirty="0"/>
              <a:t>first poison gas attack</a:t>
            </a:r>
            <a:r>
              <a:rPr lang="en-GB" dirty="0"/>
              <a:t> was made in April 1915.  The Germans released chlorine, which wafted across no man’s land into the British trenches.  There was panic as the soldiers coughed, retched and struggled to breathe.  From that time on, gas attacks by both sides became a regular feature of war. </a:t>
            </a:r>
          </a:p>
          <a:p>
            <a:endParaRPr lang="en-GB" dirty="0"/>
          </a:p>
        </p:txBody>
      </p:sp>
      <p:pic>
        <p:nvPicPr>
          <p:cNvPr id="4" name="il_fi" descr="http://www.slipperysnake.co.uk/wp-content/uploads/2011/11/ww1gasmasktrench.jpg"/>
          <p:cNvPicPr/>
          <p:nvPr/>
        </p:nvPicPr>
        <p:blipFill>
          <a:blip r:embed="rId2">
            <a:extLst>
              <a:ext uri="{28A0092B-C50C-407E-A947-70E740481C1C}">
                <a14:useLocalDpi xmlns:a14="http://schemas.microsoft.com/office/drawing/2010/main" val="0"/>
              </a:ext>
            </a:extLst>
          </a:blip>
          <a:srcRect/>
          <a:stretch>
            <a:fillRect/>
          </a:stretch>
        </p:blipFill>
        <p:spPr bwMode="auto">
          <a:xfrm>
            <a:off x="5233220" y="365125"/>
            <a:ext cx="6400800" cy="4240530"/>
          </a:xfrm>
          <a:prstGeom prst="rect">
            <a:avLst/>
          </a:prstGeom>
          <a:noFill/>
          <a:ln>
            <a:noFill/>
          </a:ln>
        </p:spPr>
      </p:pic>
      <p:sp>
        <p:nvSpPr>
          <p:cNvPr id="5" name="TextBox 4"/>
          <p:cNvSpPr txBox="1"/>
          <p:nvPr/>
        </p:nvSpPr>
        <p:spPr>
          <a:xfrm>
            <a:off x="4839572" y="4775138"/>
            <a:ext cx="7188096" cy="1384995"/>
          </a:xfrm>
          <a:prstGeom prst="rect">
            <a:avLst/>
          </a:prstGeom>
          <a:solidFill>
            <a:srgbClr val="CC0099"/>
          </a:solidFill>
        </p:spPr>
        <p:txBody>
          <a:bodyPr wrap="square" rtlCol="0">
            <a:spAutoFit/>
          </a:bodyPr>
          <a:lstStyle/>
          <a:p>
            <a:r>
              <a:rPr lang="en-GB" sz="2800" dirty="0" smtClean="0">
                <a:solidFill>
                  <a:schemeClr val="bg1"/>
                </a:solidFill>
              </a:rPr>
              <a:t>Many argue that the worst thing about gas was the psychological impact on soldiers – what do you think this means?</a:t>
            </a:r>
          </a:p>
        </p:txBody>
      </p:sp>
    </p:spTree>
    <p:extLst>
      <p:ext uri="{BB962C8B-B14F-4D97-AF65-F5344CB8AC3E}">
        <p14:creationId xmlns:p14="http://schemas.microsoft.com/office/powerpoint/2010/main" val="11523925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Gas </a:t>
            </a:r>
            <a:endParaRPr lang="en-GB" dirty="0"/>
          </a:p>
        </p:txBody>
      </p:sp>
      <p:sp>
        <p:nvSpPr>
          <p:cNvPr id="3" name="Content Placeholder 2"/>
          <p:cNvSpPr>
            <a:spLocks noGrp="1"/>
          </p:cNvSpPr>
          <p:nvPr>
            <p:ph idx="1"/>
          </p:nvPr>
        </p:nvSpPr>
        <p:spPr>
          <a:xfrm>
            <a:off x="410497" y="1837760"/>
            <a:ext cx="6963697" cy="4351338"/>
          </a:xfrm>
        </p:spPr>
        <p:txBody>
          <a:bodyPr/>
          <a:lstStyle/>
          <a:p>
            <a:r>
              <a:rPr lang="en-GB" dirty="0"/>
              <a:t>Scientists also developed very effective gas masks.  Soldiers in the trenches would carry their gas masks with them at all time.  At the alert they would put them on.  As a result only 3,000 British troops died from gas during in the whole war.  The main significance of gas was its psychological impact – soldiers who spent a long time at the front line often lived in constant fear of a gas attack</a:t>
            </a:r>
          </a:p>
          <a:p>
            <a:endParaRPr lang="en-GB" dirty="0"/>
          </a:p>
        </p:txBody>
      </p:sp>
      <p:pic>
        <p:nvPicPr>
          <p:cNvPr id="4" name="il_fi" descr="http://www.harrisdigital.co.uk/wp-content/uploads/2009/11/gas-mask-ww2.jpg"/>
          <p:cNvPicPr/>
          <p:nvPr/>
        </p:nvPicPr>
        <p:blipFill>
          <a:blip r:embed="rId2">
            <a:extLst>
              <a:ext uri="{28A0092B-C50C-407E-A947-70E740481C1C}">
                <a14:useLocalDpi xmlns:a14="http://schemas.microsoft.com/office/drawing/2010/main" val="0"/>
              </a:ext>
            </a:extLst>
          </a:blip>
          <a:srcRect/>
          <a:stretch>
            <a:fillRect/>
          </a:stretch>
        </p:blipFill>
        <p:spPr bwMode="auto">
          <a:xfrm>
            <a:off x="8642555" y="3598606"/>
            <a:ext cx="3200400" cy="3124047"/>
          </a:xfrm>
          <a:prstGeom prst="rect">
            <a:avLst/>
          </a:prstGeom>
          <a:noFill/>
          <a:ln>
            <a:noFill/>
          </a:ln>
        </p:spPr>
      </p:pic>
      <p:sp>
        <p:nvSpPr>
          <p:cNvPr id="5" name="TextBox 4"/>
          <p:cNvSpPr txBox="1"/>
          <p:nvPr/>
        </p:nvSpPr>
        <p:spPr>
          <a:xfrm>
            <a:off x="7840509" y="283488"/>
            <a:ext cx="4002445" cy="2677656"/>
          </a:xfrm>
          <a:prstGeom prst="rect">
            <a:avLst/>
          </a:prstGeom>
          <a:solidFill>
            <a:srgbClr val="CC0099"/>
          </a:solidFill>
        </p:spPr>
        <p:txBody>
          <a:bodyPr wrap="square" rtlCol="0">
            <a:spAutoFit/>
          </a:bodyPr>
          <a:lstStyle/>
          <a:p>
            <a:r>
              <a:rPr lang="en-GB" sz="2800" dirty="0" smtClean="0">
                <a:solidFill>
                  <a:schemeClr val="bg1"/>
                </a:solidFill>
              </a:rPr>
              <a:t>The gas masks below were uncomfortable and far from a fashion accessory</a:t>
            </a:r>
          </a:p>
          <a:p>
            <a:endParaRPr lang="en-GB" sz="2800" dirty="0">
              <a:solidFill>
                <a:schemeClr val="bg1"/>
              </a:solidFill>
            </a:endParaRPr>
          </a:p>
          <a:p>
            <a:r>
              <a:rPr lang="en-GB" sz="2800" dirty="0" smtClean="0">
                <a:solidFill>
                  <a:schemeClr val="bg1"/>
                </a:solidFill>
              </a:rPr>
              <a:t>Did this matter?</a:t>
            </a:r>
          </a:p>
        </p:txBody>
      </p:sp>
    </p:spTree>
    <p:extLst>
      <p:ext uri="{BB962C8B-B14F-4D97-AF65-F5344CB8AC3E}">
        <p14:creationId xmlns:p14="http://schemas.microsoft.com/office/powerpoint/2010/main" val="15827429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Using weapons </a:t>
            </a:r>
            <a:endParaRPr lang="en-GB" dirty="0"/>
          </a:p>
        </p:txBody>
      </p:sp>
      <p:sp>
        <p:nvSpPr>
          <p:cNvPr id="3" name="Content Placeholder 2"/>
          <p:cNvSpPr>
            <a:spLocks noGrp="1"/>
          </p:cNvSpPr>
          <p:nvPr>
            <p:ph idx="1"/>
          </p:nvPr>
        </p:nvSpPr>
        <p:spPr>
          <a:xfrm>
            <a:off x="218768" y="1987858"/>
            <a:ext cx="5311877" cy="4351338"/>
          </a:xfrm>
        </p:spPr>
        <p:txBody>
          <a:bodyPr>
            <a:normAutofit fontScale="77500" lnSpcReduction="20000"/>
          </a:bodyPr>
          <a:lstStyle/>
          <a:p>
            <a:r>
              <a:rPr lang="en-GB" dirty="0"/>
              <a:t>The </a:t>
            </a:r>
            <a:r>
              <a:rPr lang="en-GB" b="1" dirty="0"/>
              <a:t>machine gun</a:t>
            </a:r>
            <a:r>
              <a:rPr lang="en-GB" dirty="0"/>
              <a:t> was devastatingly effective against the enemy charging towards them.  It could fire eight bullets a second or more, and each trench would have a number of machine guns.  During an infantry charge it could cut down a whole brigade in minutes.  </a:t>
            </a:r>
          </a:p>
          <a:p>
            <a:pPr marL="0" indent="0">
              <a:buNone/>
            </a:pPr>
            <a:endParaRPr lang="en-GB" dirty="0"/>
          </a:p>
          <a:p>
            <a:r>
              <a:rPr lang="en-GB" dirty="0"/>
              <a:t>The machine gun made it inevitable that any charge on an enemy trench would cost many lives.  However, the theory was that if enough soldiers charged, then no matter how many were killed or wounded on the way, there would still be enough men alive to capture the machine guns in the enemy trenches.</a:t>
            </a:r>
          </a:p>
          <a:p>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0463" y="106132"/>
            <a:ext cx="5225691" cy="3483794"/>
          </a:xfrm>
          <a:prstGeom prst="rect">
            <a:avLst/>
          </a:prstGeom>
        </p:spPr>
      </p:pic>
      <p:sp>
        <p:nvSpPr>
          <p:cNvPr id="5" name="TextBox 4"/>
          <p:cNvSpPr txBox="1"/>
          <p:nvPr/>
        </p:nvSpPr>
        <p:spPr>
          <a:xfrm>
            <a:off x="5716742" y="3978725"/>
            <a:ext cx="6140961" cy="2677656"/>
          </a:xfrm>
          <a:prstGeom prst="rect">
            <a:avLst/>
          </a:prstGeom>
          <a:solidFill>
            <a:srgbClr val="CC0099"/>
          </a:solidFill>
        </p:spPr>
        <p:txBody>
          <a:bodyPr wrap="square" rtlCol="0">
            <a:spAutoFit/>
          </a:bodyPr>
          <a:lstStyle/>
          <a:p>
            <a:r>
              <a:rPr lang="en-GB" sz="2800" dirty="0" smtClean="0">
                <a:solidFill>
                  <a:schemeClr val="bg1"/>
                </a:solidFill>
              </a:rPr>
              <a:t>If you were attacking the Germans you would be made to go “over the top” and into No Mans Land – how would you feel knowing the mentality of the army generals was that losses were inevitable but necessary?</a:t>
            </a:r>
          </a:p>
        </p:txBody>
      </p:sp>
    </p:spTree>
    <p:extLst>
      <p:ext uri="{BB962C8B-B14F-4D97-AF65-F5344CB8AC3E}">
        <p14:creationId xmlns:p14="http://schemas.microsoft.com/office/powerpoint/2010/main" val="28779395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Rest</a:t>
            </a:r>
            <a:endParaRPr lang="en-GB" dirty="0"/>
          </a:p>
        </p:txBody>
      </p:sp>
      <p:sp>
        <p:nvSpPr>
          <p:cNvPr id="3" name="Content Placeholder 2"/>
          <p:cNvSpPr>
            <a:spLocks noGrp="1"/>
          </p:cNvSpPr>
          <p:nvPr>
            <p:ph idx="1"/>
          </p:nvPr>
        </p:nvSpPr>
        <p:spPr/>
        <p:txBody>
          <a:bodyPr/>
          <a:lstStyle/>
          <a:p>
            <a:r>
              <a:rPr lang="en-GB" dirty="0" smtClean="0"/>
              <a:t>Soldiers in the trenches did not get much sleep. When they did, it was in the afternoon during daylight and at night only for an hour at a time. They were woken up at different times, either to complete one of their daily chores or to fight. During rest time, they wrote letters and sometimes played card games</a:t>
            </a:r>
          </a:p>
          <a:p>
            <a:endParaRPr lang="en-GB" dirty="0"/>
          </a:p>
        </p:txBody>
      </p:sp>
      <p:sp>
        <p:nvSpPr>
          <p:cNvPr id="4" name="TextBox 3"/>
          <p:cNvSpPr txBox="1"/>
          <p:nvPr/>
        </p:nvSpPr>
        <p:spPr>
          <a:xfrm>
            <a:off x="235975" y="4057676"/>
            <a:ext cx="11783960" cy="2677656"/>
          </a:xfrm>
          <a:prstGeom prst="rect">
            <a:avLst/>
          </a:prstGeom>
          <a:solidFill>
            <a:srgbClr val="CC0099"/>
          </a:solidFill>
        </p:spPr>
        <p:txBody>
          <a:bodyPr wrap="square" rtlCol="0">
            <a:spAutoFit/>
          </a:bodyPr>
          <a:lstStyle/>
          <a:p>
            <a:r>
              <a:rPr lang="en-GB" sz="2800" dirty="0" smtClean="0">
                <a:solidFill>
                  <a:schemeClr val="bg1"/>
                </a:solidFill>
              </a:rPr>
              <a:t>How would exhaustion have affected the soldiers?</a:t>
            </a:r>
          </a:p>
          <a:p>
            <a:endParaRPr lang="en-GB" sz="2800" dirty="0">
              <a:solidFill>
                <a:schemeClr val="bg1"/>
              </a:solidFill>
            </a:endParaRPr>
          </a:p>
          <a:p>
            <a:r>
              <a:rPr lang="en-GB" sz="2800" dirty="0" smtClean="0">
                <a:solidFill>
                  <a:schemeClr val="bg1"/>
                </a:solidFill>
              </a:rPr>
              <a:t>Imagine playing a game of cards in the middle of a muddy trench in the middle of the war – the person you are playing against might be dead tomorrow, or you! Would this stop you playing the game of cards?</a:t>
            </a:r>
            <a:endParaRPr lang="en-GB" sz="2800" dirty="0">
              <a:solidFill>
                <a:schemeClr val="bg1"/>
              </a:solidFill>
            </a:endParaRPr>
          </a:p>
          <a:p>
            <a:endParaRPr lang="en-GB" sz="2800" dirty="0" smtClean="0">
              <a:solidFill>
                <a:schemeClr val="bg1"/>
              </a:solidFill>
            </a:endParaRPr>
          </a:p>
        </p:txBody>
      </p:sp>
    </p:spTree>
    <p:extLst>
      <p:ext uri="{BB962C8B-B14F-4D97-AF65-F5344CB8AC3E}">
        <p14:creationId xmlns:p14="http://schemas.microsoft.com/office/powerpoint/2010/main" val="1593771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12192000" cy="6827520"/>
          </a:xfrm>
          <a:prstGeom prst="rect">
            <a:avLst/>
          </a:prstGeom>
        </p:spPr>
      </p:pic>
      <p:sp>
        <p:nvSpPr>
          <p:cNvPr id="2" name="Title 1"/>
          <p:cNvSpPr>
            <a:spLocks noGrp="1"/>
          </p:cNvSpPr>
          <p:nvPr>
            <p:ph type="title"/>
          </p:nvPr>
        </p:nvSpPr>
        <p:spPr>
          <a:solidFill>
            <a:schemeClr val="accent4">
              <a:lumMod val="50000"/>
              <a:alpha val="65000"/>
            </a:schemeClr>
          </a:solidFill>
        </p:spPr>
        <p:txBody>
          <a:bodyPr/>
          <a:lstStyle/>
          <a:p>
            <a:r>
              <a:rPr lang="en-GB" b="1" dirty="0" smtClean="0">
                <a:solidFill>
                  <a:schemeClr val="bg1"/>
                </a:solidFill>
              </a:rPr>
              <a:t>The Journey</a:t>
            </a:r>
            <a:endParaRPr lang="en-GB" b="1" dirty="0">
              <a:solidFill>
                <a:schemeClr val="bg1"/>
              </a:solidFill>
            </a:endParaRPr>
          </a:p>
        </p:txBody>
      </p:sp>
      <p:sp>
        <p:nvSpPr>
          <p:cNvPr id="3" name="Content Placeholder 2"/>
          <p:cNvSpPr>
            <a:spLocks noGrp="1"/>
          </p:cNvSpPr>
          <p:nvPr>
            <p:ph idx="1"/>
          </p:nvPr>
        </p:nvSpPr>
        <p:spPr>
          <a:solidFill>
            <a:schemeClr val="accent4">
              <a:lumMod val="50000"/>
              <a:alpha val="72000"/>
            </a:schemeClr>
          </a:solidFill>
        </p:spPr>
        <p:txBody>
          <a:bodyPr/>
          <a:lstStyle/>
          <a:p>
            <a:pPr marL="0" indent="0">
              <a:buNone/>
            </a:pPr>
            <a:r>
              <a:rPr lang="en-GB" b="1" dirty="0" smtClean="0">
                <a:solidFill>
                  <a:schemeClr val="bg1"/>
                </a:solidFill>
              </a:rPr>
              <a:t>Over the next five lessons you will go on a journey to investigate what happened to Private Jimmy Smith</a:t>
            </a:r>
            <a:endParaRPr lang="en-GB" b="1" dirty="0">
              <a:solidFill>
                <a:schemeClr val="bg1"/>
              </a:solidFill>
            </a:endParaRPr>
          </a:p>
          <a:p>
            <a:pPr marL="0" indent="0">
              <a:buNone/>
            </a:pPr>
            <a:r>
              <a:rPr lang="en-GB" b="1" dirty="0" smtClean="0">
                <a:solidFill>
                  <a:schemeClr val="bg1"/>
                </a:solidFill>
              </a:rPr>
              <a:t>You will be developing and using a range of skills to investigate life as a soldier during World War One, focusing on:</a:t>
            </a:r>
          </a:p>
          <a:p>
            <a:endParaRPr lang="en-GB" b="1" dirty="0" smtClean="0">
              <a:solidFill>
                <a:schemeClr val="bg1"/>
              </a:solidFill>
            </a:endParaRPr>
          </a:p>
          <a:p>
            <a:r>
              <a:rPr lang="en-GB" b="1" dirty="0" smtClean="0">
                <a:solidFill>
                  <a:schemeClr val="bg1"/>
                </a:solidFill>
              </a:rPr>
              <a:t>Joining up</a:t>
            </a:r>
          </a:p>
          <a:p>
            <a:r>
              <a:rPr lang="en-GB" b="1" dirty="0" smtClean="0">
                <a:solidFill>
                  <a:schemeClr val="bg1"/>
                </a:solidFill>
              </a:rPr>
              <a:t>Trench conditions</a:t>
            </a:r>
          </a:p>
          <a:p>
            <a:r>
              <a:rPr lang="en-GB" b="1" dirty="0" smtClean="0">
                <a:solidFill>
                  <a:schemeClr val="bg1"/>
                </a:solidFill>
              </a:rPr>
              <a:t>Battles of the Great War</a:t>
            </a:r>
          </a:p>
          <a:p>
            <a:r>
              <a:rPr lang="en-GB" b="1" dirty="0" smtClean="0">
                <a:solidFill>
                  <a:schemeClr val="bg1"/>
                </a:solidFill>
              </a:rPr>
              <a:t>Treatment of soldiers</a:t>
            </a:r>
          </a:p>
        </p:txBody>
      </p:sp>
    </p:spTree>
    <p:extLst>
      <p:ext uri="{BB962C8B-B14F-4D97-AF65-F5344CB8AC3E}">
        <p14:creationId xmlns:p14="http://schemas.microsoft.com/office/powerpoint/2010/main" val="39535129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Rest </a:t>
            </a:r>
            <a:endParaRPr lang="en-GB" dirty="0"/>
          </a:p>
        </p:txBody>
      </p:sp>
      <p:sp>
        <p:nvSpPr>
          <p:cNvPr id="3" name="Content Placeholder 2"/>
          <p:cNvSpPr>
            <a:spLocks noGrp="1"/>
          </p:cNvSpPr>
          <p:nvPr>
            <p:ph idx="1"/>
          </p:nvPr>
        </p:nvSpPr>
        <p:spPr>
          <a:xfrm>
            <a:off x="838200" y="1825625"/>
            <a:ext cx="5429865" cy="4351338"/>
          </a:xfrm>
        </p:spPr>
        <p:txBody>
          <a:bodyPr>
            <a:normAutofit fontScale="92500" lnSpcReduction="10000"/>
          </a:bodyPr>
          <a:lstStyle/>
          <a:p>
            <a:r>
              <a:rPr lang="en-GB" dirty="0" smtClean="0"/>
              <a:t>Rest meant thinking time in the trenches</a:t>
            </a:r>
          </a:p>
          <a:p>
            <a:r>
              <a:rPr lang="en-GB" dirty="0" smtClean="0"/>
              <a:t>Soldiers often thought of home and their loved ones. It was a chance to read over letters that had been sent, or to write one back. Although you wouldn’t be able to tell about the horrors of war, you wouldn’t want your family to know the truth. It was better that they thought life was good and that the war was being won</a:t>
            </a:r>
            <a:endParaRPr lang="en-GB" dirty="0"/>
          </a:p>
        </p:txBody>
      </p:sp>
      <p:sp>
        <p:nvSpPr>
          <p:cNvPr id="4" name="TextBox 3"/>
          <p:cNvSpPr txBox="1"/>
          <p:nvPr/>
        </p:nvSpPr>
        <p:spPr>
          <a:xfrm>
            <a:off x="6719632" y="2279099"/>
            <a:ext cx="5108574" cy="3108543"/>
          </a:xfrm>
          <a:prstGeom prst="rect">
            <a:avLst/>
          </a:prstGeom>
          <a:solidFill>
            <a:srgbClr val="CC0099"/>
          </a:solidFill>
        </p:spPr>
        <p:txBody>
          <a:bodyPr wrap="square" rtlCol="0">
            <a:spAutoFit/>
          </a:bodyPr>
          <a:lstStyle/>
          <a:p>
            <a:r>
              <a:rPr lang="en-GB" sz="2800" dirty="0" smtClean="0">
                <a:solidFill>
                  <a:schemeClr val="bg1"/>
                </a:solidFill>
              </a:rPr>
              <a:t>Would you tell your family about the reality of the trenches? Why?</a:t>
            </a:r>
          </a:p>
          <a:p>
            <a:endParaRPr lang="en-GB" sz="2800" dirty="0">
              <a:solidFill>
                <a:schemeClr val="bg1"/>
              </a:solidFill>
            </a:endParaRPr>
          </a:p>
          <a:p>
            <a:endParaRPr lang="en-GB" sz="2800" dirty="0" smtClean="0">
              <a:solidFill>
                <a:schemeClr val="bg1"/>
              </a:solidFill>
            </a:endParaRPr>
          </a:p>
          <a:p>
            <a:endParaRPr lang="en-GB" sz="2800" dirty="0">
              <a:solidFill>
                <a:schemeClr val="bg1"/>
              </a:solidFill>
            </a:endParaRPr>
          </a:p>
          <a:p>
            <a:r>
              <a:rPr lang="en-GB" sz="2800" dirty="0" smtClean="0">
                <a:solidFill>
                  <a:schemeClr val="bg1"/>
                </a:solidFill>
              </a:rPr>
              <a:t>How important would letters from family or friends have been?</a:t>
            </a:r>
          </a:p>
        </p:txBody>
      </p:sp>
    </p:spTree>
    <p:extLst>
      <p:ext uri="{BB962C8B-B14F-4D97-AF65-F5344CB8AC3E}">
        <p14:creationId xmlns:p14="http://schemas.microsoft.com/office/powerpoint/2010/main" val="366744776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Rest </a:t>
            </a:r>
            <a:endParaRPr lang="en-GB" dirty="0"/>
          </a:p>
        </p:txBody>
      </p:sp>
      <p:sp>
        <p:nvSpPr>
          <p:cNvPr id="3" name="Content Placeholder 2"/>
          <p:cNvSpPr>
            <a:spLocks noGrp="1"/>
          </p:cNvSpPr>
          <p:nvPr>
            <p:ph idx="1"/>
          </p:nvPr>
        </p:nvSpPr>
        <p:spPr>
          <a:xfrm>
            <a:off x="838200" y="1825625"/>
            <a:ext cx="6182032" cy="4351338"/>
          </a:xfrm>
        </p:spPr>
        <p:txBody>
          <a:bodyPr>
            <a:normAutofit fontScale="92500"/>
          </a:bodyPr>
          <a:lstStyle/>
          <a:p>
            <a:r>
              <a:rPr lang="en-GB" dirty="0" smtClean="0"/>
              <a:t>When your were in the trenches working, you didn’t have chance to think about the things you saw, or the person that you had become – a murderer</a:t>
            </a:r>
          </a:p>
          <a:p>
            <a:r>
              <a:rPr lang="en-GB" dirty="0" smtClean="0"/>
              <a:t>We were like machines, we had to teach ourselves not to think of the horrors we were a part of.</a:t>
            </a:r>
          </a:p>
          <a:p>
            <a:r>
              <a:rPr lang="en-GB" dirty="0" smtClean="0"/>
              <a:t>We were all homesick. But how could we go home and go back to normal, would we even make it home? Who would be next, me?</a:t>
            </a:r>
            <a:endParaRPr lang="en-GB" dirty="0"/>
          </a:p>
        </p:txBody>
      </p:sp>
      <p:sp>
        <p:nvSpPr>
          <p:cNvPr id="4" name="TextBox 3"/>
          <p:cNvSpPr txBox="1"/>
          <p:nvPr/>
        </p:nvSpPr>
        <p:spPr>
          <a:xfrm>
            <a:off x="7162084" y="1574739"/>
            <a:ext cx="4191715" cy="4832092"/>
          </a:xfrm>
          <a:prstGeom prst="rect">
            <a:avLst/>
          </a:prstGeom>
          <a:solidFill>
            <a:srgbClr val="CC0099"/>
          </a:solidFill>
        </p:spPr>
        <p:txBody>
          <a:bodyPr wrap="square" rtlCol="0">
            <a:spAutoFit/>
          </a:bodyPr>
          <a:lstStyle/>
          <a:p>
            <a:r>
              <a:rPr lang="en-GB" sz="2800" dirty="0" smtClean="0">
                <a:solidFill>
                  <a:schemeClr val="bg1"/>
                </a:solidFill>
              </a:rPr>
              <a:t>Many soldiers didn’t talk about their experiences to loved ones when the war was over</a:t>
            </a:r>
          </a:p>
          <a:p>
            <a:endParaRPr lang="en-GB" sz="2800" dirty="0">
              <a:solidFill>
                <a:schemeClr val="bg1"/>
              </a:solidFill>
            </a:endParaRPr>
          </a:p>
          <a:p>
            <a:r>
              <a:rPr lang="en-GB" sz="2800" dirty="0" smtClean="0">
                <a:solidFill>
                  <a:schemeClr val="bg1"/>
                </a:solidFill>
              </a:rPr>
              <a:t>Why do you think this was?</a:t>
            </a:r>
          </a:p>
          <a:p>
            <a:endParaRPr lang="en-GB" sz="2800" dirty="0">
              <a:solidFill>
                <a:schemeClr val="bg1"/>
              </a:solidFill>
            </a:endParaRPr>
          </a:p>
          <a:p>
            <a:endParaRPr lang="en-GB" sz="2800" dirty="0" smtClean="0">
              <a:solidFill>
                <a:schemeClr val="bg1"/>
              </a:solidFill>
            </a:endParaRPr>
          </a:p>
          <a:p>
            <a:r>
              <a:rPr lang="en-GB" sz="2800" dirty="0" smtClean="0">
                <a:solidFill>
                  <a:schemeClr val="bg1"/>
                </a:solidFill>
              </a:rPr>
              <a:t>How do you think soldiers coped with normal life after the war?</a:t>
            </a:r>
          </a:p>
        </p:txBody>
      </p:sp>
    </p:spTree>
    <p:extLst>
      <p:ext uri="{BB962C8B-B14F-4D97-AF65-F5344CB8AC3E}">
        <p14:creationId xmlns:p14="http://schemas.microsoft.com/office/powerpoint/2010/main" val="4658436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766915"/>
            <a:ext cx="12192001" cy="7624915"/>
          </a:xfrm>
          <a:prstGeom prst="rect">
            <a:avLst/>
          </a:prstGeom>
        </p:spPr>
      </p:pic>
      <p:sp>
        <p:nvSpPr>
          <p:cNvPr id="2" name="Title 1"/>
          <p:cNvSpPr>
            <a:spLocks noGrp="1"/>
          </p:cNvSpPr>
          <p:nvPr>
            <p:ph type="title"/>
          </p:nvPr>
        </p:nvSpPr>
        <p:spPr>
          <a:xfrm>
            <a:off x="697523" y="-766915"/>
            <a:ext cx="3682748" cy="4557250"/>
          </a:xfrm>
          <a:solidFill>
            <a:schemeClr val="bg1">
              <a:alpha val="88000"/>
            </a:schemeClr>
          </a:solidFill>
        </p:spPr>
        <p:txBody>
          <a:bodyPr>
            <a:normAutofit/>
          </a:bodyPr>
          <a:lstStyle/>
          <a:p>
            <a:r>
              <a:rPr lang="en-GB" sz="2800" dirty="0" smtClean="0"/>
              <a:t>Objective: To investigate </a:t>
            </a:r>
            <a:r>
              <a:rPr lang="en-GB" sz="2800" dirty="0" smtClean="0"/>
              <a:t>the experiences of soldiers in the trenches on the Western Front</a:t>
            </a:r>
            <a:endParaRPr lang="en-GB" sz="2800" dirty="0"/>
          </a:p>
        </p:txBody>
      </p:sp>
      <p:sp>
        <p:nvSpPr>
          <p:cNvPr id="5" name="Rounded Rectangle 4"/>
          <p:cNvSpPr/>
          <p:nvPr/>
        </p:nvSpPr>
        <p:spPr>
          <a:xfrm>
            <a:off x="314177" y="5390081"/>
            <a:ext cx="11563643" cy="1322363"/>
          </a:xfrm>
          <a:prstGeom prst="roundRect">
            <a:avLst/>
          </a:prstGeom>
          <a:solidFill>
            <a:schemeClr val="accent2">
              <a:lumMod val="60000"/>
              <a:lumOff val="40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smtClean="0">
                <a:solidFill>
                  <a:schemeClr val="tx1"/>
                </a:solidFill>
              </a:rPr>
              <a:t>Outcome </a:t>
            </a:r>
            <a:r>
              <a:rPr lang="en-GB" sz="2800" dirty="0" smtClean="0">
                <a:solidFill>
                  <a:schemeClr val="tx1"/>
                </a:solidFill>
              </a:rPr>
              <a:t>2: </a:t>
            </a:r>
            <a:r>
              <a:rPr lang="en-GB" sz="2800" dirty="0" smtClean="0">
                <a:solidFill>
                  <a:schemeClr val="tx1"/>
                </a:solidFill>
              </a:rPr>
              <a:t>To analyse the different virtues a soldier would need in the </a:t>
            </a:r>
            <a:r>
              <a:rPr lang="en-GB" sz="2800" dirty="0" smtClean="0">
                <a:solidFill>
                  <a:schemeClr val="tx1"/>
                </a:solidFill>
              </a:rPr>
              <a:t>trenches and why</a:t>
            </a:r>
            <a:endParaRPr lang="en-GB" sz="2800" dirty="0">
              <a:solidFill>
                <a:schemeClr val="tx1"/>
              </a:solidFill>
            </a:endParaRPr>
          </a:p>
        </p:txBody>
      </p:sp>
      <p:sp>
        <p:nvSpPr>
          <p:cNvPr id="8" name="Rounded Rectangle 7"/>
          <p:cNvSpPr/>
          <p:nvPr/>
        </p:nvSpPr>
        <p:spPr>
          <a:xfrm>
            <a:off x="314177" y="4067718"/>
            <a:ext cx="11563643" cy="1322363"/>
          </a:xfrm>
          <a:prstGeom prst="roundRect">
            <a:avLst/>
          </a:prstGeom>
          <a:solidFill>
            <a:schemeClr val="accent6">
              <a:lumMod val="75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smtClean="0">
                <a:solidFill>
                  <a:schemeClr val="tx1"/>
                </a:solidFill>
              </a:rPr>
              <a:t>Outcome </a:t>
            </a:r>
            <a:r>
              <a:rPr lang="en-GB" sz="2800" dirty="0">
                <a:solidFill>
                  <a:schemeClr val="tx1"/>
                </a:solidFill>
              </a:rPr>
              <a:t>1</a:t>
            </a:r>
            <a:r>
              <a:rPr lang="en-GB" sz="2800" dirty="0" smtClean="0">
                <a:solidFill>
                  <a:schemeClr val="tx1"/>
                </a:solidFill>
              </a:rPr>
              <a:t>: </a:t>
            </a:r>
            <a:r>
              <a:rPr lang="en-GB" sz="2800" dirty="0" smtClean="0">
                <a:solidFill>
                  <a:schemeClr val="tx1"/>
                </a:solidFill>
              </a:rPr>
              <a:t>To describe trench conditions</a:t>
            </a:r>
            <a:endParaRPr lang="en-GB" sz="2800" dirty="0">
              <a:solidFill>
                <a:schemeClr val="tx1"/>
              </a:solidFill>
            </a:endParaRPr>
          </a:p>
        </p:txBody>
      </p:sp>
      <p:sp>
        <p:nvSpPr>
          <p:cNvPr id="3" name="Rectangle 2"/>
          <p:cNvSpPr/>
          <p:nvPr/>
        </p:nvSpPr>
        <p:spPr>
          <a:xfrm>
            <a:off x="9110039" y="-766915"/>
            <a:ext cx="2767781" cy="2477728"/>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u="sng" dirty="0" smtClean="0">
                <a:solidFill>
                  <a:schemeClr val="tx1"/>
                </a:solidFill>
              </a:rPr>
              <a:t>Key words</a:t>
            </a:r>
            <a:endParaRPr lang="en-GB" u="sng" dirty="0">
              <a:solidFill>
                <a:schemeClr val="tx1"/>
              </a:solidFill>
            </a:endParaRPr>
          </a:p>
          <a:p>
            <a:pPr algn="ctr"/>
            <a:r>
              <a:rPr lang="en-GB" dirty="0" smtClean="0">
                <a:solidFill>
                  <a:schemeClr val="tx1"/>
                </a:solidFill>
              </a:rPr>
              <a:t>Resilience</a:t>
            </a:r>
          </a:p>
          <a:p>
            <a:pPr algn="ctr"/>
            <a:r>
              <a:rPr lang="en-GB" dirty="0" smtClean="0">
                <a:solidFill>
                  <a:schemeClr val="tx1"/>
                </a:solidFill>
              </a:rPr>
              <a:t>Trench</a:t>
            </a:r>
          </a:p>
          <a:p>
            <a:pPr algn="ctr"/>
            <a:r>
              <a:rPr lang="en-GB" dirty="0" smtClean="0">
                <a:solidFill>
                  <a:schemeClr val="tx1"/>
                </a:solidFill>
              </a:rPr>
              <a:t>Battalion </a:t>
            </a:r>
          </a:p>
          <a:p>
            <a:pPr algn="ctr"/>
            <a:endParaRPr lang="en-GB" dirty="0">
              <a:solidFill>
                <a:schemeClr val="tx1"/>
              </a:solidFill>
            </a:endParaRPr>
          </a:p>
        </p:txBody>
      </p:sp>
    </p:spTree>
    <p:extLst>
      <p:ext uri="{BB962C8B-B14F-4D97-AF65-F5344CB8AC3E}">
        <p14:creationId xmlns:p14="http://schemas.microsoft.com/office/powerpoint/2010/main" val="36769728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Picture 3">
            <a:hlinkClick r:id="rId3"/>
          </p:cNvPr>
          <p:cNvPicPr>
            <a:picLocks noChangeAspect="1"/>
          </p:cNvPicPr>
          <p:nvPr/>
        </p:nvPicPr>
        <p:blipFill>
          <a:blip r:embed="rId4"/>
          <a:stretch>
            <a:fillRect/>
          </a:stretch>
        </p:blipFill>
        <p:spPr>
          <a:xfrm>
            <a:off x="-1" y="-1"/>
            <a:ext cx="12192001" cy="6868939"/>
          </a:xfrm>
          <a:prstGeom prst="rect">
            <a:avLst/>
          </a:prstGeom>
        </p:spPr>
      </p:pic>
      <p:sp>
        <p:nvSpPr>
          <p:cNvPr id="3" name="Content Placeholder 2"/>
          <p:cNvSpPr>
            <a:spLocks noGrp="1"/>
          </p:cNvSpPr>
          <p:nvPr>
            <p:ph idx="1"/>
          </p:nvPr>
        </p:nvSpPr>
        <p:spPr>
          <a:xfrm>
            <a:off x="247357" y="740306"/>
            <a:ext cx="4802945" cy="5811838"/>
          </a:xfrm>
          <a:solidFill>
            <a:schemeClr val="accent4">
              <a:lumMod val="60000"/>
              <a:lumOff val="40000"/>
            </a:schemeClr>
          </a:solidFill>
        </p:spPr>
        <p:txBody>
          <a:bodyPr>
            <a:normAutofit fontScale="85000" lnSpcReduction="10000"/>
          </a:bodyPr>
          <a:lstStyle/>
          <a:p>
            <a:endParaRPr lang="en-GB" dirty="0" smtClean="0"/>
          </a:p>
          <a:p>
            <a:r>
              <a:rPr lang="en-GB" dirty="0" smtClean="0"/>
              <a:t>Jimmy Smith was born </a:t>
            </a:r>
            <a:r>
              <a:rPr lang="en-GB" dirty="0"/>
              <a:t>in Bolton in 1891, he was cared for by an aunt and uncle after his mother died when he was young. Jimmy barely knew his father, who remarried</a:t>
            </a:r>
            <a:r>
              <a:rPr lang="en-GB" dirty="0" smtClean="0"/>
              <a:t>.</a:t>
            </a:r>
          </a:p>
          <a:p>
            <a:endParaRPr lang="en-GB" dirty="0"/>
          </a:p>
          <a:p>
            <a:r>
              <a:rPr lang="en-GB" dirty="0"/>
              <a:t>We know little about Jimmy’s childhood, but we can assume his education was basic. When he left school, work was scarce and as an 18-year-old he joined the </a:t>
            </a:r>
            <a:r>
              <a:rPr lang="en-GB" dirty="0" smtClean="0"/>
              <a:t>Army</a:t>
            </a:r>
          </a:p>
          <a:p>
            <a:endParaRPr lang="en-GB" dirty="0"/>
          </a:p>
          <a:p>
            <a:r>
              <a:rPr lang="en-GB" dirty="0"/>
              <a:t>He </a:t>
            </a:r>
            <a:r>
              <a:rPr lang="en-GB" b="1" u="sng" dirty="0"/>
              <a:t>enlisted</a:t>
            </a:r>
            <a:r>
              <a:rPr lang="en-GB" dirty="0"/>
              <a:t> in the 1st </a:t>
            </a:r>
            <a:r>
              <a:rPr lang="en-GB" b="1" u="sng" dirty="0"/>
              <a:t>Battalion </a:t>
            </a:r>
            <a:r>
              <a:rPr lang="en-GB" dirty="0"/>
              <a:t>of the Lancashire Fusiliers</a:t>
            </a:r>
            <a:br>
              <a:rPr lang="en-GB" dirty="0"/>
            </a:br>
            <a:r>
              <a:rPr lang="en-GB" dirty="0"/>
              <a:t/>
            </a:r>
            <a:br>
              <a:rPr lang="en-GB" dirty="0"/>
            </a:br>
            <a:endParaRPr lang="en-GB" dirty="0"/>
          </a:p>
        </p:txBody>
      </p:sp>
    </p:spTree>
    <p:extLst>
      <p:ext uri="{BB962C8B-B14F-4D97-AF65-F5344CB8AC3E}">
        <p14:creationId xmlns:p14="http://schemas.microsoft.com/office/powerpoint/2010/main" val="32219876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5" name="Picture 4"/>
          <p:cNvPicPr>
            <a:picLocks noChangeAspect="1"/>
          </p:cNvPicPr>
          <p:nvPr/>
        </p:nvPicPr>
        <p:blipFill>
          <a:blip r:embed="rId3"/>
          <a:stretch>
            <a:fillRect/>
          </a:stretch>
        </p:blipFill>
        <p:spPr>
          <a:xfrm>
            <a:off x="-1" y="0"/>
            <a:ext cx="12192001" cy="6858112"/>
          </a:xfrm>
          <a:prstGeom prst="rect">
            <a:avLst/>
          </a:prstGeom>
        </p:spPr>
      </p:pic>
      <p:sp>
        <p:nvSpPr>
          <p:cNvPr id="6" name="Rounded Rectangle 5">
            <a:hlinkClick r:id="rId4"/>
          </p:cNvPr>
          <p:cNvSpPr/>
          <p:nvPr/>
        </p:nvSpPr>
        <p:spPr>
          <a:xfrm>
            <a:off x="647114" y="225082"/>
            <a:ext cx="11000935" cy="2264899"/>
          </a:xfrm>
          <a:prstGeom prst="round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smtClean="0">
                <a:solidFill>
                  <a:schemeClr val="bg1"/>
                </a:solidFill>
              </a:rPr>
              <a:t>What are these boys/men doing?</a:t>
            </a:r>
          </a:p>
          <a:p>
            <a:pPr algn="ctr"/>
            <a:r>
              <a:rPr lang="en-GB" sz="4000" dirty="0" smtClean="0">
                <a:solidFill>
                  <a:schemeClr val="bg1"/>
                </a:solidFill>
              </a:rPr>
              <a:t>Does it look tough?</a:t>
            </a:r>
          </a:p>
          <a:p>
            <a:pPr algn="ctr"/>
            <a:r>
              <a:rPr lang="en-GB" sz="4000" dirty="0" smtClean="0">
                <a:solidFill>
                  <a:schemeClr val="bg1"/>
                </a:solidFill>
              </a:rPr>
              <a:t>What skills are they being taught?</a:t>
            </a:r>
            <a:endParaRPr lang="en-GB" sz="4000" dirty="0">
              <a:solidFill>
                <a:schemeClr val="bg1"/>
              </a:solidFill>
            </a:endParaRPr>
          </a:p>
        </p:txBody>
      </p:sp>
    </p:spTree>
    <p:extLst>
      <p:ext uri="{BB962C8B-B14F-4D97-AF65-F5344CB8AC3E}">
        <p14:creationId xmlns:p14="http://schemas.microsoft.com/office/powerpoint/2010/main" val="26372681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1" cy="6858000"/>
          </a:xfrm>
          <a:prstGeom prst="rect">
            <a:avLst/>
          </a:prstGeom>
        </p:spPr>
      </p:pic>
      <p:sp>
        <p:nvSpPr>
          <p:cNvPr id="7" name="Rounded Rectangle 6"/>
          <p:cNvSpPr/>
          <p:nvPr/>
        </p:nvSpPr>
        <p:spPr>
          <a:xfrm>
            <a:off x="314176" y="4090181"/>
            <a:ext cx="11563643" cy="1322363"/>
          </a:xfrm>
          <a:prstGeom prst="roundRect">
            <a:avLst/>
          </a:prstGeom>
          <a:solidFill>
            <a:schemeClr val="accent6">
              <a:lumMod val="75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smtClean="0">
                <a:solidFill>
                  <a:schemeClr val="tx1"/>
                </a:solidFill>
              </a:rPr>
              <a:t>Outcome </a:t>
            </a:r>
            <a:r>
              <a:rPr lang="en-GB" sz="2800" dirty="0">
                <a:solidFill>
                  <a:schemeClr val="tx1"/>
                </a:solidFill>
              </a:rPr>
              <a:t>1</a:t>
            </a:r>
            <a:r>
              <a:rPr lang="en-GB" sz="2800" dirty="0" smtClean="0">
                <a:solidFill>
                  <a:schemeClr val="tx1"/>
                </a:solidFill>
              </a:rPr>
              <a:t>: </a:t>
            </a:r>
            <a:r>
              <a:rPr lang="en-GB" sz="2800" dirty="0" smtClean="0">
                <a:solidFill>
                  <a:schemeClr val="tx1"/>
                </a:solidFill>
              </a:rPr>
              <a:t>To describe trench conditions</a:t>
            </a:r>
            <a:endParaRPr lang="en-GB" sz="2800" dirty="0">
              <a:solidFill>
                <a:schemeClr val="tx1"/>
              </a:solidFill>
            </a:endParaRPr>
          </a:p>
        </p:txBody>
      </p:sp>
      <p:sp>
        <p:nvSpPr>
          <p:cNvPr id="3" name="Title 2"/>
          <p:cNvSpPr>
            <a:spLocks noGrp="1"/>
          </p:cNvSpPr>
          <p:nvPr>
            <p:ph type="title"/>
          </p:nvPr>
        </p:nvSpPr>
        <p:spPr/>
        <p:txBody>
          <a:bodyPr/>
          <a:lstStyle/>
          <a:p>
            <a:endParaRPr lang="en-GB"/>
          </a:p>
        </p:txBody>
      </p:sp>
    </p:spTree>
    <p:extLst>
      <p:ext uri="{BB962C8B-B14F-4D97-AF65-F5344CB8AC3E}">
        <p14:creationId xmlns:p14="http://schemas.microsoft.com/office/powerpoint/2010/main" val="11313735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hlinkClick r:id="rId3"/>
          </p:cNvPr>
          <p:cNvPicPr>
            <a:picLocks noChangeAspect="1"/>
          </p:cNvPicPr>
          <p:nvPr/>
        </p:nvPicPr>
        <p:blipFill>
          <a:blip r:embed="rId4"/>
          <a:stretch>
            <a:fillRect/>
          </a:stretch>
        </p:blipFill>
        <p:spPr>
          <a:xfrm>
            <a:off x="1" y="0"/>
            <a:ext cx="12064180" cy="6857999"/>
          </a:xfrm>
          <a:prstGeom prst="rect">
            <a:avLst/>
          </a:prstGeom>
        </p:spPr>
      </p:pic>
      <p:sp>
        <p:nvSpPr>
          <p:cNvPr id="6" name="TextBox 5"/>
          <p:cNvSpPr txBox="1"/>
          <p:nvPr/>
        </p:nvSpPr>
        <p:spPr>
          <a:xfrm>
            <a:off x="221227" y="1351507"/>
            <a:ext cx="3628104" cy="4154984"/>
          </a:xfrm>
          <a:prstGeom prst="rect">
            <a:avLst/>
          </a:prstGeom>
          <a:solidFill>
            <a:schemeClr val="accent5">
              <a:lumMod val="40000"/>
              <a:lumOff val="60000"/>
            </a:schemeClr>
          </a:solidFill>
        </p:spPr>
        <p:txBody>
          <a:bodyPr wrap="square" rtlCol="0">
            <a:spAutoFit/>
          </a:bodyPr>
          <a:lstStyle/>
          <a:p>
            <a:r>
              <a:rPr lang="en-GB" sz="2200" dirty="0" smtClean="0"/>
              <a:t>Trenches were dug along the western front (the borders of France and Belgium) from 1914</a:t>
            </a:r>
          </a:p>
          <a:p>
            <a:endParaRPr lang="en-GB" sz="2200" dirty="0"/>
          </a:p>
          <a:p>
            <a:r>
              <a:rPr lang="en-GB" sz="2200" dirty="0" smtClean="0"/>
              <a:t>Both the Allies and the Germans did this to avoid having to retreat</a:t>
            </a:r>
          </a:p>
          <a:p>
            <a:endParaRPr lang="en-GB" sz="2200" dirty="0"/>
          </a:p>
          <a:p>
            <a:r>
              <a:rPr lang="en-GB" sz="2200" dirty="0" smtClean="0"/>
              <a:t>This resulted in </a:t>
            </a:r>
            <a:r>
              <a:rPr lang="en-GB" sz="2200" b="1" u="sng" dirty="0" smtClean="0"/>
              <a:t>deadlock/stalemate</a:t>
            </a:r>
            <a:r>
              <a:rPr lang="en-GB" sz="2200" dirty="0" smtClean="0"/>
              <a:t> for the next 4 years</a:t>
            </a:r>
            <a:endParaRPr lang="en-GB" sz="2200" dirty="0"/>
          </a:p>
        </p:txBody>
      </p:sp>
      <p:sp>
        <p:nvSpPr>
          <p:cNvPr id="4" name="Rounded Rectangle 3"/>
          <p:cNvSpPr/>
          <p:nvPr/>
        </p:nvSpPr>
        <p:spPr>
          <a:xfrm>
            <a:off x="250269" y="29144"/>
            <a:ext cx="11563643" cy="1322363"/>
          </a:xfrm>
          <a:prstGeom prst="roundRect">
            <a:avLst/>
          </a:prstGeom>
          <a:solidFill>
            <a:schemeClr val="accent6">
              <a:lumMod val="75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smtClean="0">
                <a:solidFill>
                  <a:schemeClr val="tx1"/>
                </a:solidFill>
              </a:rPr>
              <a:t>Outcome </a:t>
            </a:r>
            <a:r>
              <a:rPr lang="en-GB" sz="2800" dirty="0">
                <a:solidFill>
                  <a:schemeClr val="tx1"/>
                </a:solidFill>
              </a:rPr>
              <a:t>1</a:t>
            </a:r>
            <a:r>
              <a:rPr lang="en-GB" sz="2800" dirty="0" smtClean="0">
                <a:solidFill>
                  <a:schemeClr val="tx1"/>
                </a:solidFill>
              </a:rPr>
              <a:t>: </a:t>
            </a:r>
            <a:r>
              <a:rPr lang="en-GB" sz="2800" dirty="0" smtClean="0">
                <a:solidFill>
                  <a:schemeClr val="tx1"/>
                </a:solidFill>
              </a:rPr>
              <a:t>To describe trench conditions</a:t>
            </a:r>
            <a:endParaRPr lang="en-GB" sz="2800" dirty="0">
              <a:solidFill>
                <a:schemeClr val="tx1"/>
              </a:solidFill>
            </a:endParaRPr>
          </a:p>
        </p:txBody>
      </p:sp>
    </p:spTree>
    <p:extLst>
      <p:ext uri="{BB962C8B-B14F-4D97-AF65-F5344CB8AC3E}">
        <p14:creationId xmlns:p14="http://schemas.microsoft.com/office/powerpoint/2010/main" val="19450318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0" y="0"/>
            <a:ext cx="12192000" cy="6858000"/>
          </a:xfrm>
          <a:prstGeom prst="rect">
            <a:avLst/>
          </a:prstGeom>
        </p:spPr>
      </p:pic>
      <p:sp>
        <p:nvSpPr>
          <p:cNvPr id="2" name="Title 1"/>
          <p:cNvSpPr>
            <a:spLocks noGrp="1"/>
          </p:cNvSpPr>
          <p:nvPr>
            <p:ph type="title"/>
          </p:nvPr>
        </p:nvSpPr>
        <p:spPr>
          <a:xfrm>
            <a:off x="0" y="-121572"/>
            <a:ext cx="10515600" cy="1325563"/>
          </a:xfrm>
          <a:solidFill>
            <a:schemeClr val="accent1">
              <a:lumMod val="40000"/>
              <a:lumOff val="60000"/>
            </a:schemeClr>
          </a:solidFill>
        </p:spPr>
        <p:txBody>
          <a:bodyPr/>
          <a:lstStyle/>
          <a:p>
            <a:r>
              <a:rPr lang="en-GB" dirty="0" smtClean="0"/>
              <a:t>Investigation into life in the trenches </a:t>
            </a:r>
            <a:endParaRPr lang="en-GB" dirty="0"/>
          </a:p>
        </p:txBody>
      </p:sp>
      <p:sp>
        <p:nvSpPr>
          <p:cNvPr id="3" name="Content Placeholder 2"/>
          <p:cNvSpPr>
            <a:spLocks noGrp="1"/>
          </p:cNvSpPr>
          <p:nvPr>
            <p:ph idx="1"/>
          </p:nvPr>
        </p:nvSpPr>
        <p:spPr>
          <a:xfrm>
            <a:off x="235974" y="1325564"/>
            <a:ext cx="11680723" cy="3836372"/>
          </a:xfrm>
          <a:solidFill>
            <a:schemeClr val="accent6">
              <a:lumMod val="60000"/>
              <a:lumOff val="40000"/>
            </a:schemeClr>
          </a:solidFill>
        </p:spPr>
        <p:txBody>
          <a:bodyPr>
            <a:noAutofit/>
          </a:bodyPr>
          <a:lstStyle/>
          <a:p>
            <a:r>
              <a:rPr lang="en-GB" sz="2000" dirty="0" smtClean="0"/>
              <a:t>The classroom has been set up so it takes you on a journey through the conditions that the men had to face in the trenches</a:t>
            </a:r>
          </a:p>
          <a:p>
            <a:endParaRPr lang="en-GB" sz="2000" dirty="0"/>
          </a:p>
          <a:p>
            <a:r>
              <a:rPr lang="en-GB" sz="2000" dirty="0" smtClean="0"/>
              <a:t>At each station there are different pieces of evidence of trench life for you to analyse. There are key questions in the pink boxes for you to answer on your sheets</a:t>
            </a:r>
          </a:p>
          <a:p>
            <a:endParaRPr lang="en-GB" sz="2000" dirty="0"/>
          </a:p>
          <a:p>
            <a:r>
              <a:rPr lang="en-GB" sz="2000" dirty="0" smtClean="0"/>
              <a:t>There is so much evidence of life in the trenches, that you wont be able to get round it all – you will only have 3 minutes at each station and you will be expected to visit 2 stations each</a:t>
            </a:r>
          </a:p>
          <a:p>
            <a:endParaRPr lang="en-GB" sz="2000" dirty="0"/>
          </a:p>
          <a:p>
            <a:r>
              <a:rPr lang="en-GB" sz="2000" dirty="0" smtClean="0"/>
              <a:t>You have been placed in different Battalions. The idea is that you have to work together to ensure you collect all the different evidence about trench conditions</a:t>
            </a:r>
            <a:endParaRPr lang="en-GB" sz="2000" dirty="0"/>
          </a:p>
        </p:txBody>
      </p:sp>
      <p:sp>
        <p:nvSpPr>
          <p:cNvPr id="6" name="Rounded Rectangle 5"/>
          <p:cNvSpPr/>
          <p:nvPr/>
        </p:nvSpPr>
        <p:spPr>
          <a:xfrm>
            <a:off x="235974" y="5283508"/>
            <a:ext cx="11563643" cy="1322363"/>
          </a:xfrm>
          <a:prstGeom prst="roundRect">
            <a:avLst/>
          </a:prstGeom>
          <a:solidFill>
            <a:schemeClr val="accent6">
              <a:lumMod val="75000"/>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smtClean="0">
                <a:solidFill>
                  <a:schemeClr val="tx1"/>
                </a:solidFill>
              </a:rPr>
              <a:t>Outcome </a:t>
            </a:r>
            <a:r>
              <a:rPr lang="en-GB" sz="2800" dirty="0">
                <a:solidFill>
                  <a:schemeClr val="tx1"/>
                </a:solidFill>
              </a:rPr>
              <a:t>1</a:t>
            </a:r>
            <a:r>
              <a:rPr lang="en-GB" sz="2800" dirty="0" smtClean="0">
                <a:solidFill>
                  <a:schemeClr val="tx1"/>
                </a:solidFill>
              </a:rPr>
              <a:t>: </a:t>
            </a:r>
            <a:r>
              <a:rPr lang="en-GB" sz="2800" dirty="0" smtClean="0">
                <a:solidFill>
                  <a:schemeClr val="tx1"/>
                </a:solidFill>
              </a:rPr>
              <a:t>To describe trench conditions</a:t>
            </a:r>
            <a:endParaRPr lang="en-GB" sz="2800" dirty="0">
              <a:solidFill>
                <a:schemeClr val="tx1"/>
              </a:solidFill>
            </a:endParaRPr>
          </a:p>
        </p:txBody>
      </p:sp>
    </p:spTree>
    <p:extLst>
      <p:ext uri="{BB962C8B-B14F-4D97-AF65-F5344CB8AC3E}">
        <p14:creationId xmlns:p14="http://schemas.microsoft.com/office/powerpoint/2010/main" val="2773118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396</TotalTime>
  <Words>2801</Words>
  <Application>Microsoft Office PowerPoint</Application>
  <PresentationFormat>Widescreen</PresentationFormat>
  <Paragraphs>217</Paragraphs>
  <Slides>31</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Calibri</vt:lpstr>
      <vt:lpstr>Calibri Light</vt:lpstr>
      <vt:lpstr>Office Theme</vt:lpstr>
      <vt:lpstr>PowerPoint Presentation</vt:lpstr>
      <vt:lpstr>PowerPoint Presentation</vt:lpstr>
      <vt:lpstr>The Journey</vt:lpstr>
      <vt:lpstr>Objective: To investigate the experiences of soldiers in the trenches on the Western Front</vt:lpstr>
      <vt:lpstr>PowerPoint Presentation</vt:lpstr>
      <vt:lpstr>PowerPoint Presentation</vt:lpstr>
      <vt:lpstr>PowerPoint Presentation</vt:lpstr>
      <vt:lpstr>PowerPoint Presentation</vt:lpstr>
      <vt:lpstr>Investigation into life in the trenches </vt:lpstr>
      <vt:lpstr>1st Battalions of…</vt:lpstr>
      <vt:lpstr>Regroup </vt:lpstr>
      <vt:lpstr>Reflection </vt:lpstr>
      <vt:lpstr>Slides 14-31 is the carousel material for the trench stations</vt:lpstr>
      <vt:lpstr>Death </vt:lpstr>
      <vt:lpstr>Death </vt:lpstr>
      <vt:lpstr>Death </vt:lpstr>
      <vt:lpstr>Daily life</vt:lpstr>
      <vt:lpstr>Daily life </vt:lpstr>
      <vt:lpstr>Daily life</vt:lpstr>
      <vt:lpstr>Using weapons</vt:lpstr>
      <vt:lpstr>Using weapons</vt:lpstr>
      <vt:lpstr>Rats and disease </vt:lpstr>
      <vt:lpstr>Rats and disease</vt:lpstr>
      <vt:lpstr>Trench foot  </vt:lpstr>
      <vt:lpstr>Trench foot</vt:lpstr>
      <vt:lpstr>Gas </vt:lpstr>
      <vt:lpstr>Gas </vt:lpstr>
      <vt:lpstr>Using weapons </vt:lpstr>
      <vt:lpstr>Rest</vt:lpstr>
      <vt:lpstr>Rest </vt:lpstr>
      <vt:lpstr>Rest </vt:lpstr>
    </vt:vector>
  </TitlesOfParts>
  <Company>The Blue Coat School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Miss L COHEN</dc:creator>
  <cp:lastModifiedBy>Miss L COHEN</cp:lastModifiedBy>
  <cp:revision>31</cp:revision>
  <cp:lastPrinted>2015-10-13T08:56:12Z</cp:lastPrinted>
  <dcterms:created xsi:type="dcterms:W3CDTF">2015-10-09T09:30:53Z</dcterms:created>
  <dcterms:modified xsi:type="dcterms:W3CDTF">2015-11-05T10:47:22Z</dcterms:modified>
</cp:coreProperties>
</file>