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5"/>
  </p:notesMasterIdLst>
  <p:handoutMasterIdLst>
    <p:handoutMasterId r:id="rId106"/>
  </p:handoutMasterIdLst>
  <p:sldIdLst>
    <p:sldId id="371" r:id="rId2"/>
    <p:sldId id="367" r:id="rId3"/>
    <p:sldId id="256" r:id="rId4"/>
    <p:sldId id="260" r:id="rId5"/>
    <p:sldId id="339" r:id="rId6"/>
    <p:sldId id="322" r:id="rId7"/>
    <p:sldId id="283" r:id="rId8"/>
    <p:sldId id="263" r:id="rId9"/>
    <p:sldId id="264" r:id="rId10"/>
    <p:sldId id="324" r:id="rId11"/>
    <p:sldId id="359" r:id="rId12"/>
    <p:sldId id="378" r:id="rId13"/>
    <p:sldId id="328" r:id="rId14"/>
    <p:sldId id="379" r:id="rId15"/>
    <p:sldId id="327" r:id="rId16"/>
    <p:sldId id="270" r:id="rId17"/>
    <p:sldId id="353" r:id="rId18"/>
    <p:sldId id="380" r:id="rId19"/>
    <p:sldId id="382" r:id="rId20"/>
    <p:sldId id="266" r:id="rId21"/>
    <p:sldId id="312" r:id="rId22"/>
    <p:sldId id="292" r:id="rId23"/>
    <p:sldId id="269" r:id="rId24"/>
    <p:sldId id="293" r:id="rId25"/>
    <p:sldId id="267" r:id="rId26"/>
    <p:sldId id="294" r:id="rId27"/>
    <p:sldId id="373" r:id="rId28"/>
    <p:sldId id="375" r:id="rId29"/>
    <p:sldId id="376" r:id="rId30"/>
    <p:sldId id="381" r:id="rId31"/>
    <p:sldId id="377" r:id="rId32"/>
    <p:sldId id="383" r:id="rId33"/>
    <p:sldId id="384" r:id="rId34"/>
    <p:sldId id="385" r:id="rId35"/>
    <p:sldId id="386" r:id="rId36"/>
    <p:sldId id="320" r:id="rId37"/>
    <p:sldId id="354" r:id="rId38"/>
    <p:sldId id="286" r:id="rId39"/>
    <p:sldId id="306" r:id="rId40"/>
    <p:sldId id="290" r:id="rId41"/>
    <p:sldId id="303" r:id="rId42"/>
    <p:sldId id="305" r:id="rId43"/>
    <p:sldId id="304" r:id="rId44"/>
    <p:sldId id="315" r:id="rId45"/>
    <p:sldId id="314" r:id="rId46"/>
    <p:sldId id="316" r:id="rId47"/>
    <p:sldId id="317" r:id="rId48"/>
    <p:sldId id="300" r:id="rId49"/>
    <p:sldId id="318" r:id="rId50"/>
    <p:sldId id="319" r:id="rId51"/>
    <p:sldId id="340" r:id="rId52"/>
    <p:sldId id="321" r:id="rId53"/>
    <p:sldId id="342" r:id="rId54"/>
    <p:sldId id="299" r:id="rId55"/>
    <p:sldId id="341" r:id="rId56"/>
    <p:sldId id="355" r:id="rId57"/>
    <p:sldId id="301" r:id="rId58"/>
    <p:sldId id="284" r:id="rId59"/>
    <p:sldId id="272" r:id="rId60"/>
    <p:sldId id="273" r:id="rId61"/>
    <p:sldId id="343" r:id="rId62"/>
    <p:sldId id="323" r:id="rId63"/>
    <p:sldId id="356" r:id="rId64"/>
    <p:sldId id="357" r:id="rId65"/>
    <p:sldId id="344" r:id="rId66"/>
    <p:sldId id="358" r:id="rId67"/>
    <p:sldId id="345" r:id="rId68"/>
    <p:sldId id="346" r:id="rId69"/>
    <p:sldId id="289" r:id="rId70"/>
    <p:sldId id="275" r:id="rId71"/>
    <p:sldId id="274" r:id="rId72"/>
    <p:sldId id="280" r:id="rId73"/>
    <p:sldId id="360" r:id="rId74"/>
    <p:sldId id="302" r:id="rId75"/>
    <p:sldId id="276" r:id="rId76"/>
    <p:sldId id="348" r:id="rId77"/>
    <p:sldId id="352" r:id="rId78"/>
    <p:sldId id="350" r:id="rId79"/>
    <p:sldId id="335" r:id="rId80"/>
    <p:sldId id="334" r:id="rId81"/>
    <p:sldId id="337" r:id="rId82"/>
    <p:sldId id="336" r:id="rId83"/>
    <p:sldId id="333" r:id="rId84"/>
    <p:sldId id="351" r:id="rId85"/>
    <p:sldId id="309" r:id="rId86"/>
    <p:sldId id="349" r:id="rId87"/>
    <p:sldId id="307" r:id="rId88"/>
    <p:sldId id="310" r:id="rId89"/>
    <p:sldId id="330" r:id="rId90"/>
    <p:sldId id="331" r:id="rId91"/>
    <p:sldId id="332" r:id="rId92"/>
    <p:sldId id="338" r:id="rId93"/>
    <p:sldId id="347" r:id="rId94"/>
    <p:sldId id="363" r:id="rId95"/>
    <p:sldId id="368" r:id="rId96"/>
    <p:sldId id="362" r:id="rId97"/>
    <p:sldId id="365" r:id="rId98"/>
    <p:sldId id="372" r:id="rId99"/>
    <p:sldId id="366" r:id="rId100"/>
    <p:sldId id="364" r:id="rId101"/>
    <p:sldId id="369" r:id="rId102"/>
    <p:sldId id="361" r:id="rId103"/>
    <p:sldId id="370" r:id="rId104"/>
  </p:sldIdLst>
  <p:sldSz cx="9144000" cy="6858000" type="screen4x3"/>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045" autoAdjust="0"/>
  </p:normalViewPr>
  <p:slideViewPr>
    <p:cSldViewPr>
      <p:cViewPr varScale="1">
        <p:scale>
          <a:sx n="64" d="100"/>
          <a:sy n="64" d="100"/>
        </p:scale>
        <p:origin x="1566" y="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18CB3E1D-D85F-4EAC-9710-A008ABD75992}" type="datetimeFigureOut">
              <a:rPr lang="en-GB" smtClean="0"/>
              <a:t>20/10/2015</a:t>
            </a:fld>
            <a:endParaRPr lang="en-GB"/>
          </a:p>
        </p:txBody>
      </p:sp>
      <p:sp>
        <p:nvSpPr>
          <p:cNvPr id="4" name="Footer Placeholder 3"/>
          <p:cNvSpPr>
            <a:spLocks noGrp="1"/>
          </p:cNvSpPr>
          <p:nvPr>
            <p:ph type="ftr" sz="quarter" idx="2"/>
          </p:nvPr>
        </p:nvSpPr>
        <p:spPr>
          <a:xfrm>
            <a:off x="0" y="9429750"/>
            <a:ext cx="288925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9750"/>
            <a:ext cx="2889250" cy="496888"/>
          </a:xfrm>
          <a:prstGeom prst="rect">
            <a:avLst/>
          </a:prstGeom>
        </p:spPr>
        <p:txBody>
          <a:bodyPr vert="horz" lIns="91440" tIns="45720" rIns="91440" bIns="45720" rtlCol="0" anchor="b"/>
          <a:lstStyle>
            <a:lvl1pPr algn="r">
              <a:defRPr sz="1200"/>
            </a:lvl1pPr>
          </a:lstStyle>
          <a:p>
            <a:fld id="{6FF3CDFB-889F-4355-8DAE-4A10809CDB33}" type="slidenum">
              <a:rPr lang="en-GB" smtClean="0"/>
              <a:t>‹#›</a:t>
            </a:fld>
            <a:endParaRPr lang="en-GB"/>
          </a:p>
        </p:txBody>
      </p:sp>
    </p:spTree>
    <p:extLst>
      <p:ext uri="{BB962C8B-B14F-4D97-AF65-F5344CB8AC3E}">
        <p14:creationId xmlns:p14="http://schemas.microsoft.com/office/powerpoint/2010/main" val="37823578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E4B30329-AF6A-4108-8690-7F1A46136D43}" type="datetimeFigureOut">
              <a:rPr lang="en-GB" smtClean="0"/>
              <a:t>20/10/2015</a:t>
            </a:fld>
            <a:endParaRPr lang="en-GB"/>
          </a:p>
        </p:txBody>
      </p:sp>
      <p:sp>
        <p:nvSpPr>
          <p:cNvPr id="4" name="Slide Image Placeholder 3"/>
          <p:cNvSpPr>
            <a:spLocks noGrp="1" noRot="1" noChangeAspect="1"/>
          </p:cNvSpPr>
          <p:nvPr>
            <p:ph type="sldImg" idx="2"/>
          </p:nvPr>
        </p:nvSpPr>
        <p:spPr>
          <a:xfrm>
            <a:off x="1101725" y="1241425"/>
            <a:ext cx="4465638"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1900C673-478E-481E-BEA0-FEFD653F668F}" type="slidenum">
              <a:rPr lang="en-GB" smtClean="0"/>
              <a:t>‹#›</a:t>
            </a:fld>
            <a:endParaRPr lang="en-GB"/>
          </a:p>
        </p:txBody>
      </p:sp>
    </p:spTree>
    <p:extLst>
      <p:ext uri="{BB962C8B-B14F-4D97-AF65-F5344CB8AC3E}">
        <p14:creationId xmlns:p14="http://schemas.microsoft.com/office/powerpoint/2010/main" val="10217346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Make clear execution not just</a:t>
            </a:r>
            <a:r>
              <a:rPr lang="en-GB" baseline="0" dirty="0" smtClean="0"/>
              <a:t> punished. Why such a severe consequence</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4</a:t>
            </a:fld>
            <a:endParaRPr lang="en-GB"/>
          </a:p>
        </p:txBody>
      </p:sp>
    </p:spTree>
    <p:extLst>
      <p:ext uri="{BB962C8B-B14F-4D97-AF65-F5344CB8AC3E}">
        <p14:creationId xmlns:p14="http://schemas.microsoft.com/office/powerpoint/2010/main" val="30685807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or a comic strip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32</a:t>
            </a:fld>
            <a:endParaRPr lang="en-GB"/>
          </a:p>
        </p:txBody>
      </p:sp>
    </p:spTree>
    <p:extLst>
      <p:ext uri="{BB962C8B-B14F-4D97-AF65-F5344CB8AC3E}">
        <p14:creationId xmlns:p14="http://schemas.microsoft.com/office/powerpoint/2010/main" val="42869076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(put your hand up in that section of the drama piece)</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If the comic strip,</a:t>
            </a:r>
            <a:r>
              <a:rPr lang="en-GB" baseline="0" dirty="0" smtClean="0"/>
              <a:t> put their finger on the box and then draw an alternative pathway.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33</a:t>
            </a:fld>
            <a:endParaRPr lang="en-GB"/>
          </a:p>
        </p:txBody>
      </p:sp>
    </p:spTree>
    <p:extLst>
      <p:ext uri="{BB962C8B-B14F-4D97-AF65-F5344CB8AC3E}">
        <p14:creationId xmlns:p14="http://schemas.microsoft.com/office/powerpoint/2010/main" val="2685303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Not taking days off sick, hand in accurate receipts,</a:t>
            </a:r>
            <a:r>
              <a:rPr lang="en-GB" baseline="0" dirty="0" smtClean="0"/>
              <a:t> declare taxes. </a:t>
            </a:r>
          </a:p>
          <a:p>
            <a:r>
              <a:rPr lang="en-GB" baseline="0" dirty="0" smtClean="0"/>
              <a:t>Being honest and maintaining high standards</a:t>
            </a:r>
          </a:p>
          <a:p>
            <a:r>
              <a:rPr lang="en-GB" dirty="0" smtClean="0"/>
              <a:t>Telling your parents</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35</a:t>
            </a:fld>
            <a:endParaRPr lang="en-GB"/>
          </a:p>
        </p:txBody>
      </p:sp>
    </p:spTree>
    <p:extLst>
      <p:ext uri="{BB962C8B-B14F-4D97-AF65-F5344CB8AC3E}">
        <p14:creationId xmlns:p14="http://schemas.microsoft.com/office/powerpoint/2010/main" val="20504806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Taken on IOE battlefields tour by Lauren Taylor</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39</a:t>
            </a:fld>
            <a:endParaRPr lang="en-GB"/>
          </a:p>
        </p:txBody>
      </p:sp>
    </p:spTree>
    <p:extLst>
      <p:ext uri="{BB962C8B-B14F-4D97-AF65-F5344CB8AC3E}">
        <p14:creationId xmlns:p14="http://schemas.microsoft.com/office/powerpoint/2010/main" val="3379982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Does</a:t>
            </a:r>
            <a:r>
              <a:rPr lang="en-GB" baseline="0" dirty="0" smtClean="0"/>
              <a:t> anything surprise you? What word would you use to summarise this?</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42</a:t>
            </a:fld>
            <a:endParaRPr lang="en-GB"/>
          </a:p>
        </p:txBody>
      </p:sp>
    </p:spTree>
    <p:extLst>
      <p:ext uri="{BB962C8B-B14F-4D97-AF65-F5344CB8AC3E}">
        <p14:creationId xmlns:p14="http://schemas.microsoft.com/office/powerpoint/2010/main" val="23196602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Add them to the board and create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46</a:t>
            </a:fld>
            <a:endParaRPr lang="en-GB"/>
          </a:p>
        </p:txBody>
      </p:sp>
    </p:spTree>
    <p:extLst>
      <p:ext uri="{BB962C8B-B14F-4D97-AF65-F5344CB8AC3E}">
        <p14:creationId xmlns:p14="http://schemas.microsoft.com/office/powerpoint/2010/main" val="39025710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Act or</a:t>
            </a:r>
            <a:r>
              <a:rPr lang="en-GB" baseline="0" dirty="0" smtClean="0"/>
              <a:t> write</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51</a:t>
            </a:fld>
            <a:endParaRPr lang="en-GB"/>
          </a:p>
        </p:txBody>
      </p:sp>
    </p:spTree>
    <p:extLst>
      <p:ext uri="{BB962C8B-B14F-4D97-AF65-F5344CB8AC3E}">
        <p14:creationId xmlns:p14="http://schemas.microsoft.com/office/powerpoint/2010/main" val="4629316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http://www.thenma.org.uk/about-us/memorials/featured-memorials/featured-memorials-page-1/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57</a:t>
            </a:fld>
            <a:endParaRPr lang="en-GB"/>
          </a:p>
        </p:txBody>
      </p:sp>
    </p:spTree>
    <p:extLst>
      <p:ext uri="{BB962C8B-B14F-4D97-AF65-F5344CB8AC3E}">
        <p14:creationId xmlns:p14="http://schemas.microsoft.com/office/powerpoint/2010/main" val="33556467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http://farm6.staticflickr.com/5058/5530175324_eb890390cd_z.jpg 9</a:t>
            </a:r>
            <a:r>
              <a:rPr lang="en-GB" baseline="30000" dirty="0" smtClean="0"/>
              <a:t>th</a:t>
            </a:r>
            <a:r>
              <a:rPr lang="en-GB" dirty="0" smtClean="0"/>
              <a:t> august 2015 </a:t>
            </a:r>
          </a:p>
          <a:p>
            <a:r>
              <a:rPr lang="en-GB" dirty="0" smtClean="0"/>
              <a:t>https://s-media-cache-ak0.pinimg.com/236x/75/b0/02/75b002a9cf4823cffecce8782daa0f58.jpg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58</a:t>
            </a:fld>
            <a:endParaRPr lang="en-GB"/>
          </a:p>
        </p:txBody>
      </p:sp>
    </p:spTree>
    <p:extLst>
      <p:ext uri="{BB962C8B-B14F-4D97-AF65-F5344CB8AC3E}">
        <p14:creationId xmlns:p14="http://schemas.microsoft.com/office/powerpoint/2010/main" val="3525594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http://www.itv.com/news/update/2013-11-11/two-minute-silence-held-at-cenotaph/ cenotaph photo</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60</a:t>
            </a:fld>
            <a:endParaRPr lang="en-GB"/>
          </a:p>
        </p:txBody>
      </p:sp>
    </p:spTree>
    <p:extLst>
      <p:ext uri="{BB962C8B-B14F-4D97-AF65-F5344CB8AC3E}">
        <p14:creationId xmlns:p14="http://schemas.microsoft.com/office/powerpoint/2010/main" val="2447076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all, 5,952 officers and 298,310 other ranks were court-martialled. This amounts to just over 3% of the total of men who joined the army. Of those tried, 89% were convicted; 8% acquitted; the rest were either convicted without the conviction being confirmed or with it being subsequently quashed. Of those convicted, 30% were for absence without leave; 15% for drunkenness;14% for desertion (although only 3% were actually in the field at the time); 11% for insubordination; 11% for loss of army property, and the remaining 19% for various other crimes. The main punishments applied were : 3 months detention in a military compound - 24%; Field Punishment Number 1-chained to an object - 22%; Fines - 12%; 6 months detention - 10%; reduction in rank - 10%; Field Punishment Number 2, in chains - 8%.</a:t>
            </a:r>
          </a:p>
          <a:p>
            <a:r>
              <a:rPr lang="en-GB" dirty="0" smtClean="0"/>
              <a:t>3.080 men (1.1% of those convicted) were sentenced to death. Of these, 89% were reprieved and the sentence converted to a different one. 346 men were executed. Their crimes included desertion - 266; murder - 37; cowardice in the face of the enemy - 18; quitting their post - 7; striking or showing violence to their superiors - 6; disobedience - 5; mutiny - 3; sleeping at post - 2; casting away arms - 2. Of the 346, 91 were already under a suspended sentence from an earlier conviction (40 of these a suspended death sentence).</a:t>
            </a:r>
          </a:p>
          <a:p>
            <a:r>
              <a:rPr lang="en-GB" dirty="0" smtClean="0"/>
              <a:t>http://www.1914-1918.net/crime.htm </a:t>
            </a:r>
          </a:p>
          <a:p>
            <a:r>
              <a:rPr lang="en-GB" dirty="0" smtClean="0"/>
              <a:t>9</a:t>
            </a:r>
            <a:r>
              <a:rPr lang="en-GB" baseline="30000" dirty="0" smtClean="0"/>
              <a:t>th</a:t>
            </a:r>
            <a:r>
              <a:rPr lang="en-GB" dirty="0" smtClean="0"/>
              <a:t> august 2015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9</a:t>
            </a:fld>
            <a:endParaRPr lang="en-GB"/>
          </a:p>
        </p:txBody>
      </p:sp>
    </p:spTree>
    <p:extLst>
      <p:ext uri="{BB962C8B-B14F-4D97-AF65-F5344CB8AC3E}">
        <p14:creationId xmlns:p14="http://schemas.microsoft.com/office/powerpoint/2010/main" val="950217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http://farm6.staticflickr.com/5058/5530175324_eb890390cd_z.jpg 9</a:t>
            </a:r>
            <a:r>
              <a:rPr lang="en-GB" baseline="30000" dirty="0" smtClean="0"/>
              <a:t>th</a:t>
            </a:r>
            <a:r>
              <a:rPr lang="en-GB" dirty="0" smtClean="0"/>
              <a:t> august 2015 </a:t>
            </a:r>
          </a:p>
          <a:p>
            <a:r>
              <a:rPr lang="en-GB" dirty="0" smtClean="0"/>
              <a:t>https://s-media-cache-ak0.pinimg.com/236x/75/b0/02/75b002a9cf4823cffecce8782daa0f58.jpg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61</a:t>
            </a:fld>
            <a:endParaRPr lang="en-GB"/>
          </a:p>
        </p:txBody>
      </p:sp>
    </p:spTree>
    <p:extLst>
      <p:ext uri="{BB962C8B-B14F-4D97-AF65-F5344CB8AC3E}">
        <p14:creationId xmlns:p14="http://schemas.microsoft.com/office/powerpoint/2010/main" val="38009414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In all, 5,952 officers and 298,310 other ranks were court-martialled. This amounts to just over 3% of the total of men who joined the army. Of those tried, 89% were convicted; 8% acquitted; the rest were either convicted without the conviction being confirmed or with it being subsequently quashed. Of those convicted, 30% were for absence without leave; 15% for drunkenness;14% for desertion (although only 3% were actually in the field at the time); 11% for insubordination; 11% for loss of army property, and the remaining 19% for various other crimes. The main punishments applied were : 3 months detention in a military compound - 24%; Field Punishment Number 1-chained to an object - 22%; Fines - 12%; 6 months detention - 10%; reduction in rank - 10%; Field Punishment Number 2, in chains - 8%.</a:t>
            </a:r>
          </a:p>
          <a:p>
            <a:r>
              <a:rPr lang="en-GB" dirty="0" smtClean="0"/>
              <a:t>3.080 men (1.1% of those convicted) were sentenced to death. Of these, 89% were reprieved and the sentence converted to a different one. 346 men were executed. Their crimes included desertion - 266; murder - 37; cowardice in the face of the enemy - 18; quitting their post - 7; striking or showing violence to their superiors - 6; disobedience - 5; mutiny - 3; sleeping at post - 2; casting away arms - 2. Of the 346, 91 were already under a suspended sentence from an earlier conviction (40 of these a suspended death sentence).</a:t>
            </a:r>
          </a:p>
          <a:p>
            <a:r>
              <a:rPr lang="en-GB" dirty="0" smtClean="0"/>
              <a:t>http://www.1914-1918.net/crime.htm </a:t>
            </a:r>
          </a:p>
          <a:p>
            <a:r>
              <a:rPr lang="en-GB" dirty="0" smtClean="0"/>
              <a:t>9</a:t>
            </a:r>
            <a:r>
              <a:rPr lang="en-GB" baseline="30000" dirty="0" smtClean="0"/>
              <a:t>th</a:t>
            </a:r>
            <a:r>
              <a:rPr lang="en-GB" dirty="0" smtClean="0"/>
              <a:t> august 2015 </a:t>
            </a:r>
          </a:p>
          <a:p>
            <a:endParaRPr lang="en-GB" dirty="0" smtClean="0"/>
          </a:p>
          <a:p>
            <a:r>
              <a:rPr lang="en-GB" dirty="0" smtClean="0"/>
              <a:t>http://www.theguardian.com/world/2013/oct/01/france-first-world-war-soldiers-cowardice-executed-memorial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62</a:t>
            </a:fld>
            <a:endParaRPr lang="en-GB"/>
          </a:p>
        </p:txBody>
      </p:sp>
    </p:spTree>
    <p:extLst>
      <p:ext uri="{BB962C8B-B14F-4D97-AF65-F5344CB8AC3E}">
        <p14:creationId xmlns:p14="http://schemas.microsoft.com/office/powerpoint/2010/main" val="37115162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http://www.telegraph.co.uk/news/1526437/Pardoned-the-306-soldiers-shot-at-dawn-for-cowardice.html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63</a:t>
            </a:fld>
            <a:endParaRPr lang="en-GB"/>
          </a:p>
        </p:txBody>
      </p:sp>
    </p:spTree>
    <p:extLst>
      <p:ext uri="{BB962C8B-B14F-4D97-AF65-F5344CB8AC3E}">
        <p14:creationId xmlns:p14="http://schemas.microsoft.com/office/powerpoint/2010/main" val="970625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http://www.theguardian.com/world/2013/oct/01/france-first-world-war-soldiers-cowardice-executed-memorial 13</a:t>
            </a:r>
            <a:r>
              <a:rPr lang="en-GB" baseline="30000" dirty="0" smtClean="0"/>
              <a:t>th</a:t>
            </a:r>
            <a:r>
              <a:rPr lang="en-GB" dirty="0" smtClean="0"/>
              <a:t> August 2015</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65</a:t>
            </a:fld>
            <a:endParaRPr lang="en-GB"/>
          </a:p>
        </p:txBody>
      </p:sp>
    </p:spTree>
    <p:extLst>
      <p:ext uri="{BB962C8B-B14F-4D97-AF65-F5344CB8AC3E}">
        <p14:creationId xmlns:p14="http://schemas.microsoft.com/office/powerpoint/2010/main" val="1621085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http://www.theguardian.com/world/2013/oct/01/france-first-world-war-soldiers-cowardice-executed-memorial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66</a:t>
            </a:fld>
            <a:endParaRPr lang="en-GB"/>
          </a:p>
        </p:txBody>
      </p:sp>
    </p:spTree>
    <p:extLst>
      <p:ext uri="{BB962C8B-B14F-4D97-AF65-F5344CB8AC3E}">
        <p14:creationId xmlns:p14="http://schemas.microsoft.com/office/powerpoint/2010/main" val="22383127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mtClean="0"/>
              <a:t>http://www.cwgc.org/respect/docs/Additional_ideas/Shot_at_dawn.pdf </a:t>
            </a:r>
            <a:endParaRPr lang="en-GB"/>
          </a:p>
        </p:txBody>
      </p:sp>
      <p:sp>
        <p:nvSpPr>
          <p:cNvPr id="4" name="Slide Number Placeholder 3"/>
          <p:cNvSpPr>
            <a:spLocks noGrp="1"/>
          </p:cNvSpPr>
          <p:nvPr>
            <p:ph type="sldNum" sz="quarter" idx="10"/>
          </p:nvPr>
        </p:nvSpPr>
        <p:spPr/>
        <p:txBody>
          <a:bodyPr/>
          <a:lstStyle/>
          <a:p>
            <a:fld id="{1900C673-478E-481E-BEA0-FEFD653F668F}" type="slidenum">
              <a:rPr lang="en-GB" smtClean="0"/>
              <a:t>68</a:t>
            </a:fld>
            <a:endParaRPr lang="en-GB"/>
          </a:p>
        </p:txBody>
      </p:sp>
    </p:spTree>
    <p:extLst>
      <p:ext uri="{BB962C8B-B14F-4D97-AF65-F5344CB8AC3E}">
        <p14:creationId xmlns:p14="http://schemas.microsoft.com/office/powerpoint/2010/main" val="22426331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http://www.toerismepoperinge.be/en/page/1211-1220-1254/death-cells-and-execution-spot.html#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69</a:t>
            </a:fld>
            <a:endParaRPr lang="en-GB"/>
          </a:p>
        </p:txBody>
      </p:sp>
    </p:spTree>
    <p:extLst>
      <p:ext uri="{BB962C8B-B14F-4D97-AF65-F5344CB8AC3E}">
        <p14:creationId xmlns:p14="http://schemas.microsoft.com/office/powerpoint/2010/main" val="26475842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able add questions on post its to the images.</a:t>
            </a:r>
            <a:r>
              <a:rPr lang="en-GB" baseline="0" dirty="0" smtClean="0"/>
              <a:t> Less able need to do </a:t>
            </a:r>
            <a:r>
              <a:rPr lang="en-GB" baseline="0" dirty="0" err="1" smtClean="0"/>
              <a:t>qs</a:t>
            </a:r>
            <a:r>
              <a:rPr lang="en-GB" baseline="0" dirty="0" smtClean="0"/>
              <a:t> 1-10- more challenging as progress.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73</a:t>
            </a:fld>
            <a:endParaRPr lang="en-GB"/>
          </a:p>
        </p:txBody>
      </p:sp>
    </p:spTree>
    <p:extLst>
      <p:ext uri="{BB962C8B-B14F-4D97-AF65-F5344CB8AC3E}">
        <p14:creationId xmlns:p14="http://schemas.microsoft.com/office/powerpoint/2010/main" val="28026466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http://farm6.staticflickr.com/5058/5530175324_eb890390cd_z.jpg 9</a:t>
            </a:r>
            <a:r>
              <a:rPr lang="en-GB" baseline="30000" dirty="0" smtClean="0"/>
              <a:t>th</a:t>
            </a:r>
            <a:r>
              <a:rPr lang="en-GB" dirty="0" smtClean="0"/>
              <a:t> august 2015 </a:t>
            </a:r>
          </a:p>
          <a:p>
            <a:r>
              <a:rPr lang="en-GB" dirty="0" smtClean="0"/>
              <a:t>https://s-media-cache-ak0.pinimg.com/236x/75/b0/02/75b002a9cf4823cffecce8782daa0f58.jpg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74</a:t>
            </a:fld>
            <a:endParaRPr lang="en-GB"/>
          </a:p>
        </p:txBody>
      </p:sp>
    </p:spTree>
    <p:extLst>
      <p:ext uri="{BB962C8B-B14F-4D97-AF65-F5344CB8AC3E}">
        <p14:creationId xmlns:p14="http://schemas.microsoft.com/office/powerpoint/2010/main" val="683042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http://www.bing.com/images/search?q=the+menin+gate&amp;view=detailv2&amp;&amp;id=C1159453B283331C960FA5487980972E34C369B7&amp;selectedIndex=5&amp;ccid=R91i07ss&amp;simid=608055515957759085&amp;thid=OIP.M47dd62d3bb2c5769f2a87003759d9300H0&amp;ajaxhist=0 </a:t>
            </a:r>
          </a:p>
          <a:p>
            <a:endParaRPr lang="en-GB" dirty="0" smtClean="0"/>
          </a:p>
          <a:p>
            <a:r>
              <a:rPr lang="en-GB" dirty="0" smtClean="0"/>
              <a:t>http://www.bing.com/images/search?q=the+menin+gate&amp;view=detailv2&amp;id=D9DC69679AFE9F1F93482B6A2D0CE34DF1F9059C&amp;selectedindex=8&amp;ccid=RC6n2tOT&amp;simid=608039873683392719&amp;thid=OIP.M442ea7dad393647995deaf08495b9f1dH0&amp;mode=overlay&amp;first=1  http://firstworldwar.com/today/meningate.htm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81</a:t>
            </a:fld>
            <a:endParaRPr lang="en-GB"/>
          </a:p>
        </p:txBody>
      </p:sp>
    </p:spTree>
    <p:extLst>
      <p:ext uri="{BB962C8B-B14F-4D97-AF65-F5344CB8AC3E}">
        <p14:creationId xmlns:p14="http://schemas.microsoft.com/office/powerpoint/2010/main" val="5043622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Uniform, phones not allowed</a:t>
            </a:r>
            <a:r>
              <a:rPr lang="en-GB" baseline="0" dirty="0" smtClean="0"/>
              <a:t> in school, ties, make up, homework, not go home at lunch, no common room.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12</a:t>
            </a:fld>
            <a:endParaRPr lang="en-GB"/>
          </a:p>
        </p:txBody>
      </p:sp>
    </p:spTree>
    <p:extLst>
      <p:ext uri="{BB962C8B-B14F-4D97-AF65-F5344CB8AC3E}">
        <p14:creationId xmlns:p14="http://schemas.microsoft.com/office/powerpoint/2010/main" val="25808788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http://www.greatwar.co.uk/ypres-salient/memorial-vancouver-corner.htm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84</a:t>
            </a:fld>
            <a:endParaRPr lang="en-GB"/>
          </a:p>
        </p:txBody>
      </p:sp>
    </p:spTree>
    <p:extLst>
      <p:ext uri="{BB962C8B-B14F-4D97-AF65-F5344CB8AC3E}">
        <p14:creationId xmlns:p14="http://schemas.microsoft.com/office/powerpoint/2010/main" val="24639126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http://www.greatwar.co.uk/somme/memorial-newfoundland-park.htm 13,8,15</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86</a:t>
            </a:fld>
            <a:endParaRPr lang="en-GB"/>
          </a:p>
        </p:txBody>
      </p:sp>
    </p:spTree>
    <p:extLst>
      <p:ext uri="{BB962C8B-B14F-4D97-AF65-F5344CB8AC3E}">
        <p14:creationId xmlns:p14="http://schemas.microsoft.com/office/powerpoint/2010/main" val="2008949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More able extension-handed</a:t>
            </a:r>
            <a:r>
              <a:rPr lang="en-GB" baseline="0" dirty="0" smtClean="0"/>
              <a:t> to them on a card.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15</a:t>
            </a:fld>
            <a:endParaRPr lang="en-GB"/>
          </a:p>
        </p:txBody>
      </p:sp>
    </p:spTree>
    <p:extLst>
      <p:ext uri="{BB962C8B-B14F-4D97-AF65-F5344CB8AC3E}">
        <p14:creationId xmlns:p14="http://schemas.microsoft.com/office/powerpoint/2010/main" val="7039981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http://www.ww1battlefields.co.uk/flanders/pop.html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20</a:t>
            </a:fld>
            <a:endParaRPr lang="en-GB"/>
          </a:p>
        </p:txBody>
      </p:sp>
    </p:spTree>
    <p:extLst>
      <p:ext uri="{BB962C8B-B14F-4D97-AF65-F5344CB8AC3E}">
        <p14:creationId xmlns:p14="http://schemas.microsoft.com/office/powerpoint/2010/main" val="36930446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Taken at </a:t>
            </a:r>
            <a:r>
              <a:rPr lang="en-GB" dirty="0" err="1" smtClean="0"/>
              <a:t>Poperinge</a:t>
            </a:r>
            <a:r>
              <a:rPr lang="en-GB" baseline="0" dirty="0" smtClean="0"/>
              <a:t> </a:t>
            </a:r>
            <a:r>
              <a:rPr lang="en-GB" baseline="0" dirty="0" smtClean="0"/>
              <a:t>by Lauren Taylor</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21</a:t>
            </a:fld>
            <a:endParaRPr lang="en-GB"/>
          </a:p>
        </p:txBody>
      </p:sp>
    </p:spTree>
    <p:extLst>
      <p:ext uri="{BB962C8B-B14F-4D97-AF65-F5344CB8AC3E}">
        <p14:creationId xmlns:p14="http://schemas.microsoft.com/office/powerpoint/2010/main" val="6176353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How it</a:t>
            </a:r>
            <a:r>
              <a:rPr lang="en-GB" baseline="0" dirty="0" smtClean="0"/>
              <a:t> is preserved today</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24</a:t>
            </a:fld>
            <a:endParaRPr lang="en-GB"/>
          </a:p>
        </p:txBody>
      </p:sp>
    </p:spTree>
    <p:extLst>
      <p:ext uri="{BB962C8B-B14F-4D97-AF65-F5344CB8AC3E}">
        <p14:creationId xmlns:p14="http://schemas.microsoft.com/office/powerpoint/2010/main" val="24450119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http://www.toerismepoperinge.be/en/page/1211-1220-1254/death-cells-and-execution-spot.html# </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26</a:t>
            </a:fld>
            <a:endParaRPr lang="en-GB"/>
          </a:p>
        </p:txBody>
      </p:sp>
    </p:spTree>
    <p:extLst>
      <p:ext uri="{BB962C8B-B14F-4D97-AF65-F5344CB8AC3E}">
        <p14:creationId xmlns:p14="http://schemas.microsoft.com/office/powerpoint/2010/main" val="3458977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Less able-power of the government</a:t>
            </a:r>
            <a:r>
              <a:rPr lang="en-GB" baseline="0" dirty="0" smtClean="0"/>
              <a:t> and respect for laws.</a:t>
            </a:r>
          </a:p>
          <a:p>
            <a:r>
              <a:rPr lang="en-GB" dirty="0" smtClean="0"/>
              <a:t>More able challenge</a:t>
            </a:r>
            <a:r>
              <a:rPr lang="en-GB" baseline="0" dirty="0" smtClean="0"/>
              <a:t> authority, should he have been treated with compassion?</a:t>
            </a:r>
            <a:endParaRPr lang="en-GB" dirty="0"/>
          </a:p>
        </p:txBody>
      </p:sp>
      <p:sp>
        <p:nvSpPr>
          <p:cNvPr id="4" name="Slide Number Placeholder 3"/>
          <p:cNvSpPr>
            <a:spLocks noGrp="1"/>
          </p:cNvSpPr>
          <p:nvPr>
            <p:ph type="sldNum" sz="quarter" idx="10"/>
          </p:nvPr>
        </p:nvSpPr>
        <p:spPr/>
        <p:txBody>
          <a:bodyPr/>
          <a:lstStyle/>
          <a:p>
            <a:fld id="{1900C673-478E-481E-BEA0-FEFD653F668F}" type="slidenum">
              <a:rPr lang="en-GB" smtClean="0"/>
              <a:t>28</a:t>
            </a:fld>
            <a:endParaRPr lang="en-GB"/>
          </a:p>
        </p:txBody>
      </p:sp>
    </p:spTree>
    <p:extLst>
      <p:ext uri="{BB962C8B-B14F-4D97-AF65-F5344CB8AC3E}">
        <p14:creationId xmlns:p14="http://schemas.microsoft.com/office/powerpoint/2010/main" val="23517647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6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7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8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35.jpeg"/><Relationship Id="rId4" Type="http://schemas.openxmlformats.org/officeDocument/2006/relationships/image" Target="../media/image34.jpeg"/></Relationships>
</file>

<file path=ppt/slides/_rels/slide8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8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2.xml"/><Relationship Id="rId4" Type="http://schemas.openxmlformats.org/officeDocument/2006/relationships/image" Target="../media/image49.jpeg"/></Relationships>
</file>

<file path=ppt/slides/_rels/slide92.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19.jpeg"/><Relationship Id="rId2" Type="http://schemas.openxmlformats.org/officeDocument/2006/relationships/image" Target="../media/image27.jpeg"/><Relationship Id="rId1" Type="http://schemas.openxmlformats.org/officeDocument/2006/relationships/slideLayout" Target="../slideLayouts/slideLayout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12.jpe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Text Placeholder 4"/>
          <p:cNvSpPr>
            <a:spLocks noGrp="1"/>
          </p:cNvSpPr>
          <p:nvPr>
            <p:ph type="body" idx="1"/>
          </p:nvPr>
        </p:nvSpPr>
        <p:spPr/>
        <p:txBody>
          <a:bodyPr/>
          <a:lstStyle/>
          <a:p>
            <a:r>
              <a:rPr lang="en-GB" dirty="0" smtClean="0"/>
              <a:t>Lesson 1</a:t>
            </a:r>
            <a:endParaRPr lang="en-GB" dirty="0"/>
          </a:p>
        </p:txBody>
      </p:sp>
    </p:spTree>
    <p:extLst>
      <p:ext uri="{BB962C8B-B14F-4D97-AF65-F5344CB8AC3E}">
        <p14:creationId xmlns:p14="http://schemas.microsoft.com/office/powerpoint/2010/main" val="15285225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6477000"/>
          </a:xfrm>
        </p:spPr>
        <p:txBody>
          <a:bodyPr>
            <a:normAutofit lnSpcReduction="10000"/>
          </a:bodyPr>
          <a:lstStyle/>
          <a:p>
            <a:r>
              <a:rPr lang="en-GB" dirty="0"/>
              <a:t>The majority of the 346 executed soldiers (77%) were sentenced for desertion, 10% for murder, 5% for cowardice. Other crimes punishable by death: mutiny, insubordination, falling asleep on watch, leaving your station, throwing away weapons and striking a superior officer. </a:t>
            </a:r>
            <a:endParaRPr lang="en-GB" dirty="0" smtClean="0"/>
          </a:p>
          <a:p>
            <a:r>
              <a:rPr lang="en-GB" i="1" dirty="0" smtClean="0">
                <a:solidFill>
                  <a:srgbClr val="0070C0"/>
                </a:solidFill>
              </a:rPr>
              <a:t>What was the impact of their actions on their comrades?</a:t>
            </a:r>
          </a:p>
          <a:p>
            <a:r>
              <a:rPr lang="en-GB" i="1" dirty="0" smtClean="0">
                <a:solidFill>
                  <a:srgbClr val="0070C0"/>
                </a:solidFill>
              </a:rPr>
              <a:t>What would be the impact on the other men in the army if these men were not punished?</a:t>
            </a:r>
          </a:p>
          <a:p>
            <a:r>
              <a:rPr lang="en-GB" i="1" dirty="0" smtClean="0">
                <a:solidFill>
                  <a:srgbClr val="0070C0"/>
                </a:solidFill>
              </a:rPr>
              <a:t>What is the bigger impact on the army as an organisation?</a:t>
            </a:r>
            <a:endParaRPr lang="en-GB" i="1" dirty="0">
              <a:solidFill>
                <a:srgbClr val="0070C0"/>
              </a:solidFill>
            </a:endParaRPr>
          </a:p>
        </p:txBody>
      </p:sp>
      <p:sp>
        <p:nvSpPr>
          <p:cNvPr id="4" name="Frame 3"/>
          <p:cNvSpPr/>
          <p:nvPr/>
        </p:nvSpPr>
        <p:spPr>
          <a:xfrm>
            <a:off x="3581400" y="5715000"/>
            <a:ext cx="1371600" cy="11430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4</a:t>
            </a:r>
            <a:r>
              <a:rPr lang="en-GB" baseline="30000" dirty="0" smtClean="0">
                <a:solidFill>
                  <a:schemeClr val="tx1"/>
                </a:solidFill>
              </a:rPr>
              <a:t>th</a:t>
            </a:r>
            <a:r>
              <a:rPr lang="en-GB" dirty="0" smtClean="0">
                <a:solidFill>
                  <a:schemeClr val="tx1"/>
                </a:solidFill>
              </a:rPr>
              <a:t>  opinion</a:t>
            </a:r>
            <a:endParaRPr lang="en-GB" dirty="0">
              <a:solidFill>
                <a:schemeClr val="tx1"/>
              </a:solidFill>
            </a:endParaRPr>
          </a:p>
        </p:txBody>
      </p:sp>
    </p:spTree>
    <p:extLst>
      <p:ext uri="{BB962C8B-B14F-4D97-AF65-F5344CB8AC3E}">
        <p14:creationId xmlns:p14="http://schemas.microsoft.com/office/powerpoint/2010/main" val="2879742091"/>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 </a:t>
            </a:r>
            <a:endParaRPr lang="en-GB" dirty="0"/>
          </a:p>
        </p:txBody>
      </p:sp>
      <p:sp>
        <p:nvSpPr>
          <p:cNvPr id="3" name="Content Placeholder 2"/>
          <p:cNvSpPr>
            <a:spLocks noGrp="1"/>
          </p:cNvSpPr>
          <p:nvPr>
            <p:ph idx="1"/>
          </p:nvPr>
        </p:nvSpPr>
        <p:spPr/>
        <p:txBody>
          <a:bodyPr/>
          <a:lstStyle/>
          <a:p>
            <a:r>
              <a:rPr lang="en-GB" dirty="0" smtClean="0"/>
              <a:t>In groups of no more than 4, create a tribute or remembrance to those executed at </a:t>
            </a:r>
            <a:r>
              <a:rPr lang="en-GB" dirty="0" err="1" smtClean="0"/>
              <a:t>Poperinge</a:t>
            </a:r>
            <a:r>
              <a:rPr lang="en-GB" dirty="0" smtClean="0"/>
              <a:t> </a:t>
            </a:r>
            <a:r>
              <a:rPr lang="en-GB" dirty="0" smtClean="0"/>
              <a:t>and across the Western Front.</a:t>
            </a:r>
          </a:p>
          <a:p>
            <a:r>
              <a:rPr lang="en-GB" dirty="0" smtClean="0"/>
              <a:t>This can be done on the PCs, iPads, on paper or as a model.</a:t>
            </a:r>
          </a:p>
          <a:p>
            <a:r>
              <a:rPr lang="en-GB" dirty="0" smtClean="0"/>
              <a:t>Annotate what each addition remembers, how and which virtue is being demonstrated. </a:t>
            </a:r>
          </a:p>
        </p:txBody>
      </p:sp>
    </p:spTree>
    <p:extLst>
      <p:ext uri="{BB962C8B-B14F-4D97-AF65-F5344CB8AC3E}">
        <p14:creationId xmlns:p14="http://schemas.microsoft.com/office/powerpoint/2010/main" val="38306007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The memorial</a:t>
            </a:r>
            <a:endParaRPr lang="en-GB" b="1" dirty="0"/>
          </a:p>
        </p:txBody>
      </p:sp>
      <p:sp>
        <p:nvSpPr>
          <p:cNvPr id="3" name="Content Placeholder 2"/>
          <p:cNvSpPr>
            <a:spLocks noGrp="1"/>
          </p:cNvSpPr>
          <p:nvPr>
            <p:ph idx="1"/>
          </p:nvPr>
        </p:nvSpPr>
        <p:spPr>
          <a:xfrm>
            <a:off x="457200" y="1600200"/>
            <a:ext cx="8458200" cy="4525963"/>
          </a:xfrm>
        </p:spPr>
        <p:txBody>
          <a:bodyPr>
            <a:normAutofit fontScale="92500" lnSpcReduction="20000"/>
          </a:bodyPr>
          <a:lstStyle/>
          <a:p>
            <a:r>
              <a:rPr lang="en-GB" dirty="0"/>
              <a:t>This could be an area, </a:t>
            </a:r>
            <a:endParaRPr lang="en-GB" dirty="0" smtClean="0"/>
          </a:p>
          <a:p>
            <a:r>
              <a:rPr lang="en-GB" dirty="0" smtClean="0"/>
              <a:t>a </a:t>
            </a:r>
            <a:r>
              <a:rPr lang="en-GB" dirty="0"/>
              <a:t>memorial or statute, </a:t>
            </a:r>
            <a:endParaRPr lang="en-GB" dirty="0" smtClean="0"/>
          </a:p>
          <a:p>
            <a:r>
              <a:rPr lang="en-GB" dirty="0" smtClean="0"/>
              <a:t>a </a:t>
            </a:r>
            <a:r>
              <a:rPr lang="en-GB" dirty="0"/>
              <a:t>poem or inscription, </a:t>
            </a:r>
            <a:endParaRPr lang="en-GB" dirty="0" smtClean="0"/>
          </a:p>
          <a:p>
            <a:r>
              <a:rPr lang="en-GB" dirty="0" smtClean="0"/>
              <a:t>a </a:t>
            </a:r>
            <a:r>
              <a:rPr lang="en-GB" dirty="0"/>
              <a:t>separate cemetery (with or without headstones). </a:t>
            </a:r>
            <a:endParaRPr lang="en-GB" dirty="0" smtClean="0"/>
          </a:p>
          <a:p>
            <a:r>
              <a:rPr lang="en-GB" dirty="0" smtClean="0"/>
              <a:t>Or </a:t>
            </a:r>
            <a:r>
              <a:rPr lang="en-GB" dirty="0"/>
              <a:t>a combination of tributes. </a:t>
            </a:r>
          </a:p>
          <a:p>
            <a:endParaRPr lang="en-GB" dirty="0" smtClean="0"/>
          </a:p>
          <a:p>
            <a:endParaRPr lang="en-GB" dirty="0"/>
          </a:p>
          <a:p>
            <a:r>
              <a:rPr lang="en-GB" dirty="0" smtClean="0"/>
              <a:t>Annotate </a:t>
            </a:r>
            <a:r>
              <a:rPr lang="en-GB" dirty="0"/>
              <a:t>what each addition remembers, how and which virtue is being demonstrated. </a:t>
            </a:r>
            <a:r>
              <a:rPr lang="en-GB" dirty="0" smtClean="0"/>
              <a:t> 30 minutes. Be prepared to feedback in 30 minutes. </a:t>
            </a:r>
            <a:endParaRPr lang="en-GB" dirty="0"/>
          </a:p>
          <a:p>
            <a:endParaRPr lang="en-GB" dirty="0"/>
          </a:p>
        </p:txBody>
      </p:sp>
    </p:spTree>
    <p:extLst>
      <p:ext uri="{BB962C8B-B14F-4D97-AF65-F5344CB8AC3E}">
        <p14:creationId xmlns:p14="http://schemas.microsoft.com/office/powerpoint/2010/main" val="143320537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en-GB" dirty="0" smtClean="0"/>
              <a:t>Review </a:t>
            </a:r>
            <a:endParaRPr lang="en-GB" dirty="0"/>
          </a:p>
        </p:txBody>
      </p:sp>
      <p:sp>
        <p:nvSpPr>
          <p:cNvPr id="3" name="Content Placeholder 2"/>
          <p:cNvSpPr>
            <a:spLocks noGrp="1"/>
          </p:cNvSpPr>
          <p:nvPr>
            <p:ph idx="1"/>
          </p:nvPr>
        </p:nvSpPr>
        <p:spPr>
          <a:xfrm>
            <a:off x="457200" y="609600"/>
            <a:ext cx="8229600" cy="6248400"/>
          </a:xfrm>
        </p:spPr>
        <p:txBody>
          <a:bodyPr>
            <a:normAutofit/>
          </a:bodyPr>
          <a:lstStyle/>
          <a:p>
            <a:r>
              <a:rPr lang="en-GB" dirty="0" smtClean="0"/>
              <a:t>Explain what the memorials are and why they are designed that way.</a:t>
            </a:r>
          </a:p>
          <a:p>
            <a:r>
              <a:rPr lang="en-GB" dirty="0" smtClean="0"/>
              <a:t>Which virtue is focused on, how and why.</a:t>
            </a:r>
            <a:endParaRPr lang="en-GB" dirty="0"/>
          </a:p>
          <a:p>
            <a:r>
              <a:rPr lang="en-GB" dirty="0"/>
              <a:t>What it represents</a:t>
            </a:r>
          </a:p>
          <a:p>
            <a:r>
              <a:rPr lang="en-GB" dirty="0"/>
              <a:t>How is remembers. </a:t>
            </a:r>
            <a:endParaRPr lang="en-GB" dirty="0" smtClean="0"/>
          </a:p>
          <a:p>
            <a:endParaRPr lang="en-GB" dirty="0"/>
          </a:p>
          <a:p>
            <a:endParaRPr lang="en-GB" dirty="0" smtClean="0"/>
          </a:p>
          <a:p>
            <a:endParaRPr lang="en-GB" dirty="0" smtClean="0"/>
          </a:p>
          <a:p>
            <a:endParaRPr lang="en-GB" dirty="0"/>
          </a:p>
          <a:p>
            <a:r>
              <a:rPr lang="en-GB" dirty="0" smtClean="0"/>
              <a:t>The group reviewing the memorial need to create a suitable title.</a:t>
            </a:r>
            <a:endParaRPr lang="en-GB" dirty="0"/>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1856663530"/>
              </p:ext>
            </p:extLst>
          </p:nvPr>
        </p:nvGraphicFramePr>
        <p:xfrm>
          <a:off x="4419600" y="2362200"/>
          <a:ext cx="4572000" cy="3326215"/>
        </p:xfrm>
        <a:graphic>
          <a:graphicData uri="http://schemas.openxmlformats.org/drawingml/2006/table">
            <a:tbl>
              <a:tblPr firstRow="1" firstCol="1" bandRow="1">
                <a:tableStyleId>{3B4B98B0-60AC-42C2-AFA5-B58CD77FA1E5}</a:tableStyleId>
              </a:tblPr>
              <a:tblGrid>
                <a:gridCol w="1051611"/>
                <a:gridCol w="3520389"/>
              </a:tblGrid>
              <a:tr h="437744">
                <a:tc>
                  <a:txBody>
                    <a:bodyPr/>
                    <a:lstStyle/>
                    <a:p>
                      <a:pPr>
                        <a:lnSpc>
                          <a:spcPct val="107000"/>
                        </a:lnSpc>
                        <a:spcAft>
                          <a:spcPts val="0"/>
                        </a:spcAft>
                      </a:pPr>
                      <a:r>
                        <a:rPr lang="en-GB" sz="1400" dirty="0">
                          <a:effectLst/>
                        </a:rPr>
                        <a:t>Courage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Acting with bravery in fearful situations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27398">
                <a:tc>
                  <a:txBody>
                    <a:bodyPr/>
                    <a:lstStyle/>
                    <a:p>
                      <a:pPr>
                        <a:lnSpc>
                          <a:spcPct val="107000"/>
                        </a:lnSpc>
                        <a:spcAft>
                          <a:spcPts val="0"/>
                        </a:spcAft>
                      </a:pPr>
                      <a:r>
                        <a:rPr lang="en-GB" sz="1400" dirty="0">
                          <a:effectLst/>
                        </a:rPr>
                        <a:t>Justice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a:effectLst/>
                        </a:rPr>
                        <a:t>Acting with fairness towards others by honouring rights and responsibilities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37744">
                <a:tc>
                  <a:txBody>
                    <a:bodyPr/>
                    <a:lstStyle/>
                    <a:p>
                      <a:pPr>
                        <a:lnSpc>
                          <a:spcPct val="107000"/>
                        </a:lnSpc>
                        <a:spcAft>
                          <a:spcPts val="0"/>
                        </a:spcAft>
                      </a:pPr>
                      <a:r>
                        <a:rPr lang="en-GB" sz="1400">
                          <a:effectLst/>
                        </a:rPr>
                        <a:t>Honesty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Being truthful and sincere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476218">
                <a:tc>
                  <a:txBody>
                    <a:bodyPr/>
                    <a:lstStyle/>
                    <a:p>
                      <a:pPr>
                        <a:lnSpc>
                          <a:spcPct val="107000"/>
                        </a:lnSpc>
                        <a:spcAft>
                          <a:spcPts val="0"/>
                        </a:spcAft>
                      </a:pPr>
                      <a:r>
                        <a:rPr lang="en-GB" sz="1400">
                          <a:effectLst/>
                        </a:rPr>
                        <a:t>Gratitude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a:effectLst/>
                        </a:rPr>
                        <a:t>Feeling and expressing thanks for benefits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719713">
                <a:tc>
                  <a:txBody>
                    <a:bodyPr/>
                    <a:lstStyle/>
                    <a:p>
                      <a:pPr>
                        <a:lnSpc>
                          <a:spcPct val="107000"/>
                        </a:lnSpc>
                        <a:spcAft>
                          <a:spcPts val="0"/>
                        </a:spcAft>
                      </a:pPr>
                      <a:r>
                        <a:rPr lang="en-GB" sz="1400">
                          <a:effectLst/>
                        </a:rPr>
                        <a:t>Humility and modesty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Estimating oneself within reasonable limits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27398">
                <a:tc>
                  <a:txBody>
                    <a:bodyPr/>
                    <a:lstStyle/>
                    <a:p>
                      <a:pPr>
                        <a:lnSpc>
                          <a:spcPct val="107000"/>
                        </a:lnSpc>
                        <a:spcAft>
                          <a:spcPts val="0"/>
                        </a:spcAft>
                      </a:pPr>
                      <a:r>
                        <a:rPr lang="en-GB" sz="1400">
                          <a:effectLst/>
                        </a:rPr>
                        <a:t>Tolerance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Acting and being willing to tolerate different opinions or behaviours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088476213"/>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Booklet review of the 5 lessons</a:t>
            </a:r>
            <a:endParaRPr lang="en-GB" dirty="0"/>
          </a:p>
        </p:txBody>
      </p:sp>
      <p:sp>
        <p:nvSpPr>
          <p:cNvPr id="3" name="Content Placeholder 2"/>
          <p:cNvSpPr>
            <a:spLocks noGrp="1"/>
          </p:cNvSpPr>
          <p:nvPr>
            <p:ph idx="1"/>
          </p:nvPr>
        </p:nvSpPr>
        <p:spPr/>
        <p:txBody>
          <a:bodyPr/>
          <a:lstStyle/>
          <a:p>
            <a:endParaRPr lang="en-GB" dirty="0"/>
          </a:p>
        </p:txBody>
      </p:sp>
    </p:spTree>
    <p:extLst>
      <p:ext uri="{BB962C8B-B14F-4D97-AF65-F5344CB8AC3E}">
        <p14:creationId xmlns:p14="http://schemas.microsoft.com/office/powerpoint/2010/main" val="17062563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 your booklet is a list of charges punishable by death</a:t>
            </a:r>
            <a:endParaRPr lang="en-GB" dirty="0"/>
          </a:p>
        </p:txBody>
      </p:sp>
      <p:sp>
        <p:nvSpPr>
          <p:cNvPr id="3" name="Content Placeholder 2"/>
          <p:cNvSpPr>
            <a:spLocks noGrp="1"/>
          </p:cNvSpPr>
          <p:nvPr>
            <p:ph idx="1"/>
          </p:nvPr>
        </p:nvSpPr>
        <p:spPr/>
        <p:txBody>
          <a:bodyPr/>
          <a:lstStyle/>
          <a:p>
            <a:r>
              <a:rPr lang="en-GB" dirty="0"/>
              <a:t>Task:</a:t>
            </a:r>
          </a:p>
          <a:p>
            <a:pPr>
              <a:buFont typeface="Wingdings" panose="05000000000000000000" pitchFamily="2" charset="2"/>
              <a:buChar char="ü"/>
            </a:pPr>
            <a:r>
              <a:rPr lang="en-GB" dirty="0"/>
              <a:t>Tick any charges you agree deserved the death penalty in World War One.</a:t>
            </a:r>
          </a:p>
          <a:p>
            <a:pPr marL="0" lvl="0" indent="0">
              <a:buNone/>
            </a:pPr>
            <a:r>
              <a:rPr lang="en-GB" dirty="0"/>
              <a:t> </a:t>
            </a:r>
            <a:r>
              <a:rPr lang="en-GB" dirty="0" smtClean="0"/>
              <a:t>  </a:t>
            </a:r>
            <a:r>
              <a:rPr lang="en-GB" dirty="0" smtClean="0"/>
              <a:t>Circle </a:t>
            </a:r>
            <a:r>
              <a:rPr lang="en-GB" dirty="0"/>
              <a:t>the most serious charge of the 16 which </a:t>
            </a:r>
            <a:r>
              <a:rPr lang="en-GB" dirty="0" smtClean="0"/>
              <a:t>   warranted </a:t>
            </a:r>
            <a:r>
              <a:rPr lang="en-GB" dirty="0"/>
              <a:t>the death penalty. </a:t>
            </a:r>
          </a:p>
          <a:p>
            <a:pPr marL="0" lvl="0" indent="0">
              <a:buNone/>
            </a:pPr>
            <a:r>
              <a:rPr lang="en-GB" dirty="0"/>
              <a:t> </a:t>
            </a:r>
            <a:r>
              <a:rPr lang="en-GB" dirty="0" smtClean="0"/>
              <a:t>  </a:t>
            </a:r>
            <a:r>
              <a:rPr lang="en-GB" u="sng" dirty="0" smtClean="0"/>
              <a:t>Underline</a:t>
            </a:r>
            <a:r>
              <a:rPr lang="en-GB" dirty="0" smtClean="0"/>
              <a:t> </a:t>
            </a:r>
            <a:r>
              <a:rPr lang="en-GB" dirty="0"/>
              <a:t>any charges you think should still carry the death penalty in the military.</a:t>
            </a:r>
          </a:p>
          <a:p>
            <a:endParaRPr lang="en-GB" dirty="0"/>
          </a:p>
        </p:txBody>
      </p:sp>
      <p:sp>
        <p:nvSpPr>
          <p:cNvPr id="4" name="Oval 3"/>
          <p:cNvSpPr/>
          <p:nvPr/>
        </p:nvSpPr>
        <p:spPr>
          <a:xfrm>
            <a:off x="762000" y="3276600"/>
            <a:ext cx="11430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256868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Demonstration </a:t>
            </a:r>
            <a:r>
              <a:rPr lang="en-GB" dirty="0" smtClean="0"/>
              <a:t>of respect</a:t>
            </a:r>
            <a:endParaRPr lang="en-GB" dirty="0"/>
          </a:p>
        </p:txBody>
      </p:sp>
      <p:sp>
        <p:nvSpPr>
          <p:cNvPr id="3" name="Content Placeholder 2"/>
          <p:cNvSpPr>
            <a:spLocks noGrp="1"/>
          </p:cNvSpPr>
          <p:nvPr>
            <p:ph idx="1"/>
          </p:nvPr>
        </p:nvSpPr>
        <p:spPr/>
        <p:txBody>
          <a:bodyPr>
            <a:normAutofit lnSpcReduction="10000"/>
          </a:bodyPr>
          <a:lstStyle/>
          <a:p>
            <a:r>
              <a:rPr lang="en-GB" dirty="0" smtClean="0"/>
              <a:t>Can you think of a rule at school or at home which you think you should not be punished for</a:t>
            </a:r>
            <a:r>
              <a:rPr lang="en-GB" dirty="0" smtClean="0"/>
              <a:t>? </a:t>
            </a:r>
            <a:endParaRPr lang="en-GB" dirty="0" smtClean="0"/>
          </a:p>
          <a:p>
            <a:r>
              <a:rPr lang="en-GB" dirty="0" smtClean="0"/>
              <a:t>Paired debate.</a:t>
            </a:r>
          </a:p>
          <a:p>
            <a:r>
              <a:rPr lang="en-GB" dirty="0" smtClean="0"/>
              <a:t>Create an argument as to why that rule is ‘unjust</a:t>
            </a:r>
            <a:r>
              <a:rPr lang="en-GB" dirty="0" smtClean="0"/>
              <a:t>’ and why it should not be respected.</a:t>
            </a:r>
            <a:endParaRPr lang="en-GB" dirty="0" smtClean="0"/>
          </a:p>
          <a:p>
            <a:r>
              <a:rPr lang="en-GB" dirty="0" smtClean="0"/>
              <a:t>Be prepared to counter argue what the impact of abolishing that rule will </a:t>
            </a:r>
            <a:r>
              <a:rPr lang="en-GB" dirty="0" smtClean="0"/>
              <a:t>be and why it should be respected. </a:t>
            </a:r>
            <a:endParaRPr lang="en-GB" dirty="0"/>
          </a:p>
        </p:txBody>
      </p:sp>
    </p:spTree>
    <p:extLst>
      <p:ext uri="{BB962C8B-B14F-4D97-AF65-F5344CB8AC3E}">
        <p14:creationId xmlns:p14="http://schemas.microsoft.com/office/powerpoint/2010/main" val="182163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Reflection point</a:t>
            </a:r>
            <a:endParaRPr lang="en-GB" dirty="0"/>
          </a:p>
        </p:txBody>
      </p:sp>
      <p:sp>
        <p:nvSpPr>
          <p:cNvPr id="3" name="Content Placeholder 2"/>
          <p:cNvSpPr>
            <a:spLocks noGrp="1"/>
          </p:cNvSpPr>
          <p:nvPr>
            <p:ph idx="1"/>
          </p:nvPr>
        </p:nvSpPr>
        <p:spPr>
          <a:xfrm>
            <a:off x="457200" y="1600201"/>
            <a:ext cx="8229600" cy="1676400"/>
          </a:xfrm>
        </p:spPr>
        <p:txBody>
          <a:bodyPr>
            <a:normAutofit fontScale="70000" lnSpcReduction="20000"/>
          </a:bodyPr>
          <a:lstStyle/>
          <a:p>
            <a:r>
              <a:rPr lang="en-GB" dirty="0"/>
              <a:t>What is the point </a:t>
            </a:r>
            <a:r>
              <a:rPr lang="en-GB" dirty="0" smtClean="0"/>
              <a:t>of X school rule?</a:t>
            </a:r>
          </a:p>
          <a:p>
            <a:r>
              <a:rPr lang="en-GB" dirty="0" smtClean="0"/>
              <a:t>Create </a:t>
            </a:r>
            <a:r>
              <a:rPr lang="en-GB" dirty="0" smtClean="0"/>
              <a:t>a 2 sided answer reasoning </a:t>
            </a:r>
            <a:r>
              <a:rPr lang="en-GB" dirty="0" smtClean="0"/>
              <a:t>why this rule should not be respected and the counterargument , </a:t>
            </a:r>
            <a:r>
              <a:rPr lang="en-GB" dirty="0" smtClean="0"/>
              <a:t>then summarise your opinion.</a:t>
            </a:r>
            <a:endParaRPr lang="en-GB" dirty="0"/>
          </a:p>
          <a:p>
            <a:r>
              <a:rPr lang="en-GB" dirty="0" smtClean="0"/>
              <a:t>What does this tell us about leadership?</a:t>
            </a:r>
          </a:p>
          <a:p>
            <a:endParaRPr lang="en-GB" dirty="0"/>
          </a:p>
        </p:txBody>
      </p:sp>
      <p:graphicFrame>
        <p:nvGraphicFramePr>
          <p:cNvPr id="4" name="Table 3"/>
          <p:cNvGraphicFramePr>
            <a:graphicFrameLocks noGrp="1"/>
          </p:cNvGraphicFramePr>
          <p:nvPr>
            <p:extLst>
              <p:ext uri="{D42A27DB-BD31-4B8C-83A1-F6EECF244321}">
                <p14:modId xmlns:p14="http://schemas.microsoft.com/office/powerpoint/2010/main" val="2325543373"/>
              </p:ext>
            </p:extLst>
          </p:nvPr>
        </p:nvGraphicFramePr>
        <p:xfrm>
          <a:off x="457200" y="3581400"/>
          <a:ext cx="7772400" cy="1219200"/>
        </p:xfrm>
        <a:graphic>
          <a:graphicData uri="http://schemas.openxmlformats.org/drawingml/2006/table">
            <a:tbl>
              <a:tblPr firstRow="1" bandRow="1">
                <a:tableStyleId>{5C22544A-7EE6-4342-B048-85BDC9FD1C3A}</a:tableStyleId>
              </a:tblPr>
              <a:tblGrid>
                <a:gridCol w="3886200"/>
                <a:gridCol w="3886200"/>
              </a:tblGrid>
              <a:tr h="1219200">
                <a:tc>
                  <a:txBody>
                    <a:bodyPr/>
                    <a:lstStyle/>
                    <a:p>
                      <a:r>
                        <a:rPr lang="en-GB" dirty="0" smtClean="0"/>
                        <a:t>The </a:t>
                      </a:r>
                      <a:r>
                        <a:rPr lang="en-GB" dirty="0" smtClean="0"/>
                        <a:t>X</a:t>
                      </a:r>
                      <a:r>
                        <a:rPr lang="en-GB" baseline="0" dirty="0" smtClean="0"/>
                        <a:t> rule should not be respected because… </a:t>
                      </a:r>
                      <a:endParaRPr lang="en-GB" dirty="0"/>
                    </a:p>
                  </a:txBody>
                  <a:tcPr/>
                </a:tc>
                <a:tc>
                  <a:txBody>
                    <a:bodyPr/>
                    <a:lstStyle/>
                    <a:p>
                      <a:r>
                        <a:rPr lang="en-GB" dirty="0" smtClean="0"/>
                        <a:t>The X</a:t>
                      </a:r>
                      <a:r>
                        <a:rPr lang="en-GB" baseline="0" dirty="0" smtClean="0"/>
                        <a:t> rule should be respected because… </a:t>
                      </a:r>
                      <a:endParaRPr lang="en-GB" dirty="0"/>
                    </a:p>
                  </a:txBody>
                  <a:tcPr/>
                </a:tc>
              </a:tr>
            </a:tbl>
          </a:graphicData>
        </a:graphic>
      </p:graphicFrame>
      <p:sp>
        <p:nvSpPr>
          <p:cNvPr id="5" name="Rectangle 4"/>
          <p:cNvSpPr/>
          <p:nvPr/>
        </p:nvSpPr>
        <p:spPr>
          <a:xfrm>
            <a:off x="451262" y="4800600"/>
            <a:ext cx="7772400" cy="762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smtClean="0"/>
              <a:t>My opinion is... </a:t>
            </a:r>
            <a:endParaRPr lang="en-GB" b="1" dirty="0"/>
          </a:p>
        </p:txBody>
      </p:sp>
    </p:spTree>
    <p:extLst>
      <p:ext uri="{BB962C8B-B14F-4D97-AF65-F5344CB8AC3E}">
        <p14:creationId xmlns:p14="http://schemas.microsoft.com/office/powerpoint/2010/main" val="3565677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Paired demonstration </a:t>
            </a:r>
            <a:endParaRPr lang="en-GB" dirty="0"/>
          </a:p>
        </p:txBody>
      </p:sp>
      <p:sp>
        <p:nvSpPr>
          <p:cNvPr id="3" name="Content Placeholder 2"/>
          <p:cNvSpPr>
            <a:spLocks noGrp="1"/>
          </p:cNvSpPr>
          <p:nvPr>
            <p:ph idx="1"/>
          </p:nvPr>
        </p:nvSpPr>
        <p:spPr/>
        <p:txBody>
          <a:bodyPr/>
          <a:lstStyle/>
          <a:p>
            <a:r>
              <a:rPr lang="en-GB" dirty="0" smtClean="0"/>
              <a:t>Paired task: Number </a:t>
            </a:r>
            <a:r>
              <a:rPr lang="en-GB" dirty="0" smtClean="0"/>
              <a:t>yourselves </a:t>
            </a:r>
            <a:r>
              <a:rPr lang="en-GB" dirty="0" smtClean="0"/>
              <a:t>1 and 2</a:t>
            </a:r>
          </a:p>
          <a:p>
            <a:r>
              <a:rPr lang="en-GB" dirty="0" smtClean="0"/>
              <a:t>Number 1s will speak for 1 minute to </a:t>
            </a:r>
            <a:r>
              <a:rPr lang="en-GB" dirty="0" smtClean="0"/>
              <a:t>a number 2 from a different table arguing why the rule should not be respected. Number 2 should listen for 1 minute and then </a:t>
            </a:r>
            <a:r>
              <a:rPr lang="en-GB" dirty="0" err="1" smtClean="0"/>
              <a:t>counterargue</a:t>
            </a:r>
            <a:r>
              <a:rPr lang="en-GB" dirty="0" smtClean="0"/>
              <a:t> to explain why it should be respected. </a:t>
            </a:r>
            <a:endParaRPr lang="en-GB" dirty="0"/>
          </a:p>
        </p:txBody>
      </p:sp>
    </p:spTree>
    <p:extLst>
      <p:ext uri="{BB962C8B-B14F-4D97-AF65-F5344CB8AC3E}">
        <p14:creationId xmlns:p14="http://schemas.microsoft.com/office/powerpoint/2010/main" val="26443631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Reflection </a:t>
            </a:r>
            <a:endParaRPr lang="en-GB" dirty="0"/>
          </a:p>
        </p:txBody>
      </p:sp>
      <p:sp>
        <p:nvSpPr>
          <p:cNvPr id="3" name="Content Placeholder 2"/>
          <p:cNvSpPr>
            <a:spLocks noGrp="1"/>
          </p:cNvSpPr>
          <p:nvPr>
            <p:ph idx="1"/>
          </p:nvPr>
        </p:nvSpPr>
        <p:spPr/>
        <p:txBody>
          <a:bodyPr/>
          <a:lstStyle/>
          <a:p>
            <a:r>
              <a:rPr lang="en-GB" dirty="0" smtClean="0"/>
              <a:t>What would be the consequences of not executing the soldiers shot at dawn</a:t>
            </a:r>
            <a:r>
              <a:rPr lang="en-GB" dirty="0" smtClean="0"/>
              <a:t>?</a:t>
            </a:r>
          </a:p>
          <a:p>
            <a:endParaRPr lang="en-GB" dirty="0"/>
          </a:p>
          <a:p>
            <a:endParaRPr lang="en-GB" dirty="0" smtClean="0"/>
          </a:p>
          <a:p>
            <a:r>
              <a:rPr lang="en-GB" i="1" dirty="0" smtClean="0">
                <a:solidFill>
                  <a:srgbClr val="0070C0"/>
                </a:solidFill>
              </a:rPr>
              <a:t>How would leadership be undermined?</a:t>
            </a:r>
          </a:p>
          <a:p>
            <a:r>
              <a:rPr lang="en-GB" i="1" dirty="0" smtClean="0">
                <a:solidFill>
                  <a:srgbClr val="0070C0"/>
                </a:solidFill>
              </a:rPr>
              <a:t>What would be the consequences of the soldiers not respecting the laws?</a:t>
            </a:r>
            <a:endParaRPr lang="en-GB" i="1" dirty="0" smtClean="0">
              <a:solidFill>
                <a:srgbClr val="0070C0"/>
              </a:solidFill>
            </a:endParaRPr>
          </a:p>
          <a:p>
            <a:endParaRPr lang="en-GB" dirty="0"/>
          </a:p>
        </p:txBody>
      </p:sp>
    </p:spTree>
    <p:extLst>
      <p:ext uri="{BB962C8B-B14F-4D97-AF65-F5344CB8AC3E}">
        <p14:creationId xmlns:p14="http://schemas.microsoft.com/office/powerpoint/2010/main" val="34914120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Booklet review </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12320553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Text Placeholder 4"/>
          <p:cNvSpPr>
            <a:spLocks noGrp="1"/>
          </p:cNvSpPr>
          <p:nvPr>
            <p:ph type="body" idx="1"/>
          </p:nvPr>
        </p:nvSpPr>
        <p:spPr/>
        <p:txBody>
          <a:bodyPr/>
          <a:lstStyle/>
          <a:p>
            <a:r>
              <a:rPr lang="en-GB" dirty="0" smtClean="0"/>
              <a:t>Second lesson</a:t>
            </a:r>
            <a:endParaRPr lang="en-GB" dirty="0"/>
          </a:p>
        </p:txBody>
      </p:sp>
    </p:spTree>
    <p:extLst>
      <p:ext uri="{BB962C8B-B14F-4D97-AF65-F5344CB8AC3E}">
        <p14:creationId xmlns:p14="http://schemas.microsoft.com/office/powerpoint/2010/main" val="116889145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5562600"/>
            <a:ext cx="8229600" cy="1143000"/>
          </a:xfrm>
        </p:spPr>
        <p:txBody>
          <a:bodyPr>
            <a:normAutofit fontScale="90000"/>
          </a:bodyPr>
          <a:lstStyle/>
          <a:p>
            <a:pPr algn="r"/>
            <a:r>
              <a:rPr lang="en-GB" dirty="0" smtClean="0"/>
              <a:t>What can you infer from this picture?</a:t>
            </a:r>
            <a:endParaRPr lang="en-GB" dirty="0"/>
          </a:p>
        </p:txBody>
      </p:sp>
      <p:sp>
        <p:nvSpPr>
          <p:cNvPr id="3" name="Content Placeholder 2"/>
          <p:cNvSpPr>
            <a:spLocks noGrp="1"/>
          </p:cNvSpPr>
          <p:nvPr>
            <p:ph idx="1"/>
          </p:nvPr>
        </p:nvSpPr>
        <p:spPr>
          <a:xfrm>
            <a:off x="381000" y="152400"/>
            <a:ext cx="8229600" cy="4525963"/>
          </a:xfrm>
        </p:spPr>
        <p:txBody>
          <a:bodyPr>
            <a:normAutofit/>
          </a:bodyPr>
          <a:lstStyle/>
          <a:p>
            <a:pPr marL="0" indent="0" algn="ctr">
              <a:buNone/>
            </a:pPr>
            <a:r>
              <a:rPr lang="en-GB" sz="4000" dirty="0" smtClean="0"/>
              <a:t>What can you see in this picture?</a:t>
            </a:r>
            <a:endParaRPr lang="en-GB" sz="4000" dirty="0"/>
          </a:p>
        </p:txBody>
      </p:sp>
      <p:pic>
        <p:nvPicPr>
          <p:cNvPr id="1026" name="Picture 2" descr="http://www.webmatters.net/txtpat/images/235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838200"/>
            <a:ext cx="6629400" cy="4972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459334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Integrity</a:t>
            </a:r>
            <a:r>
              <a:rPr lang="en-GB" dirty="0" smtClean="0"/>
              <a:t> </a:t>
            </a:r>
            <a:endParaRPr lang="en-GB" dirty="0"/>
          </a:p>
        </p:txBody>
      </p:sp>
      <p:sp>
        <p:nvSpPr>
          <p:cNvPr id="3" name="Content Placeholder 2"/>
          <p:cNvSpPr>
            <a:spLocks noGrp="1"/>
          </p:cNvSpPr>
          <p:nvPr>
            <p:ph idx="1"/>
          </p:nvPr>
        </p:nvSpPr>
        <p:spPr/>
        <p:txBody>
          <a:bodyPr/>
          <a:lstStyle/>
          <a:p>
            <a:r>
              <a:rPr lang="en-GB" dirty="0" smtClean="0"/>
              <a:t>Aims:</a:t>
            </a:r>
          </a:p>
          <a:p>
            <a:r>
              <a:rPr lang="en-GB" dirty="0" smtClean="0"/>
              <a:t>To explain how and why people act against what is expected of them or how and why they have not respected the law.</a:t>
            </a:r>
          </a:p>
          <a:p>
            <a:r>
              <a:rPr lang="en-GB" dirty="0" smtClean="0"/>
              <a:t>To evaluate a case study to reflect on how integrity can be demonstrated.</a:t>
            </a:r>
          </a:p>
          <a:p>
            <a:r>
              <a:rPr lang="en-GB" dirty="0" smtClean="0"/>
              <a:t>To reflect on how you may have acted with integrity.</a:t>
            </a:r>
          </a:p>
          <a:p>
            <a:endParaRPr lang="en-GB" dirty="0"/>
          </a:p>
        </p:txBody>
      </p:sp>
    </p:spTree>
    <p:extLst>
      <p:ext uri="{BB962C8B-B14F-4D97-AF65-F5344CB8AC3E}">
        <p14:creationId xmlns:p14="http://schemas.microsoft.com/office/powerpoint/2010/main" val="36463141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Shot at </a:t>
            </a:r>
            <a:r>
              <a:rPr lang="en-GB" smtClean="0"/>
              <a:t>Dawn Unit</a:t>
            </a:r>
            <a:endParaRPr lang="en-GB" dirty="0"/>
          </a:p>
        </p:txBody>
      </p:sp>
      <p:sp>
        <p:nvSpPr>
          <p:cNvPr id="3" name="Content Placeholder 2"/>
          <p:cNvSpPr>
            <a:spLocks noGrp="1"/>
          </p:cNvSpPr>
          <p:nvPr>
            <p:ph idx="1"/>
          </p:nvPr>
        </p:nvSpPr>
        <p:spPr>
          <a:xfrm>
            <a:off x="457200" y="1600200"/>
            <a:ext cx="8229600" cy="4876800"/>
          </a:xfrm>
        </p:spPr>
        <p:txBody>
          <a:bodyPr>
            <a:normAutofit fontScale="92500" lnSpcReduction="20000"/>
          </a:bodyPr>
          <a:lstStyle/>
          <a:p>
            <a:r>
              <a:rPr lang="en-GB" dirty="0" smtClean="0"/>
              <a:t>5 lessons focusing on:</a:t>
            </a:r>
          </a:p>
          <a:p>
            <a:r>
              <a:rPr lang="en-GB" dirty="0" smtClean="0"/>
              <a:t>Acquiring knowledge of the men who were executed in World War One, to be able to explain why they were </a:t>
            </a:r>
            <a:r>
              <a:rPr lang="en-GB" dirty="0" smtClean="0"/>
              <a:t>executed </a:t>
            </a:r>
            <a:r>
              <a:rPr lang="en-GB" dirty="0" smtClean="0"/>
              <a:t>and to create a fitting memorial to them, based on your own beliefs which you will </a:t>
            </a:r>
            <a:r>
              <a:rPr lang="en-GB" dirty="0" smtClean="0"/>
              <a:t>develop </a:t>
            </a:r>
            <a:r>
              <a:rPr lang="en-GB" dirty="0" smtClean="0"/>
              <a:t>over </a:t>
            </a:r>
            <a:r>
              <a:rPr lang="en-GB" dirty="0" smtClean="0"/>
              <a:t>the next 5 lessons. </a:t>
            </a:r>
          </a:p>
          <a:p>
            <a:r>
              <a:rPr lang="en-GB" dirty="0" smtClean="0"/>
              <a:t>You will challenge the role of leadership, the themes of </a:t>
            </a:r>
            <a:r>
              <a:rPr lang="en-GB" dirty="0" smtClean="0"/>
              <a:t>respect, integrity and gratitude and </a:t>
            </a:r>
            <a:r>
              <a:rPr lang="en-GB" dirty="0" smtClean="0"/>
              <a:t>the aim is to deepen your awareness of the situations these men were in so you can reflect on moral dilemmas in your own life and further develop your own sense of respect and integrity. </a:t>
            </a:r>
            <a:endParaRPr lang="en-GB" dirty="0"/>
          </a:p>
        </p:txBody>
      </p:sp>
    </p:spTree>
    <p:extLst>
      <p:ext uri="{BB962C8B-B14F-4D97-AF65-F5344CB8AC3E}">
        <p14:creationId xmlns:p14="http://schemas.microsoft.com/office/powerpoint/2010/main" val="40929598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The Cells at </a:t>
            </a:r>
            <a:r>
              <a:rPr lang="en-GB" dirty="0" err="1" smtClean="0"/>
              <a:t>Poperinge</a:t>
            </a:r>
            <a:r>
              <a:rPr lang="en-GB" dirty="0" smtClean="0"/>
              <a:t>, Ypres</a:t>
            </a:r>
            <a:endParaRPr lang="en-GB" dirty="0"/>
          </a:p>
        </p:txBody>
      </p:sp>
      <p:sp>
        <p:nvSpPr>
          <p:cNvPr id="3" name="Content Placeholder 2"/>
          <p:cNvSpPr>
            <a:spLocks noGrp="1"/>
          </p:cNvSpPr>
          <p:nvPr>
            <p:ph sz="half" idx="1"/>
          </p:nvPr>
        </p:nvSpPr>
        <p:spPr>
          <a:xfrm>
            <a:off x="457200" y="1417637"/>
            <a:ext cx="4038600" cy="4525963"/>
          </a:xfrm>
        </p:spPr>
        <p:txBody>
          <a:bodyPr>
            <a:noAutofit/>
          </a:bodyPr>
          <a:lstStyle/>
          <a:p>
            <a:pPr marL="0" indent="0">
              <a:buNone/>
            </a:pPr>
            <a:r>
              <a:rPr lang="en-GB" sz="2300" dirty="0"/>
              <a:t>The prison cells date from 1913. Many Belgian, British and French soldiers </a:t>
            </a:r>
            <a:r>
              <a:rPr lang="en-GB" sz="2300" dirty="0" smtClean="0"/>
              <a:t>spent </a:t>
            </a:r>
            <a:r>
              <a:rPr lang="en-GB" sz="2300" dirty="0"/>
              <a:t>one or more nights here in the First World War. They </a:t>
            </a:r>
            <a:r>
              <a:rPr lang="en-GB" sz="2300" dirty="0" smtClean="0"/>
              <a:t>were condemned for </a:t>
            </a:r>
            <a:r>
              <a:rPr lang="en-GB" sz="2300" dirty="0"/>
              <a:t>drunkenness or not returning to their soldiers' quarters. Those who </a:t>
            </a:r>
            <a:r>
              <a:rPr lang="en-GB" sz="2300" dirty="0" smtClean="0"/>
              <a:t>were </a:t>
            </a:r>
            <a:r>
              <a:rPr lang="en-GB" sz="2300" dirty="0"/>
              <a:t>caught in the pub during forbidden hours also </a:t>
            </a:r>
            <a:r>
              <a:rPr lang="en-GB" sz="2300" dirty="0" smtClean="0"/>
              <a:t>risked </a:t>
            </a:r>
            <a:r>
              <a:rPr lang="en-GB" sz="2300" dirty="0"/>
              <a:t>custody in the cells. Some </a:t>
            </a:r>
            <a:r>
              <a:rPr lang="en-GB" sz="2300" dirty="0" smtClean="0"/>
              <a:t>left </a:t>
            </a:r>
            <a:r>
              <a:rPr lang="en-GB" sz="2300" dirty="0"/>
              <a:t>a trace in the form of graffiti: drawings of </a:t>
            </a:r>
            <a:r>
              <a:rPr lang="en-GB" sz="2300" dirty="0" smtClean="0"/>
              <a:t>naked </a:t>
            </a:r>
            <a:r>
              <a:rPr lang="en-GB" sz="2300" dirty="0"/>
              <a:t>ladies, a name or a date, lewd </a:t>
            </a:r>
            <a:r>
              <a:rPr lang="en-GB" sz="2300" dirty="0" smtClean="0"/>
              <a:t>comments or </a:t>
            </a:r>
            <a:r>
              <a:rPr lang="en-GB" sz="2300" dirty="0"/>
              <a:t>a </a:t>
            </a:r>
            <a:r>
              <a:rPr lang="en-GB" sz="2300" dirty="0" smtClean="0"/>
              <a:t>reference to the regiment. </a:t>
            </a:r>
          </a:p>
          <a:p>
            <a:endParaRPr lang="en-GB" sz="2300" dirty="0"/>
          </a:p>
        </p:txBody>
      </p:sp>
      <p:pic>
        <p:nvPicPr>
          <p:cNvPr id="5122" name="Picture 2" descr="http://www.ww1battlefields.co.uk/flanders/images/beh/popgraf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0" y="1845261"/>
            <a:ext cx="4495800" cy="3488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595684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95800" y="-76200"/>
            <a:ext cx="4648200" cy="348615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383449"/>
            <a:ext cx="5029200" cy="3505031"/>
          </a:xfrm>
          <a:prstGeom prst="rect">
            <a:avLst/>
          </a:prstGeom>
        </p:spPr>
      </p:pic>
      <p:pic>
        <p:nvPicPr>
          <p:cNvPr id="4" name="Content Placeholder 3"/>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272017" y="0"/>
            <a:ext cx="8567183" cy="6853747"/>
          </a:xfrm>
        </p:spPr>
      </p:pic>
    </p:spTree>
    <p:extLst>
      <p:ext uri="{BB962C8B-B14F-4D97-AF65-F5344CB8AC3E}">
        <p14:creationId xmlns:p14="http://schemas.microsoft.com/office/powerpoint/2010/main" val="13593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www.ww1battlefields.co.uk/flanders/images/beh/popcell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9160261" cy="60732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589426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Death Cell</a:t>
            </a:r>
            <a:endParaRPr lang="en-GB" dirty="0"/>
          </a:p>
        </p:txBody>
      </p:sp>
      <p:sp>
        <p:nvSpPr>
          <p:cNvPr id="3" name="Content Placeholder 2"/>
          <p:cNvSpPr>
            <a:spLocks noGrp="1"/>
          </p:cNvSpPr>
          <p:nvPr>
            <p:ph idx="1"/>
          </p:nvPr>
        </p:nvSpPr>
        <p:spPr>
          <a:xfrm>
            <a:off x="457200" y="1371600"/>
            <a:ext cx="8229600" cy="4525963"/>
          </a:xfrm>
        </p:spPr>
        <p:txBody>
          <a:bodyPr>
            <a:normAutofit/>
          </a:bodyPr>
          <a:lstStyle/>
          <a:p>
            <a:pPr marL="0" indent="0">
              <a:buNone/>
            </a:pPr>
            <a:endParaRPr lang="en-GB" dirty="0"/>
          </a:p>
          <a:p>
            <a:r>
              <a:rPr lang="en-GB" dirty="0"/>
              <a:t>For a number of soldiers this </a:t>
            </a:r>
            <a:r>
              <a:rPr lang="en-GB" dirty="0" smtClean="0"/>
              <a:t>was </a:t>
            </a:r>
            <a:r>
              <a:rPr lang="en-GB" dirty="0"/>
              <a:t>a death cell, the place where they </a:t>
            </a:r>
            <a:r>
              <a:rPr lang="en-GB" dirty="0" smtClean="0"/>
              <a:t>spent </a:t>
            </a:r>
            <a:r>
              <a:rPr lang="en-GB" dirty="0"/>
              <a:t>their last hours, waiting to be executed.  </a:t>
            </a:r>
          </a:p>
        </p:txBody>
      </p:sp>
      <p:pic>
        <p:nvPicPr>
          <p:cNvPr id="7170" name="Picture 2" descr="Executiepaal en dodencellen - Dodencellen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3579835"/>
            <a:ext cx="4381500" cy="3286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22198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ww1battlefields.co.uk/flanders/images/beh/popcell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3400"/>
            <a:ext cx="9050475" cy="6000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09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r>
              <a:rPr lang="en-GB" dirty="0"/>
              <a:t>The execution </a:t>
            </a:r>
            <a:r>
              <a:rPr lang="en-GB" dirty="0" smtClean="0"/>
              <a:t>took </a:t>
            </a:r>
            <a:r>
              <a:rPr lang="en-GB" dirty="0"/>
              <a:t>place in the courtyard of the town hall, at </a:t>
            </a:r>
            <a:r>
              <a:rPr lang="en-GB" dirty="0" smtClean="0"/>
              <a:t>dawn</a:t>
            </a:r>
            <a:r>
              <a:rPr lang="en-GB" dirty="0" smtClean="0"/>
              <a:t>, with the men tied to the pole before being shot.</a:t>
            </a:r>
            <a:endParaRPr lang="en-GB" dirty="0" smtClean="0"/>
          </a:p>
          <a:p>
            <a:r>
              <a:rPr lang="en-GB" dirty="0" smtClean="0"/>
              <a:t>Four </a:t>
            </a:r>
            <a:r>
              <a:rPr lang="en-GB" dirty="0"/>
              <a:t>soldiers have certainly been executed in the courtyard. They are buried in </a:t>
            </a:r>
            <a:r>
              <a:rPr lang="en-GB" dirty="0" err="1" smtClean="0"/>
              <a:t>Poperinge</a:t>
            </a:r>
            <a:r>
              <a:rPr lang="en-GB" dirty="0" smtClean="0"/>
              <a:t> </a:t>
            </a:r>
            <a:r>
              <a:rPr lang="en-GB" dirty="0"/>
              <a:t>New Military Cemetery. Seventeen men executed by firing squad rest in this </a:t>
            </a:r>
            <a:r>
              <a:rPr lang="en-GB" dirty="0" smtClean="0"/>
              <a:t>cemetery.</a:t>
            </a:r>
            <a:endParaRPr lang="en-GB" dirty="0"/>
          </a:p>
          <a:p>
            <a:endParaRPr lang="en-GB" dirty="0"/>
          </a:p>
        </p:txBody>
      </p:sp>
    </p:spTree>
    <p:extLst>
      <p:ext uri="{BB962C8B-B14F-4D97-AF65-F5344CB8AC3E}">
        <p14:creationId xmlns:p14="http://schemas.microsoft.com/office/powerpoint/2010/main" val="64243210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0" y="-26158"/>
            <a:ext cx="9178878" cy="6884158"/>
          </a:xfrm>
        </p:spPr>
      </p:pic>
    </p:spTree>
    <p:extLst>
      <p:ext uri="{BB962C8B-B14F-4D97-AF65-F5344CB8AC3E}">
        <p14:creationId xmlns:p14="http://schemas.microsoft.com/office/powerpoint/2010/main" val="326221611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Soldier character traits</a:t>
            </a:r>
            <a:endParaRPr lang="en-GB" dirty="0"/>
          </a:p>
        </p:txBody>
      </p:sp>
      <p:sp>
        <p:nvSpPr>
          <p:cNvPr id="3" name="Content Placeholder 2"/>
          <p:cNvSpPr>
            <a:spLocks noGrp="1"/>
          </p:cNvSpPr>
          <p:nvPr>
            <p:ph idx="1"/>
          </p:nvPr>
        </p:nvSpPr>
        <p:spPr/>
        <p:txBody>
          <a:bodyPr/>
          <a:lstStyle/>
          <a:p>
            <a:r>
              <a:rPr lang="en-GB" dirty="0" smtClean="0"/>
              <a:t>In pairs write down 3 characteristics a good soldier has.</a:t>
            </a:r>
            <a:endParaRPr lang="en-GB" dirty="0"/>
          </a:p>
        </p:txBody>
      </p:sp>
    </p:spTree>
    <p:extLst>
      <p:ext uri="{BB962C8B-B14F-4D97-AF65-F5344CB8AC3E}">
        <p14:creationId xmlns:p14="http://schemas.microsoft.com/office/powerpoint/2010/main" val="135599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GB" dirty="0" smtClean="0"/>
              <a:t/>
            </a:r>
            <a:br>
              <a:rPr lang="en-GB" dirty="0" smtClean="0"/>
            </a:br>
            <a:r>
              <a:rPr lang="en-GB" dirty="0" smtClean="0"/>
              <a:t>Does </a:t>
            </a:r>
            <a:r>
              <a:rPr lang="en-GB" dirty="0"/>
              <a:t>this soldier have these characteristics?</a:t>
            </a:r>
            <a:br>
              <a:rPr lang="en-GB" dirty="0"/>
            </a:br>
            <a:endParaRPr lang="en-GB" dirty="0"/>
          </a:p>
        </p:txBody>
      </p:sp>
      <p:sp>
        <p:nvSpPr>
          <p:cNvPr id="3" name="Content Placeholder 2"/>
          <p:cNvSpPr>
            <a:spLocks noGrp="1"/>
          </p:cNvSpPr>
          <p:nvPr>
            <p:ph idx="1"/>
          </p:nvPr>
        </p:nvSpPr>
        <p:spPr>
          <a:xfrm>
            <a:off x="152400" y="1600200"/>
            <a:ext cx="8991600" cy="4191000"/>
          </a:xfrm>
        </p:spPr>
        <p:txBody>
          <a:bodyPr>
            <a:normAutofit fontScale="70000" lnSpcReduction="20000"/>
          </a:bodyPr>
          <a:lstStyle/>
          <a:p>
            <a:r>
              <a:rPr lang="en-GB" b="1" dirty="0" smtClean="0"/>
              <a:t>Eric </a:t>
            </a:r>
            <a:r>
              <a:rPr lang="en-GB" b="1" dirty="0"/>
              <a:t>Poole</a:t>
            </a:r>
            <a:r>
              <a:rPr lang="en-GB" dirty="0"/>
              <a:t>, 31, Second Lieutenant in the 11th Battalion West Yorkshire Regiment. </a:t>
            </a:r>
            <a:endParaRPr lang="en-GB" dirty="0" smtClean="0"/>
          </a:p>
          <a:p>
            <a:r>
              <a:rPr lang="en-GB" dirty="0" smtClean="0"/>
              <a:t>He volunteered to fight, trained in England for 5 months over the winter of 1914. He helped to create defences to the south of London in April 1915 and then arrived to fight in France in August. In France his battalion captured a heavy shelled area near </a:t>
            </a:r>
            <a:r>
              <a:rPr lang="en-GB" dirty="0" err="1" smtClean="0"/>
              <a:t>Carency</a:t>
            </a:r>
            <a:r>
              <a:rPr lang="en-GB" dirty="0" smtClean="0"/>
              <a:t>, dug mines and then took over another front. The battalion fought at </a:t>
            </a:r>
            <a:r>
              <a:rPr lang="en-GB" dirty="0" err="1" smtClean="0"/>
              <a:t>Vimy</a:t>
            </a:r>
            <a:r>
              <a:rPr lang="en-GB" dirty="0" smtClean="0"/>
              <a:t> Ridge and The Somme, 2 terrible bloody battles.</a:t>
            </a:r>
            <a:r>
              <a:rPr lang="en-GB" dirty="0"/>
              <a:t/>
            </a:r>
            <a:br>
              <a:rPr lang="en-GB" dirty="0"/>
            </a:br>
            <a:r>
              <a:rPr lang="en-GB" dirty="0" smtClean="0"/>
              <a:t>Eric Poole was </a:t>
            </a:r>
            <a:r>
              <a:rPr lang="en-GB" dirty="0"/>
              <a:t>admitted to hospital in July 1916 with shell shock. Despite his panic attacks he </a:t>
            </a:r>
            <a:r>
              <a:rPr lang="en-GB" dirty="0" smtClean="0"/>
              <a:t>was </a:t>
            </a:r>
            <a:r>
              <a:rPr lang="en-GB" dirty="0"/>
              <a:t>sent </a:t>
            </a:r>
            <a:r>
              <a:rPr lang="en-GB" dirty="0" smtClean="0"/>
              <a:t>back to the front line to face the German Army. On 5 October Poole's platoon arrives at </a:t>
            </a:r>
            <a:r>
              <a:rPr lang="en-GB" dirty="0"/>
              <a:t>the frontline near </a:t>
            </a:r>
            <a:r>
              <a:rPr lang="en-GB" dirty="0" err="1"/>
              <a:t>Flers</a:t>
            </a:r>
            <a:r>
              <a:rPr lang="en-GB" dirty="0"/>
              <a:t>, France. </a:t>
            </a:r>
            <a:r>
              <a:rPr lang="en-GB" dirty="0" smtClean="0"/>
              <a:t>Poole then disappeared. </a:t>
            </a:r>
            <a:r>
              <a:rPr lang="en-GB" dirty="0"/>
              <a:t>He </a:t>
            </a:r>
            <a:r>
              <a:rPr lang="en-GB" dirty="0" smtClean="0"/>
              <a:t>was </a:t>
            </a:r>
            <a:r>
              <a:rPr lang="en-GB" dirty="0"/>
              <a:t>arrested two days later. Poole </a:t>
            </a:r>
            <a:r>
              <a:rPr lang="en-GB" dirty="0" smtClean="0"/>
              <a:t>was </a:t>
            </a:r>
            <a:r>
              <a:rPr lang="en-GB" dirty="0"/>
              <a:t>sentenced to death for desertion. He </a:t>
            </a:r>
            <a:r>
              <a:rPr lang="en-GB" dirty="0" smtClean="0"/>
              <a:t>was </a:t>
            </a:r>
            <a:r>
              <a:rPr lang="en-GB" dirty="0"/>
              <a:t>the first officer in the British army to be actually executed. The execution </a:t>
            </a:r>
            <a:r>
              <a:rPr lang="en-GB" dirty="0" smtClean="0"/>
              <a:t>took </a:t>
            </a:r>
            <a:r>
              <a:rPr lang="en-GB" dirty="0"/>
              <a:t>place on 10 December 1916 at 7.25 </a:t>
            </a:r>
            <a:r>
              <a:rPr lang="en-GB" dirty="0" smtClean="0"/>
              <a:t>a.m. at </a:t>
            </a:r>
            <a:r>
              <a:rPr lang="en-GB" dirty="0" err="1" smtClean="0"/>
              <a:t>Poperinge</a:t>
            </a:r>
            <a:r>
              <a:rPr lang="en-GB" dirty="0" smtClean="0"/>
              <a:t>.</a:t>
            </a:r>
            <a:endParaRPr lang="en-GB" dirty="0"/>
          </a:p>
          <a:p>
            <a:endParaRPr lang="en-GB" dirty="0"/>
          </a:p>
        </p:txBody>
      </p:sp>
      <p:sp>
        <p:nvSpPr>
          <p:cNvPr id="4" name="Title 1"/>
          <p:cNvSpPr txBox="1">
            <a:spLocks/>
          </p:cNvSpPr>
          <p:nvPr/>
        </p:nvSpPr>
        <p:spPr>
          <a:xfrm>
            <a:off x="0" y="5706374"/>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3200" dirty="0" smtClean="0"/>
              <a:t/>
            </a:r>
            <a:br>
              <a:rPr lang="en-GB" sz="3200" dirty="0" smtClean="0"/>
            </a:br>
            <a:r>
              <a:rPr lang="en-GB" sz="3200" dirty="0" smtClean="0"/>
              <a:t>What characteristics does this solder have?</a:t>
            </a:r>
          </a:p>
          <a:p>
            <a:r>
              <a:rPr lang="en-GB" sz="3200" dirty="0" smtClean="0"/>
              <a:t>How does this case study show respect or lack of it? </a:t>
            </a:r>
            <a:br>
              <a:rPr lang="en-GB" sz="3200" dirty="0" smtClean="0"/>
            </a:br>
            <a:endParaRPr lang="en-GB" sz="3200" dirty="0"/>
          </a:p>
        </p:txBody>
      </p:sp>
    </p:spTree>
    <p:extLst>
      <p:ext uri="{BB962C8B-B14F-4D97-AF65-F5344CB8AC3E}">
        <p14:creationId xmlns:p14="http://schemas.microsoft.com/office/powerpoint/2010/main" val="42387948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Integrity </a:t>
            </a:r>
            <a:endParaRPr lang="en-GB" dirty="0"/>
          </a:p>
        </p:txBody>
      </p:sp>
      <p:sp>
        <p:nvSpPr>
          <p:cNvPr id="3" name="Content Placeholder 2"/>
          <p:cNvSpPr>
            <a:spLocks noGrp="1"/>
          </p:cNvSpPr>
          <p:nvPr>
            <p:ph idx="1"/>
          </p:nvPr>
        </p:nvSpPr>
        <p:spPr/>
        <p:txBody>
          <a:bodyPr/>
          <a:lstStyle/>
          <a:p>
            <a:r>
              <a:rPr lang="en-GB" dirty="0" smtClean="0"/>
              <a:t>Integrity is often a more challenging character trait to demonstrate.</a:t>
            </a:r>
          </a:p>
          <a:p>
            <a:r>
              <a:rPr lang="en-GB" dirty="0" smtClean="0"/>
              <a:t>It requires courage and an aware sense of justice. </a:t>
            </a:r>
          </a:p>
          <a:p>
            <a:endParaRPr lang="en-GB" dirty="0" smtClean="0"/>
          </a:p>
          <a:p>
            <a:r>
              <a:rPr lang="en-GB" dirty="0" smtClean="0"/>
              <a:t>How did Eric Poole act with integrity?</a:t>
            </a:r>
          </a:p>
          <a:p>
            <a:endParaRPr lang="en-GB" dirty="0" smtClean="0"/>
          </a:p>
          <a:p>
            <a:endParaRPr lang="en-GB" dirty="0"/>
          </a:p>
        </p:txBody>
      </p:sp>
    </p:spTree>
    <p:extLst>
      <p:ext uri="{BB962C8B-B14F-4D97-AF65-F5344CB8AC3E}">
        <p14:creationId xmlns:p14="http://schemas.microsoft.com/office/powerpoint/2010/main" val="38436551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u="sng" dirty="0" smtClean="0"/>
              <a:t>Is it ever right to kill someone?</a:t>
            </a:r>
            <a:endParaRPr lang="en-GB" u="sng" dirty="0"/>
          </a:p>
        </p:txBody>
      </p:sp>
      <p:sp>
        <p:nvSpPr>
          <p:cNvPr id="3" name="Subtitle 2"/>
          <p:cNvSpPr>
            <a:spLocks noGrp="1"/>
          </p:cNvSpPr>
          <p:nvPr>
            <p:ph type="subTitle" idx="1"/>
          </p:nvPr>
        </p:nvSpPr>
        <p:spPr/>
        <p:txBody>
          <a:bodyPr/>
          <a:lstStyle/>
          <a:p>
            <a:r>
              <a:rPr lang="en-GB" dirty="0" smtClean="0"/>
              <a:t>Answer this with your first thoughts in your booklet.</a:t>
            </a:r>
          </a:p>
          <a:p>
            <a:r>
              <a:rPr lang="en-GB" dirty="0"/>
              <a:t>2</a:t>
            </a:r>
            <a:r>
              <a:rPr lang="en-GB" dirty="0" smtClean="0"/>
              <a:t> minutes</a:t>
            </a:r>
            <a:endParaRPr lang="en-GB" dirty="0"/>
          </a:p>
        </p:txBody>
      </p:sp>
    </p:spTree>
    <p:extLst>
      <p:ext uri="{BB962C8B-B14F-4D97-AF65-F5344CB8AC3E}">
        <p14:creationId xmlns:p14="http://schemas.microsoft.com/office/powerpoint/2010/main" val="28064983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 this an example of integrity?</a:t>
            </a:r>
            <a:endParaRPr lang="en-GB" dirty="0"/>
          </a:p>
        </p:txBody>
      </p:sp>
      <p:sp>
        <p:nvSpPr>
          <p:cNvPr id="3" name="Content Placeholder 2"/>
          <p:cNvSpPr>
            <a:spLocks noGrp="1"/>
          </p:cNvSpPr>
          <p:nvPr>
            <p:ph idx="1"/>
          </p:nvPr>
        </p:nvSpPr>
        <p:spPr/>
        <p:txBody>
          <a:bodyPr/>
          <a:lstStyle/>
          <a:p>
            <a:r>
              <a:rPr lang="en-GB" dirty="0" smtClean="0"/>
              <a:t>You see your best friend bullying a Year 7 by the front gates. You know this is against school rules.</a:t>
            </a:r>
          </a:p>
          <a:p>
            <a:r>
              <a:rPr lang="en-GB" dirty="0" smtClean="0"/>
              <a:t>By telling a teacher you would feel disloyal to you friend.</a:t>
            </a:r>
          </a:p>
          <a:p>
            <a:r>
              <a:rPr lang="en-GB" dirty="0" smtClean="0"/>
              <a:t>You decide to tell a teacher in school about your friend’s behaviour.</a:t>
            </a:r>
            <a:endParaRPr lang="en-GB" dirty="0"/>
          </a:p>
        </p:txBody>
      </p:sp>
    </p:spTree>
    <p:extLst>
      <p:ext uri="{BB962C8B-B14F-4D97-AF65-F5344CB8AC3E}">
        <p14:creationId xmlns:p14="http://schemas.microsoft.com/office/powerpoint/2010/main" val="14490102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Creative</a:t>
            </a:r>
            <a:r>
              <a:rPr lang="en-GB" dirty="0" smtClean="0"/>
              <a:t> </a:t>
            </a:r>
            <a:r>
              <a:rPr lang="en-GB" dirty="0" smtClean="0"/>
              <a:t>task</a:t>
            </a:r>
            <a:endParaRPr lang="en-GB" dirty="0"/>
          </a:p>
        </p:txBody>
      </p:sp>
      <p:sp>
        <p:nvSpPr>
          <p:cNvPr id="3" name="Content Placeholder 2"/>
          <p:cNvSpPr>
            <a:spLocks noGrp="1"/>
          </p:cNvSpPr>
          <p:nvPr>
            <p:ph idx="1"/>
          </p:nvPr>
        </p:nvSpPr>
        <p:spPr/>
        <p:txBody>
          <a:bodyPr/>
          <a:lstStyle/>
          <a:p>
            <a:r>
              <a:rPr lang="en-GB" dirty="0" smtClean="0"/>
              <a:t>In </a:t>
            </a:r>
            <a:r>
              <a:rPr lang="en-GB" dirty="0" smtClean="0"/>
              <a:t>groups, </a:t>
            </a:r>
            <a:r>
              <a:rPr lang="en-GB" dirty="0" smtClean="0"/>
              <a:t>think of times when you have demonstrated integrity.</a:t>
            </a:r>
          </a:p>
          <a:p>
            <a:r>
              <a:rPr lang="en-GB" dirty="0" smtClean="0"/>
              <a:t>You may have done something you knew was morally right when you could have been unkind, selfish or unhelpful</a:t>
            </a:r>
            <a:r>
              <a:rPr lang="en-GB" dirty="0" smtClean="0"/>
              <a:t>.</a:t>
            </a:r>
          </a:p>
          <a:p>
            <a:r>
              <a:rPr lang="en-GB" sz="2400" i="1" dirty="0" smtClean="0"/>
              <a:t>Integrity is more than honesty: you could cheat on your partner and confess, but a person acting with integrity would not cheat!</a:t>
            </a:r>
            <a:endParaRPr lang="en-GB" sz="2400" i="1" dirty="0"/>
          </a:p>
        </p:txBody>
      </p:sp>
    </p:spTree>
    <p:extLst>
      <p:ext uri="{BB962C8B-B14F-4D97-AF65-F5344CB8AC3E}">
        <p14:creationId xmlns:p14="http://schemas.microsoft.com/office/powerpoint/2010/main" val="416810175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Demonstrating integrity</a:t>
            </a:r>
            <a:endParaRPr lang="en-GB" dirty="0"/>
          </a:p>
        </p:txBody>
      </p:sp>
      <p:sp>
        <p:nvSpPr>
          <p:cNvPr id="3" name="Content Placeholder 2"/>
          <p:cNvSpPr>
            <a:spLocks noGrp="1"/>
          </p:cNvSpPr>
          <p:nvPr>
            <p:ph idx="1"/>
          </p:nvPr>
        </p:nvSpPr>
        <p:spPr/>
        <p:txBody>
          <a:bodyPr/>
          <a:lstStyle/>
          <a:p>
            <a:r>
              <a:rPr lang="en-GB" dirty="0" smtClean="0"/>
              <a:t>In teams of no more than 4, create a short drama piece explaining what happened when you acted with integrity.</a:t>
            </a:r>
          </a:p>
          <a:p>
            <a:r>
              <a:rPr lang="en-GB" dirty="0" smtClean="0"/>
              <a:t>15 minutes</a:t>
            </a:r>
          </a:p>
          <a:p>
            <a:endParaRPr lang="en-GB" dirty="0"/>
          </a:p>
        </p:txBody>
      </p:sp>
    </p:spTree>
    <p:extLst>
      <p:ext uri="{BB962C8B-B14F-4D97-AF65-F5344CB8AC3E}">
        <p14:creationId xmlns:p14="http://schemas.microsoft.com/office/powerpoint/2010/main" val="24278507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Applying integrity</a:t>
            </a:r>
            <a:endParaRPr lang="en-GB" dirty="0"/>
          </a:p>
        </p:txBody>
      </p:sp>
      <p:sp>
        <p:nvSpPr>
          <p:cNvPr id="3" name="Content Placeholder 2"/>
          <p:cNvSpPr>
            <a:spLocks noGrp="1"/>
          </p:cNvSpPr>
          <p:nvPr>
            <p:ph idx="1"/>
          </p:nvPr>
        </p:nvSpPr>
        <p:spPr/>
        <p:txBody>
          <a:bodyPr/>
          <a:lstStyle/>
          <a:p>
            <a:r>
              <a:rPr lang="en-GB" dirty="0" smtClean="0"/>
              <a:t>Watch an example of another team explaining what happened when they acted with integrity.</a:t>
            </a:r>
          </a:p>
          <a:p>
            <a:r>
              <a:rPr lang="en-GB" dirty="0" smtClean="0"/>
              <a:t>Decided when your team would have done something differently and your actions would have taken a different path.</a:t>
            </a:r>
            <a:endParaRPr lang="en-GB" dirty="0"/>
          </a:p>
        </p:txBody>
      </p:sp>
    </p:spTree>
    <p:extLst>
      <p:ext uri="{BB962C8B-B14F-4D97-AF65-F5344CB8AC3E}">
        <p14:creationId xmlns:p14="http://schemas.microsoft.com/office/powerpoint/2010/main" val="1424681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your team</a:t>
            </a:r>
            <a:endParaRPr lang="en-GB" dirty="0"/>
          </a:p>
        </p:txBody>
      </p:sp>
      <p:sp>
        <p:nvSpPr>
          <p:cNvPr id="3" name="Content Placeholder 2"/>
          <p:cNvSpPr>
            <a:spLocks noGrp="1"/>
          </p:cNvSpPr>
          <p:nvPr>
            <p:ph idx="1"/>
          </p:nvPr>
        </p:nvSpPr>
        <p:spPr/>
        <p:txBody>
          <a:bodyPr/>
          <a:lstStyle/>
          <a:p>
            <a:r>
              <a:rPr lang="en-GB" dirty="0" smtClean="0"/>
              <a:t>Decide what you would have done differently from that moment.</a:t>
            </a:r>
          </a:p>
          <a:p>
            <a:r>
              <a:rPr lang="en-GB" dirty="0" smtClean="0"/>
              <a:t>Create a short, alternative ending.</a:t>
            </a:r>
          </a:p>
          <a:p>
            <a:r>
              <a:rPr lang="en-GB" dirty="0" smtClean="0"/>
              <a:t>You need to also explain what virtues you are demonstrating: are you acting with more or less integrity?</a:t>
            </a:r>
            <a:endParaRPr lang="en-GB" dirty="0"/>
          </a:p>
        </p:txBody>
      </p:sp>
    </p:spTree>
    <p:extLst>
      <p:ext uri="{BB962C8B-B14F-4D97-AF65-F5344CB8AC3E}">
        <p14:creationId xmlns:p14="http://schemas.microsoft.com/office/powerpoint/2010/main" val="304306560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Integrity in the wider world?</a:t>
            </a:r>
            <a:endParaRPr lang="en-GB" dirty="0"/>
          </a:p>
        </p:txBody>
      </p:sp>
      <p:sp>
        <p:nvSpPr>
          <p:cNvPr id="3" name="Content Placeholder 2"/>
          <p:cNvSpPr>
            <a:spLocks noGrp="1"/>
          </p:cNvSpPr>
          <p:nvPr>
            <p:ph idx="1"/>
          </p:nvPr>
        </p:nvSpPr>
        <p:spPr/>
        <p:txBody>
          <a:bodyPr>
            <a:normAutofit lnSpcReduction="10000"/>
          </a:bodyPr>
          <a:lstStyle/>
          <a:p>
            <a:r>
              <a:rPr lang="en-GB" dirty="0" smtClean="0"/>
              <a:t>How could you demonstrate you act with integrity in a future job?</a:t>
            </a:r>
          </a:p>
          <a:p>
            <a:r>
              <a:rPr lang="en-GB" dirty="0"/>
              <a:t>How could you demonstrate you act with </a:t>
            </a:r>
            <a:r>
              <a:rPr lang="en-GB" dirty="0" smtClean="0"/>
              <a:t>integrity in friendships and relationships?</a:t>
            </a:r>
          </a:p>
          <a:p>
            <a:r>
              <a:rPr lang="en-GB" dirty="0"/>
              <a:t>How could you demonstrate you act with </a:t>
            </a:r>
            <a:r>
              <a:rPr lang="en-GB" dirty="0" smtClean="0"/>
              <a:t>integrity as a son or daughter?</a:t>
            </a:r>
          </a:p>
          <a:p>
            <a:r>
              <a:rPr lang="en-GB" i="1" dirty="0" smtClean="0"/>
              <a:t>You will have all of these roles: which role do you think integrity most needs to be demonstrated in?</a:t>
            </a:r>
            <a:endParaRPr lang="en-GB" i="1" dirty="0"/>
          </a:p>
        </p:txBody>
      </p:sp>
    </p:spTree>
    <p:extLst>
      <p:ext uri="{BB962C8B-B14F-4D97-AF65-F5344CB8AC3E}">
        <p14:creationId xmlns:p14="http://schemas.microsoft.com/office/powerpoint/2010/main" val="36316651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Booklet review</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70608034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3" name="Content Placeholder 2"/>
          <p:cNvSpPr>
            <a:spLocks noGrp="1"/>
          </p:cNvSpPr>
          <p:nvPr>
            <p:ph type="body" idx="1"/>
          </p:nvPr>
        </p:nvSpPr>
        <p:spPr/>
        <p:txBody>
          <a:bodyPr/>
          <a:lstStyle/>
          <a:p>
            <a:r>
              <a:rPr lang="en-GB" dirty="0" smtClean="0"/>
              <a:t>Third lesson</a:t>
            </a:r>
            <a:endParaRPr lang="en-GB" dirty="0"/>
          </a:p>
        </p:txBody>
      </p:sp>
    </p:spTree>
    <p:extLst>
      <p:ext uri="{BB962C8B-B14F-4D97-AF65-F5344CB8AC3E}">
        <p14:creationId xmlns:p14="http://schemas.microsoft.com/office/powerpoint/2010/main" val="94670930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u="sng" dirty="0" smtClean="0"/>
              <a:t>Is it ever right to kill someone who is your friend and colleague?</a:t>
            </a:r>
            <a:endParaRPr lang="en-GB" u="sng" dirty="0"/>
          </a:p>
        </p:txBody>
      </p:sp>
      <p:sp>
        <p:nvSpPr>
          <p:cNvPr id="3" name="Subtitle 2"/>
          <p:cNvSpPr>
            <a:spLocks noGrp="1"/>
          </p:cNvSpPr>
          <p:nvPr>
            <p:ph type="subTitle" idx="1"/>
          </p:nvPr>
        </p:nvSpPr>
        <p:spPr>
          <a:xfrm>
            <a:off x="1371600" y="3886200"/>
            <a:ext cx="6400800" cy="2057400"/>
          </a:xfrm>
        </p:spPr>
        <p:txBody>
          <a:bodyPr>
            <a:normAutofit fontScale="85000" lnSpcReduction="10000"/>
          </a:bodyPr>
          <a:lstStyle/>
          <a:p>
            <a:r>
              <a:rPr lang="en-GB" dirty="0" smtClean="0"/>
              <a:t>Answer this with your first thoughts in your booklet.</a:t>
            </a:r>
          </a:p>
          <a:p>
            <a:r>
              <a:rPr lang="en-GB" dirty="0"/>
              <a:t>2</a:t>
            </a:r>
            <a:r>
              <a:rPr lang="en-GB" dirty="0" smtClean="0"/>
              <a:t> minutes</a:t>
            </a:r>
          </a:p>
          <a:p>
            <a:r>
              <a:rPr lang="en-GB" dirty="0" smtClean="0"/>
              <a:t>Does the relationship change your opinion?</a:t>
            </a:r>
            <a:endParaRPr lang="en-GB" dirty="0"/>
          </a:p>
        </p:txBody>
      </p:sp>
    </p:spTree>
    <p:extLst>
      <p:ext uri="{BB962C8B-B14F-4D97-AF65-F5344CB8AC3E}">
        <p14:creationId xmlns:p14="http://schemas.microsoft.com/office/powerpoint/2010/main" val="21502400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smtClean="0"/>
              <a:t>What is at this site? Why?</a:t>
            </a:r>
            <a:endParaRPr lang="en-GB" b="1"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10800000">
            <a:off x="843489" y="1417637"/>
            <a:ext cx="7386110" cy="5188743"/>
          </a:xfrm>
        </p:spPr>
      </p:pic>
    </p:spTree>
    <p:extLst>
      <p:ext uri="{BB962C8B-B14F-4D97-AF65-F5344CB8AC3E}">
        <p14:creationId xmlns:p14="http://schemas.microsoft.com/office/powerpoint/2010/main" val="19082447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163762"/>
          </a:xfrm>
        </p:spPr>
        <p:txBody>
          <a:bodyPr>
            <a:normAutofit fontScale="90000"/>
          </a:bodyPr>
          <a:lstStyle/>
          <a:p>
            <a:r>
              <a:rPr lang="en-GB" b="1" dirty="0"/>
              <a:t>What reasons can you predict that a soldier might be sentenced to </a:t>
            </a:r>
            <a:r>
              <a:rPr lang="en-GB" b="1" dirty="0" smtClean="0"/>
              <a:t>execution in World War One?</a:t>
            </a:r>
            <a:r>
              <a:rPr lang="en-GB" dirty="0"/>
              <a:t/>
            </a:r>
            <a:br>
              <a:rPr lang="en-GB" dirty="0"/>
            </a:br>
            <a:endParaRPr lang="en-GB" dirty="0"/>
          </a:p>
        </p:txBody>
      </p:sp>
      <p:sp>
        <p:nvSpPr>
          <p:cNvPr id="3" name="Content Placeholder 2"/>
          <p:cNvSpPr>
            <a:spLocks noGrp="1"/>
          </p:cNvSpPr>
          <p:nvPr>
            <p:ph idx="1"/>
          </p:nvPr>
        </p:nvSpPr>
        <p:spPr>
          <a:xfrm>
            <a:off x="457200" y="2590800"/>
            <a:ext cx="8229600" cy="3535363"/>
          </a:xfrm>
        </p:spPr>
        <p:txBody>
          <a:bodyPr/>
          <a:lstStyle/>
          <a:p>
            <a:r>
              <a:rPr lang="en-GB" dirty="0" smtClean="0"/>
              <a:t>Write down all reasons you can think of.</a:t>
            </a:r>
          </a:p>
          <a:p>
            <a:r>
              <a:rPr lang="en-GB" dirty="0" smtClean="0"/>
              <a:t>Also write down any questions you have on a sticky note and add them to the board.</a:t>
            </a:r>
            <a:endParaRPr lang="en-GB" dirty="0"/>
          </a:p>
        </p:txBody>
      </p:sp>
    </p:spTree>
    <p:extLst>
      <p:ext uri="{BB962C8B-B14F-4D97-AF65-F5344CB8AC3E}">
        <p14:creationId xmlns:p14="http://schemas.microsoft.com/office/powerpoint/2010/main" val="26419953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smtClean="0"/>
              <a:t>How were the soldiers executed?</a:t>
            </a:r>
            <a:endParaRPr lang="en-GB" u="sng" dirty="0"/>
          </a:p>
        </p:txBody>
      </p:sp>
      <p:sp>
        <p:nvSpPr>
          <p:cNvPr id="3" name="Content Placeholder 2"/>
          <p:cNvSpPr>
            <a:spLocks noGrp="1"/>
          </p:cNvSpPr>
          <p:nvPr>
            <p:ph idx="1"/>
          </p:nvPr>
        </p:nvSpPr>
        <p:spPr/>
        <p:txBody>
          <a:bodyPr/>
          <a:lstStyle/>
          <a:p>
            <a:r>
              <a:rPr lang="en-GB" dirty="0" smtClean="0"/>
              <a:t>Moral dilemma, was it right to execute these men?</a:t>
            </a:r>
          </a:p>
          <a:p>
            <a:r>
              <a:rPr lang="en-GB" dirty="0" smtClean="0"/>
              <a:t>What was the impact of the executions on those around them?</a:t>
            </a:r>
            <a:endParaRPr lang="en-GB" dirty="0"/>
          </a:p>
        </p:txBody>
      </p:sp>
    </p:spTree>
    <p:extLst>
      <p:ext uri="{BB962C8B-B14F-4D97-AF65-F5344CB8AC3E}">
        <p14:creationId xmlns:p14="http://schemas.microsoft.com/office/powerpoint/2010/main" val="17908968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Read the Erwin </a:t>
            </a:r>
            <a:r>
              <a:rPr lang="en-GB" dirty="0" err="1" smtClean="0"/>
              <a:t>Mortier</a:t>
            </a:r>
            <a:r>
              <a:rPr lang="en-GB" dirty="0" smtClean="0"/>
              <a:t> poem </a:t>
            </a:r>
            <a:endParaRPr lang="en-GB" dirty="0"/>
          </a:p>
        </p:txBody>
      </p:sp>
      <p:sp>
        <p:nvSpPr>
          <p:cNvPr id="3" name="Content Placeholder 2"/>
          <p:cNvSpPr>
            <a:spLocks noGrp="1"/>
          </p:cNvSpPr>
          <p:nvPr>
            <p:ph idx="1"/>
          </p:nvPr>
        </p:nvSpPr>
        <p:spPr>
          <a:xfrm>
            <a:off x="457200" y="1600200"/>
            <a:ext cx="4114800" cy="4525963"/>
          </a:xfrm>
        </p:spPr>
        <p:txBody>
          <a:bodyPr/>
          <a:lstStyle/>
          <a:p>
            <a:r>
              <a:rPr lang="en-GB" dirty="0" smtClean="0"/>
              <a:t>The poem was written about the Death Cells at </a:t>
            </a:r>
            <a:r>
              <a:rPr lang="en-GB" dirty="0" err="1" smtClean="0"/>
              <a:t>Poperinge</a:t>
            </a:r>
            <a:r>
              <a:rPr lang="en-GB" dirty="0" smtClean="0"/>
              <a:t>.</a:t>
            </a:r>
          </a:p>
          <a:p>
            <a:r>
              <a:rPr lang="en-GB" dirty="0" smtClean="0"/>
              <a:t>What can you infer about how the soldiers were executed here?</a:t>
            </a:r>
          </a:p>
          <a:p>
            <a:endParaRPr lang="en-GB" dirty="0"/>
          </a:p>
        </p:txBody>
      </p:sp>
      <p:pic>
        <p:nvPicPr>
          <p:cNvPr id="4" name="Content Placeholder 3"/>
          <p:cNvPicPr>
            <a:picLocks noChangeAspect="1"/>
          </p:cNvPicPr>
          <p:nvPr/>
        </p:nvPicPr>
        <p:blipFill rotWithShape="1">
          <a:blip r:embed="rId2" cstate="print">
            <a:extLst>
              <a:ext uri="{28A0092B-C50C-407E-A947-70E740481C1C}">
                <a14:useLocalDpi xmlns:a14="http://schemas.microsoft.com/office/drawing/2010/main" val="0"/>
              </a:ext>
            </a:extLst>
          </a:blip>
          <a:srcRect l="33570" t="20705" r="17593" b="9681"/>
          <a:stretch/>
        </p:blipFill>
        <p:spPr>
          <a:xfrm rot="10800000">
            <a:off x="4545030" y="1600200"/>
            <a:ext cx="4632991" cy="4953000"/>
          </a:xfrm>
          <a:prstGeom prst="rect">
            <a:avLst/>
          </a:prstGeom>
        </p:spPr>
      </p:pic>
    </p:spTree>
    <p:extLst>
      <p:ext uri="{BB962C8B-B14F-4D97-AF65-F5344CB8AC3E}">
        <p14:creationId xmlns:p14="http://schemas.microsoft.com/office/powerpoint/2010/main" val="331795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74637"/>
            <a:ext cx="8229600" cy="6583363"/>
          </a:xfrm>
        </p:spPr>
        <p:txBody>
          <a:bodyPr>
            <a:normAutofit fontScale="85000" lnSpcReduction="10000"/>
          </a:bodyPr>
          <a:lstStyle/>
          <a:p>
            <a:r>
              <a:rPr lang="en-GB" dirty="0"/>
              <a:t>Those condemned to death usually had their sentences confirmed by Field Marshal Sir Douglas Haig on the evening following their court-martial. A chaplain was dispatched to spend the night in the cell with the condemned man and execution took place the following dawn, with some men facing their last moments drugged with morphine or alcohol.</a:t>
            </a:r>
          </a:p>
          <a:p>
            <a:r>
              <a:rPr lang="en-GB" dirty="0"/>
              <a:t>When the time came, the offender was tied to a stake, a medical officer placed a piece of white cloth over the man's heart and a priest prayed for him. Then the firing line - usually made up of six soldiers - was given orders to shoot. Allegedly, one round was routinely blank so no soldier could be sure he had fired a fatal shot.</a:t>
            </a:r>
          </a:p>
          <a:p>
            <a:r>
              <a:rPr lang="en-GB" dirty="0"/>
              <a:t>Immediately after the shooting, the medical officer would examine the man. If he was still alive, the officer in charge would finish him off with a revolver.</a:t>
            </a:r>
          </a:p>
          <a:p>
            <a:endParaRPr lang="en-GB" dirty="0"/>
          </a:p>
        </p:txBody>
      </p:sp>
    </p:spTree>
    <p:extLst>
      <p:ext uri="{BB962C8B-B14F-4D97-AF65-F5344CB8AC3E}">
        <p14:creationId xmlns:p14="http://schemas.microsoft.com/office/powerpoint/2010/main" val="16477652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But what about the men who fired the shots?</a:t>
            </a:r>
            <a:endParaRPr lang="en-GB" dirty="0"/>
          </a:p>
        </p:txBody>
      </p:sp>
      <p:sp>
        <p:nvSpPr>
          <p:cNvPr id="3" name="Content Placeholder 2"/>
          <p:cNvSpPr>
            <a:spLocks noGrp="1"/>
          </p:cNvSpPr>
          <p:nvPr>
            <p:ph idx="1"/>
          </p:nvPr>
        </p:nvSpPr>
        <p:spPr/>
        <p:txBody>
          <a:bodyPr/>
          <a:lstStyle/>
          <a:p>
            <a:r>
              <a:rPr lang="en-GB" dirty="0" smtClean="0"/>
              <a:t>Why did they shoot their comrades?</a:t>
            </a:r>
          </a:p>
          <a:p>
            <a:r>
              <a:rPr lang="en-GB" dirty="0" smtClean="0"/>
              <a:t>How would they feel about their actions?</a:t>
            </a:r>
          </a:p>
          <a:p>
            <a:r>
              <a:rPr lang="en-GB" dirty="0" smtClean="0"/>
              <a:t>Create a list of emotions  as a table on your piece of paper (words/emoticons/images)</a:t>
            </a:r>
          </a:p>
          <a:p>
            <a:endParaRPr lang="en-GB" dirty="0" smtClean="0"/>
          </a:p>
          <a:p>
            <a:r>
              <a:rPr lang="en-GB" dirty="0" smtClean="0"/>
              <a:t>In 4 minutes we will swap round.</a:t>
            </a:r>
            <a:endParaRPr lang="en-GB" dirty="0"/>
          </a:p>
        </p:txBody>
      </p:sp>
    </p:spTree>
    <p:extLst>
      <p:ext uri="{BB962C8B-B14F-4D97-AF65-F5344CB8AC3E}">
        <p14:creationId xmlns:p14="http://schemas.microsoft.com/office/powerpoint/2010/main" val="355270524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Split your table into 2 groups</a:t>
            </a:r>
            <a:endParaRPr lang="en-GB" dirty="0"/>
          </a:p>
        </p:txBody>
      </p:sp>
      <p:sp>
        <p:nvSpPr>
          <p:cNvPr id="3" name="Content Placeholder 2"/>
          <p:cNvSpPr>
            <a:spLocks noGrp="1"/>
          </p:cNvSpPr>
          <p:nvPr>
            <p:ph idx="1"/>
          </p:nvPr>
        </p:nvSpPr>
        <p:spPr/>
        <p:txBody>
          <a:bodyPr/>
          <a:lstStyle/>
          <a:p>
            <a:r>
              <a:rPr lang="en-GB" dirty="0" smtClean="0"/>
              <a:t>One half will justify your opinions: GROUP A</a:t>
            </a:r>
          </a:p>
          <a:p>
            <a:r>
              <a:rPr lang="en-GB" dirty="0" smtClean="0"/>
              <a:t>The other half will read through the other opinions of another group: GROUP B</a:t>
            </a:r>
            <a:endParaRPr lang="en-GB" dirty="0"/>
          </a:p>
        </p:txBody>
      </p:sp>
    </p:spTree>
    <p:extLst>
      <p:ext uri="{BB962C8B-B14F-4D97-AF65-F5344CB8AC3E}">
        <p14:creationId xmlns:p14="http://schemas.microsoft.com/office/powerpoint/2010/main" val="268746162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Group A move clockwise and take your sheet with you</a:t>
            </a:r>
            <a:endParaRPr lang="en-GB" dirty="0"/>
          </a:p>
        </p:txBody>
      </p:sp>
      <p:sp>
        <p:nvSpPr>
          <p:cNvPr id="3" name="Content Placeholder 2"/>
          <p:cNvSpPr>
            <a:spLocks noGrp="1"/>
          </p:cNvSpPr>
          <p:nvPr>
            <p:ph idx="1"/>
          </p:nvPr>
        </p:nvSpPr>
        <p:spPr/>
        <p:txBody>
          <a:bodyPr/>
          <a:lstStyle/>
          <a:p>
            <a:r>
              <a:rPr lang="en-GB" u="sng" dirty="0" smtClean="0"/>
              <a:t>Group A should explain:</a:t>
            </a:r>
          </a:p>
          <a:p>
            <a:r>
              <a:rPr lang="en-GB" dirty="0" smtClean="0"/>
              <a:t>Why did they shoot their comrades?</a:t>
            </a:r>
          </a:p>
          <a:p>
            <a:r>
              <a:rPr lang="en-GB" dirty="0" smtClean="0"/>
              <a:t>How would they feel about their actions?</a:t>
            </a:r>
          </a:p>
          <a:p>
            <a:r>
              <a:rPr lang="en-GB" u="sng" dirty="0" smtClean="0"/>
              <a:t>Group B should:</a:t>
            </a:r>
          </a:p>
          <a:p>
            <a:r>
              <a:rPr lang="en-GB" dirty="0" smtClean="0"/>
              <a:t>Circle any words you agree with.</a:t>
            </a:r>
          </a:p>
          <a:p>
            <a:r>
              <a:rPr lang="en-GB" dirty="0" smtClean="0"/>
              <a:t>If there are any you disagree with</a:t>
            </a:r>
            <a:r>
              <a:rPr lang="en-GB" dirty="0"/>
              <a:t> </a:t>
            </a:r>
            <a:r>
              <a:rPr lang="en-GB" dirty="0" smtClean="0"/>
              <a:t>you should challenge Group A and ask them to further explain why they have selected this emotion.</a:t>
            </a:r>
          </a:p>
        </p:txBody>
      </p:sp>
    </p:spTree>
    <p:extLst>
      <p:ext uri="{BB962C8B-B14F-4D97-AF65-F5344CB8AC3E}">
        <p14:creationId xmlns:p14="http://schemas.microsoft.com/office/powerpoint/2010/main" val="264064847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your newly formed groups</a:t>
            </a:r>
            <a:endParaRPr lang="en-GB" dirty="0"/>
          </a:p>
        </p:txBody>
      </p:sp>
      <p:sp>
        <p:nvSpPr>
          <p:cNvPr id="3" name="Content Placeholder 2"/>
          <p:cNvSpPr>
            <a:spLocks noGrp="1"/>
          </p:cNvSpPr>
          <p:nvPr>
            <p:ph idx="1"/>
          </p:nvPr>
        </p:nvSpPr>
        <p:spPr/>
        <p:txBody>
          <a:bodyPr/>
          <a:lstStyle/>
          <a:p>
            <a:r>
              <a:rPr lang="en-GB" dirty="0" smtClean="0"/>
              <a:t>Rank the 3 most important emotions (1, 2, 3) and write them on separate sticky notes.</a:t>
            </a:r>
          </a:p>
          <a:p>
            <a:endParaRPr lang="en-GB" dirty="0"/>
          </a:p>
        </p:txBody>
      </p:sp>
    </p:spTree>
    <p:extLst>
      <p:ext uri="{BB962C8B-B14F-4D97-AF65-F5344CB8AC3E}">
        <p14:creationId xmlns:p14="http://schemas.microsoft.com/office/powerpoint/2010/main" val="20573231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smtClean="0"/>
              <a:t>Decide which heading matches each emotion and stick them under each character strength  </a:t>
            </a:r>
            <a:endParaRPr lang="en-GB"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77905663"/>
              </p:ext>
            </p:extLst>
          </p:nvPr>
        </p:nvGraphicFramePr>
        <p:xfrm>
          <a:off x="0" y="1600200"/>
          <a:ext cx="9144000" cy="2743200"/>
        </p:xfrm>
        <a:graphic>
          <a:graphicData uri="http://schemas.openxmlformats.org/drawingml/2006/table">
            <a:tbl>
              <a:tblPr firstRow="1" bandRow="1">
                <a:tableStyleId>{5C22544A-7EE6-4342-B048-85BDC9FD1C3A}</a:tableStyleId>
              </a:tblPr>
              <a:tblGrid>
                <a:gridCol w="1447800"/>
                <a:gridCol w="1828800"/>
                <a:gridCol w="2209800"/>
                <a:gridCol w="1828800"/>
                <a:gridCol w="1828800"/>
              </a:tblGrid>
              <a:tr h="914400">
                <a:tc>
                  <a:txBody>
                    <a:bodyPr/>
                    <a:lstStyle/>
                    <a:p>
                      <a:r>
                        <a:rPr lang="en-GB" sz="2800" dirty="0" smtClean="0"/>
                        <a:t>Bravery</a:t>
                      </a:r>
                      <a:endParaRPr lang="en-GB" sz="2800" dirty="0"/>
                    </a:p>
                  </a:txBody>
                  <a:tcPr/>
                </a:tc>
                <a:tc>
                  <a:txBody>
                    <a:bodyPr/>
                    <a:lstStyle/>
                    <a:p>
                      <a:r>
                        <a:rPr lang="en-GB" sz="2800" dirty="0" smtClean="0"/>
                        <a:t>Leadership</a:t>
                      </a:r>
                      <a:endParaRPr lang="en-GB" sz="2800" dirty="0"/>
                    </a:p>
                  </a:txBody>
                  <a:tcPr/>
                </a:tc>
                <a:tc>
                  <a:txBody>
                    <a:bodyPr/>
                    <a:lstStyle/>
                    <a:p>
                      <a:r>
                        <a:rPr lang="en-GB" sz="2800" dirty="0" smtClean="0"/>
                        <a:t>Forgiveness</a:t>
                      </a:r>
                      <a:endParaRPr lang="en-GB" sz="2800" dirty="0"/>
                    </a:p>
                  </a:txBody>
                  <a:tcPr/>
                </a:tc>
                <a:tc>
                  <a:txBody>
                    <a:bodyPr/>
                    <a:lstStyle/>
                    <a:p>
                      <a:r>
                        <a:rPr lang="en-GB" sz="2800" dirty="0" smtClean="0"/>
                        <a:t>Kindness</a:t>
                      </a:r>
                      <a:endParaRPr lang="en-GB" sz="2800" dirty="0"/>
                    </a:p>
                  </a:txBody>
                  <a:tcPr/>
                </a:tc>
                <a:tc>
                  <a:txBody>
                    <a:bodyPr/>
                    <a:lstStyle/>
                    <a:p>
                      <a:r>
                        <a:rPr lang="en-GB" sz="2800" dirty="0" smtClean="0"/>
                        <a:t>Fairness</a:t>
                      </a:r>
                      <a:r>
                        <a:rPr lang="en-GB" sz="2800" baseline="0" dirty="0" smtClean="0"/>
                        <a:t> </a:t>
                      </a:r>
                      <a:endParaRPr lang="en-GB" sz="2800" dirty="0"/>
                    </a:p>
                  </a:txBody>
                  <a:tcPr/>
                </a:tc>
              </a:tr>
              <a:tr h="1828800">
                <a:tc>
                  <a:txBody>
                    <a:bodyPr/>
                    <a:lstStyle/>
                    <a:p>
                      <a:endParaRPr lang="en-GB" sz="2800"/>
                    </a:p>
                  </a:txBody>
                  <a:tcPr/>
                </a:tc>
                <a:tc>
                  <a:txBody>
                    <a:bodyPr/>
                    <a:lstStyle/>
                    <a:p>
                      <a:endParaRPr lang="en-GB" sz="2800"/>
                    </a:p>
                  </a:txBody>
                  <a:tcPr/>
                </a:tc>
                <a:tc>
                  <a:txBody>
                    <a:bodyPr/>
                    <a:lstStyle/>
                    <a:p>
                      <a:endParaRPr lang="en-GB" sz="2800" dirty="0"/>
                    </a:p>
                  </a:txBody>
                  <a:tcPr/>
                </a:tc>
                <a:tc>
                  <a:txBody>
                    <a:bodyPr/>
                    <a:lstStyle/>
                    <a:p>
                      <a:endParaRPr lang="en-GB" sz="2800"/>
                    </a:p>
                  </a:txBody>
                  <a:tcPr/>
                </a:tc>
                <a:tc>
                  <a:txBody>
                    <a:bodyPr/>
                    <a:lstStyle/>
                    <a:p>
                      <a:endParaRPr lang="en-GB" sz="2800" dirty="0"/>
                    </a:p>
                  </a:txBody>
                  <a:tcPr/>
                </a:tc>
              </a:tr>
            </a:tbl>
          </a:graphicData>
        </a:graphic>
      </p:graphicFrame>
      <p:sp>
        <p:nvSpPr>
          <p:cNvPr id="5" name="Title 1"/>
          <p:cNvSpPr txBox="1">
            <a:spLocks/>
          </p:cNvSpPr>
          <p:nvPr/>
        </p:nvSpPr>
        <p:spPr>
          <a:xfrm>
            <a:off x="0" y="5181600"/>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2700" i="1" dirty="0" smtClean="0"/>
              <a:t>Is there a character strength missing which needs to be added?</a:t>
            </a:r>
            <a:endParaRPr lang="en-GB" sz="2700" i="1" dirty="0"/>
          </a:p>
        </p:txBody>
      </p:sp>
    </p:spTree>
    <p:extLst>
      <p:ext uri="{BB962C8B-B14F-4D97-AF65-F5344CB8AC3E}">
        <p14:creationId xmlns:p14="http://schemas.microsoft.com/office/powerpoint/2010/main" val="9017272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Thinking point</a:t>
            </a:r>
            <a:endParaRPr lang="en-GB" dirty="0"/>
          </a:p>
        </p:txBody>
      </p:sp>
      <p:sp>
        <p:nvSpPr>
          <p:cNvPr id="3" name="Content Placeholder 2"/>
          <p:cNvSpPr>
            <a:spLocks noGrp="1"/>
          </p:cNvSpPr>
          <p:nvPr>
            <p:ph idx="1"/>
          </p:nvPr>
        </p:nvSpPr>
        <p:spPr>
          <a:xfrm>
            <a:off x="457200" y="1600200"/>
            <a:ext cx="8534400" cy="4525963"/>
          </a:xfrm>
        </p:spPr>
        <p:txBody>
          <a:bodyPr/>
          <a:lstStyle/>
          <a:p>
            <a:r>
              <a:rPr lang="en-GB" dirty="0" smtClean="0"/>
              <a:t>Has there been a time when you have been asked to do something you did not fully agree with?</a:t>
            </a:r>
          </a:p>
          <a:p>
            <a:r>
              <a:rPr lang="en-GB" dirty="0" smtClean="0"/>
              <a:t>What did you do?</a:t>
            </a:r>
          </a:p>
          <a:p>
            <a:r>
              <a:rPr lang="en-GB" dirty="0" smtClean="0"/>
              <a:t>How did you feel?</a:t>
            </a:r>
          </a:p>
          <a:p>
            <a:r>
              <a:rPr lang="en-GB" dirty="0" smtClean="0"/>
              <a:t>Did you do the right thing?</a:t>
            </a:r>
          </a:p>
          <a:p>
            <a:r>
              <a:rPr lang="en-GB" dirty="0" smtClean="0"/>
              <a:t>What would you do differently next time and why?</a:t>
            </a:r>
            <a:endParaRPr lang="en-GB" dirty="0"/>
          </a:p>
        </p:txBody>
      </p:sp>
    </p:spTree>
    <p:extLst>
      <p:ext uri="{BB962C8B-B14F-4D97-AF65-F5344CB8AC3E}">
        <p14:creationId xmlns:p14="http://schemas.microsoft.com/office/powerpoint/2010/main" val="2908186329"/>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dirty="0" smtClean="0"/>
              <a:t>Example: </a:t>
            </a:r>
            <a:r>
              <a:rPr lang="en-GB" sz="2800" dirty="0"/>
              <a:t>A friend of yours is truanting and has gone to town with a group of friends you do not know.</a:t>
            </a:r>
            <a:br>
              <a:rPr lang="en-GB" sz="2800" dirty="0"/>
            </a:br>
            <a:r>
              <a:rPr lang="en-GB" sz="2800" dirty="0"/>
              <a:t>A teacher asks you why they are not in school.</a:t>
            </a:r>
            <a:br>
              <a:rPr lang="en-GB" sz="2800" dirty="0"/>
            </a:br>
            <a:endParaRPr lang="en-GB" sz="2800" dirty="0"/>
          </a:p>
        </p:txBody>
      </p:sp>
      <p:sp>
        <p:nvSpPr>
          <p:cNvPr id="3" name="Content Placeholder 2"/>
          <p:cNvSpPr>
            <a:spLocks noGrp="1"/>
          </p:cNvSpPr>
          <p:nvPr>
            <p:ph idx="1"/>
          </p:nvPr>
        </p:nvSpPr>
        <p:spPr>
          <a:xfrm>
            <a:off x="0" y="1890713"/>
            <a:ext cx="9144000" cy="3900487"/>
          </a:xfrm>
        </p:spPr>
        <p:txBody>
          <a:bodyPr>
            <a:normAutofit lnSpcReduction="10000"/>
          </a:bodyPr>
          <a:lstStyle/>
          <a:p>
            <a:pPr marL="514350" indent="-514350">
              <a:buFont typeface="+mj-lt"/>
              <a:buAutoNum type="alphaLcParenR"/>
            </a:pPr>
            <a:r>
              <a:rPr lang="en-GB" sz="2800" dirty="0" smtClean="0"/>
              <a:t>Should you tell the teacher as your friend could be in danger with people they may not be able to trust? </a:t>
            </a:r>
          </a:p>
          <a:p>
            <a:pPr marL="514350" indent="-514350">
              <a:buFont typeface="+mj-lt"/>
              <a:buAutoNum type="alphaLcParenR"/>
            </a:pPr>
            <a:r>
              <a:rPr lang="en-GB" sz="2800" dirty="0" smtClean="0"/>
              <a:t>Should you tell the teacher that your friend is truanting and should be in lessons as they have an assessment coming up?</a:t>
            </a:r>
          </a:p>
          <a:p>
            <a:pPr marL="514350" indent="-514350">
              <a:buFont typeface="+mj-lt"/>
              <a:buAutoNum type="alphaLcParenR"/>
            </a:pPr>
            <a:r>
              <a:rPr lang="en-GB" sz="2800" dirty="0" smtClean="0"/>
              <a:t>Should you keep loyal to your friend and not snitch, they can make her own decisions?</a:t>
            </a:r>
          </a:p>
          <a:p>
            <a:pPr marL="514350" indent="-514350">
              <a:buFont typeface="+mj-lt"/>
              <a:buAutoNum type="alphaLcParenR"/>
            </a:pPr>
            <a:r>
              <a:rPr lang="en-GB" sz="2800" dirty="0" smtClean="0"/>
              <a:t>Could you call your friend and check they are safe, or would you get in trouble for using your phone in school?  </a:t>
            </a:r>
            <a:endParaRPr lang="en-GB" sz="2800" dirty="0"/>
          </a:p>
        </p:txBody>
      </p:sp>
      <p:sp>
        <p:nvSpPr>
          <p:cNvPr id="4" name="TextBox 3"/>
          <p:cNvSpPr txBox="1"/>
          <p:nvPr/>
        </p:nvSpPr>
        <p:spPr>
          <a:xfrm>
            <a:off x="7162800" y="5657671"/>
            <a:ext cx="1992573" cy="1200329"/>
          </a:xfrm>
          <a:prstGeom prst="rect">
            <a:avLst/>
          </a:prstGeom>
          <a:solidFill>
            <a:schemeClr val="accent1"/>
          </a:solidFill>
        </p:spPr>
        <p:txBody>
          <a:bodyPr wrap="square" rtlCol="0">
            <a:spAutoFit/>
          </a:bodyPr>
          <a:lstStyle/>
          <a:p>
            <a:r>
              <a:rPr lang="en-GB" dirty="0" smtClean="0"/>
              <a:t>Fairness-why should they get away with it when you are in school?</a:t>
            </a:r>
            <a:endParaRPr lang="en-GB" dirty="0"/>
          </a:p>
        </p:txBody>
      </p:sp>
      <p:sp>
        <p:nvSpPr>
          <p:cNvPr id="6" name="TextBox 5"/>
          <p:cNvSpPr txBox="1"/>
          <p:nvPr/>
        </p:nvSpPr>
        <p:spPr>
          <a:xfrm>
            <a:off x="0" y="5657671"/>
            <a:ext cx="2666999" cy="1200329"/>
          </a:xfrm>
          <a:prstGeom prst="rect">
            <a:avLst/>
          </a:prstGeom>
          <a:solidFill>
            <a:srgbClr val="00B050"/>
          </a:solidFill>
        </p:spPr>
        <p:txBody>
          <a:bodyPr wrap="square" rtlCol="0">
            <a:spAutoFit/>
          </a:bodyPr>
          <a:lstStyle/>
          <a:p>
            <a:r>
              <a:rPr lang="en-GB" dirty="0" smtClean="0"/>
              <a:t>Self-regulation: has your friend made a choice which has placed her in danger? Could you help?</a:t>
            </a:r>
            <a:endParaRPr lang="en-GB" dirty="0"/>
          </a:p>
        </p:txBody>
      </p:sp>
      <p:sp>
        <p:nvSpPr>
          <p:cNvPr id="5" name="TextBox 4"/>
          <p:cNvSpPr txBox="1"/>
          <p:nvPr/>
        </p:nvSpPr>
        <p:spPr>
          <a:xfrm>
            <a:off x="5257799" y="5657671"/>
            <a:ext cx="1905000" cy="1200329"/>
          </a:xfrm>
          <a:prstGeom prst="rect">
            <a:avLst/>
          </a:prstGeom>
          <a:solidFill>
            <a:srgbClr val="FFFF00"/>
          </a:solidFill>
        </p:spPr>
        <p:txBody>
          <a:bodyPr wrap="square" rtlCol="0">
            <a:spAutoFit/>
          </a:bodyPr>
          <a:lstStyle/>
          <a:p>
            <a:r>
              <a:rPr lang="en-GB" dirty="0" smtClean="0"/>
              <a:t>Leadership: your friend is breaking rules there for her safety.</a:t>
            </a:r>
            <a:endParaRPr lang="en-GB" dirty="0"/>
          </a:p>
        </p:txBody>
      </p:sp>
      <p:sp>
        <p:nvSpPr>
          <p:cNvPr id="7" name="TextBox 6"/>
          <p:cNvSpPr txBox="1"/>
          <p:nvPr/>
        </p:nvSpPr>
        <p:spPr>
          <a:xfrm>
            <a:off x="-46350" y="0"/>
            <a:ext cx="9144000" cy="1938992"/>
          </a:xfrm>
          <a:prstGeom prst="rect">
            <a:avLst/>
          </a:prstGeom>
          <a:solidFill>
            <a:schemeClr val="bg1"/>
          </a:solidFill>
        </p:spPr>
        <p:txBody>
          <a:bodyPr wrap="square" rtlCol="0">
            <a:spAutoFit/>
          </a:bodyPr>
          <a:lstStyle/>
          <a:p>
            <a:pPr algn="ctr"/>
            <a:r>
              <a:rPr lang="en-GB" sz="2400" dirty="0" smtClean="0">
                <a:solidFill>
                  <a:srgbClr val="00B050"/>
                </a:solidFill>
              </a:rPr>
              <a:t>Decide what you would choose.</a:t>
            </a:r>
          </a:p>
          <a:p>
            <a:pPr algn="ctr"/>
            <a:r>
              <a:rPr lang="en-GB" sz="2400" dirty="0" smtClean="0">
                <a:solidFill>
                  <a:srgbClr val="00B050"/>
                </a:solidFill>
              </a:rPr>
              <a:t>Whom do your actions help?</a:t>
            </a:r>
          </a:p>
          <a:p>
            <a:pPr algn="ctr"/>
            <a:r>
              <a:rPr lang="en-GB" sz="2400" dirty="0" smtClean="0">
                <a:solidFill>
                  <a:srgbClr val="00B050"/>
                </a:solidFill>
              </a:rPr>
              <a:t>Why did you choose this course of action?</a:t>
            </a:r>
          </a:p>
          <a:p>
            <a:pPr algn="ctr"/>
            <a:r>
              <a:rPr lang="en-GB" sz="2400" dirty="0" smtClean="0">
                <a:solidFill>
                  <a:srgbClr val="0070C0"/>
                </a:solidFill>
              </a:rPr>
              <a:t>If the person truanting was your younger sibling would this change your actions? Why? </a:t>
            </a:r>
            <a:endParaRPr lang="en-GB" sz="2400" dirty="0">
              <a:solidFill>
                <a:srgbClr val="0070C0"/>
              </a:solidFill>
            </a:endParaRPr>
          </a:p>
        </p:txBody>
      </p:sp>
      <p:sp>
        <p:nvSpPr>
          <p:cNvPr id="8" name="TextBox 7"/>
          <p:cNvSpPr txBox="1"/>
          <p:nvPr/>
        </p:nvSpPr>
        <p:spPr>
          <a:xfrm>
            <a:off x="2590800" y="5657671"/>
            <a:ext cx="2655626" cy="1200329"/>
          </a:xfrm>
          <a:prstGeom prst="rect">
            <a:avLst/>
          </a:prstGeom>
          <a:solidFill>
            <a:schemeClr val="accent2">
              <a:lumMod val="60000"/>
              <a:lumOff val="40000"/>
            </a:schemeClr>
          </a:solidFill>
        </p:spPr>
        <p:txBody>
          <a:bodyPr wrap="square" rtlCol="0">
            <a:spAutoFit/>
          </a:bodyPr>
          <a:lstStyle/>
          <a:p>
            <a:r>
              <a:rPr lang="en-GB" dirty="0" smtClean="0"/>
              <a:t>Courage: would you friend not like you for telling, but is it important she returns to school safely?</a:t>
            </a:r>
            <a:endParaRPr lang="en-GB" dirty="0"/>
          </a:p>
        </p:txBody>
      </p:sp>
    </p:spTree>
    <p:extLst>
      <p:ext uri="{BB962C8B-B14F-4D97-AF65-F5344CB8AC3E}">
        <p14:creationId xmlns:p14="http://schemas.microsoft.com/office/powerpoint/2010/main" val="642065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
                                            <p:txEl>
                                              <p:pRg st="2" end="2"/>
                                            </p:txEl>
                                          </p:spTgt>
                                        </p:tgtEl>
                                        <p:attrNameLst>
                                          <p:attrName>style.visibility</p:attrName>
                                        </p:attrNameLst>
                                      </p:cBhvr>
                                      <p:to>
                                        <p:strVal val="visible"/>
                                      </p:to>
                                    </p:set>
                                    <p:anim calcmode="lin" valueType="num">
                                      <p:cBhvr additive="base">
                                        <p:cTn id="2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
                                            <p:txEl>
                                              <p:pRg st="3" end="3"/>
                                            </p:txEl>
                                          </p:spTgt>
                                        </p:tgtEl>
                                        <p:attrNameLst>
                                          <p:attrName>style.visibility</p:attrName>
                                        </p:attrNameLst>
                                      </p:cBhvr>
                                      <p:to>
                                        <p:strVal val="visible"/>
                                      </p:to>
                                    </p:set>
                                    <p:anim calcmode="lin" valueType="num">
                                      <p:cBhvr additive="base">
                                        <p:cTn id="27" dur="1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8" dur="1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u="sng" dirty="0" smtClean="0"/>
              <a:t>Why were soldiers executed in World War One?</a:t>
            </a:r>
            <a:endParaRPr lang="en-GB" u="sng" dirty="0"/>
          </a:p>
        </p:txBody>
      </p:sp>
      <p:sp>
        <p:nvSpPr>
          <p:cNvPr id="3" name="Content Placeholder 2"/>
          <p:cNvSpPr>
            <a:spLocks noGrp="1"/>
          </p:cNvSpPr>
          <p:nvPr>
            <p:ph idx="1"/>
          </p:nvPr>
        </p:nvSpPr>
        <p:spPr/>
        <p:txBody>
          <a:bodyPr/>
          <a:lstStyle/>
          <a:p>
            <a:r>
              <a:rPr lang="en-GB" dirty="0" smtClean="0"/>
              <a:t>Moral dilemma, was it right to execute soldiers? Was this </a:t>
            </a:r>
            <a:r>
              <a:rPr lang="en-GB" b="1" dirty="0" smtClean="0"/>
              <a:t>justice</a:t>
            </a:r>
            <a:r>
              <a:rPr lang="en-GB" b="1" dirty="0" smtClean="0"/>
              <a:t>? Did the soldiers not show respect or did they act with integrity? </a:t>
            </a:r>
            <a:endParaRPr lang="en-GB" dirty="0" smtClean="0"/>
          </a:p>
          <a:p>
            <a:r>
              <a:rPr lang="en-GB" dirty="0" smtClean="0"/>
              <a:t>Extension: What </a:t>
            </a:r>
            <a:r>
              <a:rPr lang="en-GB" dirty="0" smtClean="0"/>
              <a:t>was the impact of the executions on those around them?</a:t>
            </a:r>
            <a:endParaRPr lang="en-GB" dirty="0"/>
          </a:p>
        </p:txBody>
      </p:sp>
    </p:spTree>
    <p:extLst>
      <p:ext uri="{BB962C8B-B14F-4D97-AF65-F5344CB8AC3E}">
        <p14:creationId xmlns:p14="http://schemas.microsoft.com/office/powerpoint/2010/main" val="351843886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Moral dilemma</a:t>
            </a:r>
            <a:endParaRPr lang="en-GB" dirty="0"/>
          </a:p>
        </p:txBody>
      </p:sp>
      <p:sp>
        <p:nvSpPr>
          <p:cNvPr id="3" name="Content Placeholder 2"/>
          <p:cNvSpPr>
            <a:spLocks noGrp="1"/>
          </p:cNvSpPr>
          <p:nvPr>
            <p:ph idx="1"/>
          </p:nvPr>
        </p:nvSpPr>
        <p:spPr/>
        <p:txBody>
          <a:bodyPr/>
          <a:lstStyle/>
          <a:p>
            <a:r>
              <a:rPr lang="en-GB" dirty="0" smtClean="0"/>
              <a:t>There will be many occasions throughout your life when you are asked to choose an action where there is a moral dilemma.</a:t>
            </a:r>
          </a:p>
          <a:p>
            <a:r>
              <a:rPr lang="en-GB" dirty="0" smtClean="0"/>
              <a:t>Here you will need to make judgements.</a:t>
            </a:r>
          </a:p>
          <a:p>
            <a:r>
              <a:rPr lang="en-GB" dirty="0" smtClean="0"/>
              <a:t>There is often not a ‘good’ or ‘bad’ choice. </a:t>
            </a:r>
          </a:p>
          <a:p>
            <a:r>
              <a:rPr lang="en-GB" dirty="0" smtClean="0"/>
              <a:t>You will need to identify a middle way of responding, being able to see the extremes of both sides of the argument. </a:t>
            </a:r>
            <a:endParaRPr lang="en-GB" dirty="0"/>
          </a:p>
        </p:txBody>
      </p:sp>
    </p:spTree>
    <p:extLst>
      <p:ext uri="{BB962C8B-B14F-4D97-AF65-F5344CB8AC3E}">
        <p14:creationId xmlns:p14="http://schemas.microsoft.com/office/powerpoint/2010/main" val="1480279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Moral dilemma</a:t>
            </a:r>
            <a:endParaRPr lang="en-GB" dirty="0"/>
          </a:p>
        </p:txBody>
      </p:sp>
      <p:sp>
        <p:nvSpPr>
          <p:cNvPr id="3" name="Content Placeholder 2"/>
          <p:cNvSpPr>
            <a:spLocks noGrp="1"/>
          </p:cNvSpPr>
          <p:nvPr>
            <p:ph idx="1"/>
          </p:nvPr>
        </p:nvSpPr>
        <p:spPr/>
        <p:txBody>
          <a:bodyPr>
            <a:normAutofit fontScale="92500" lnSpcReduction="20000"/>
          </a:bodyPr>
          <a:lstStyle/>
          <a:p>
            <a:r>
              <a:rPr lang="en-GB" dirty="0" smtClean="0"/>
              <a:t>Create a role play conversation between 2 men at the scene of an execution. You need to express your emotions and what you think is the right thing to do in this situation. </a:t>
            </a:r>
          </a:p>
          <a:p>
            <a:r>
              <a:rPr lang="en-GB" dirty="0" smtClean="0">
                <a:solidFill>
                  <a:srgbClr val="0070C0"/>
                </a:solidFill>
              </a:rPr>
              <a:t>Characters you may choose:</a:t>
            </a:r>
          </a:p>
          <a:p>
            <a:r>
              <a:rPr lang="en-GB" dirty="0">
                <a:solidFill>
                  <a:srgbClr val="0070C0"/>
                </a:solidFill>
              </a:rPr>
              <a:t>T</a:t>
            </a:r>
            <a:r>
              <a:rPr lang="en-GB" dirty="0" smtClean="0">
                <a:solidFill>
                  <a:srgbClr val="0070C0"/>
                </a:solidFill>
              </a:rPr>
              <a:t>he person being executed</a:t>
            </a:r>
          </a:p>
          <a:p>
            <a:r>
              <a:rPr lang="en-GB" dirty="0" smtClean="0">
                <a:solidFill>
                  <a:srgbClr val="0070C0"/>
                </a:solidFill>
              </a:rPr>
              <a:t>A member of the firing squad.</a:t>
            </a:r>
          </a:p>
          <a:p>
            <a:r>
              <a:rPr lang="en-GB" dirty="0" smtClean="0">
                <a:solidFill>
                  <a:srgbClr val="0070C0"/>
                </a:solidFill>
              </a:rPr>
              <a:t>A commanders</a:t>
            </a:r>
          </a:p>
          <a:p>
            <a:r>
              <a:rPr lang="en-GB" dirty="0" smtClean="0">
                <a:solidFill>
                  <a:srgbClr val="0070C0"/>
                </a:solidFill>
              </a:rPr>
              <a:t>The priest</a:t>
            </a:r>
          </a:p>
          <a:p>
            <a:r>
              <a:rPr lang="en-GB" dirty="0" smtClean="0">
                <a:solidFill>
                  <a:srgbClr val="0070C0"/>
                </a:solidFill>
              </a:rPr>
              <a:t>A doctor </a:t>
            </a:r>
            <a:endParaRPr lang="en-GB" dirty="0">
              <a:solidFill>
                <a:srgbClr val="0070C0"/>
              </a:solidFill>
            </a:endParaRPr>
          </a:p>
        </p:txBody>
      </p:sp>
    </p:spTree>
    <p:extLst>
      <p:ext uri="{BB962C8B-B14F-4D97-AF65-F5344CB8AC3E}">
        <p14:creationId xmlns:p14="http://schemas.microsoft.com/office/powerpoint/2010/main" val="129703519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Moral dilemma</a:t>
            </a:r>
            <a:endParaRPr lang="en-GB" dirty="0"/>
          </a:p>
        </p:txBody>
      </p:sp>
      <p:sp>
        <p:nvSpPr>
          <p:cNvPr id="3" name="Content Placeholder 2"/>
          <p:cNvSpPr>
            <a:spLocks noGrp="1"/>
          </p:cNvSpPr>
          <p:nvPr>
            <p:ph idx="1"/>
          </p:nvPr>
        </p:nvSpPr>
        <p:spPr/>
        <p:txBody>
          <a:bodyPr/>
          <a:lstStyle/>
          <a:p>
            <a:r>
              <a:rPr lang="en-GB" dirty="0" smtClean="0"/>
              <a:t>Give your role play a title which summarises your emotions, actions and feelings. </a:t>
            </a:r>
          </a:p>
        </p:txBody>
      </p:sp>
    </p:spTree>
    <p:extLst>
      <p:ext uri="{BB962C8B-B14F-4D97-AF65-F5344CB8AC3E}">
        <p14:creationId xmlns:p14="http://schemas.microsoft.com/office/powerpoint/2010/main" val="87597282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Review </a:t>
            </a:r>
            <a:endParaRPr lang="en-GB" dirty="0"/>
          </a:p>
        </p:txBody>
      </p:sp>
      <p:sp>
        <p:nvSpPr>
          <p:cNvPr id="3" name="Content Placeholder 2"/>
          <p:cNvSpPr>
            <a:spLocks noGrp="1"/>
          </p:cNvSpPr>
          <p:nvPr>
            <p:ph idx="1"/>
          </p:nvPr>
        </p:nvSpPr>
        <p:spPr/>
        <p:txBody>
          <a:bodyPr/>
          <a:lstStyle/>
          <a:p>
            <a:r>
              <a:rPr lang="en-GB" dirty="0" smtClean="0"/>
              <a:t>If you had been observing the scene of the role play you have observed, how would you have intervened?</a:t>
            </a:r>
          </a:p>
          <a:p>
            <a:r>
              <a:rPr lang="en-GB" dirty="0" smtClean="0"/>
              <a:t>Would you have intervened?</a:t>
            </a:r>
            <a:endParaRPr lang="en-GB" dirty="0"/>
          </a:p>
        </p:txBody>
      </p:sp>
    </p:spTree>
    <p:extLst>
      <p:ext uri="{BB962C8B-B14F-4D97-AF65-F5344CB8AC3E}">
        <p14:creationId xmlns:p14="http://schemas.microsoft.com/office/powerpoint/2010/main" val="15017441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Review</a:t>
            </a:r>
            <a:endParaRPr lang="en-GB" dirty="0"/>
          </a:p>
        </p:txBody>
      </p:sp>
      <p:sp>
        <p:nvSpPr>
          <p:cNvPr id="3" name="Content Placeholder 2"/>
          <p:cNvSpPr>
            <a:spLocks noGrp="1"/>
          </p:cNvSpPr>
          <p:nvPr>
            <p:ph idx="1"/>
          </p:nvPr>
        </p:nvSpPr>
        <p:spPr/>
        <p:txBody>
          <a:bodyPr>
            <a:normAutofit lnSpcReduction="10000"/>
          </a:bodyPr>
          <a:lstStyle/>
          <a:p>
            <a:r>
              <a:rPr lang="en-GB" dirty="0" smtClean="0"/>
              <a:t>Of all the words below which word summarises the themes of today’s lesson. Write this in your booklet and explain why you have chosen this. (You could select another word if you feel strongly that none of these words reflect your opinion)</a:t>
            </a:r>
          </a:p>
          <a:p>
            <a:pPr marL="0" indent="0">
              <a:buNone/>
            </a:pPr>
            <a:r>
              <a:rPr lang="en-GB" dirty="0" smtClean="0">
                <a:solidFill>
                  <a:srgbClr val="002060"/>
                </a:solidFill>
              </a:rPr>
              <a:t>Bravery			Leadership		Justice</a:t>
            </a:r>
          </a:p>
          <a:p>
            <a:pPr marL="0" indent="0">
              <a:buNone/>
            </a:pPr>
            <a:r>
              <a:rPr lang="en-GB" dirty="0" smtClean="0">
                <a:solidFill>
                  <a:srgbClr val="002060"/>
                </a:solidFill>
              </a:rPr>
              <a:t>Fairness			Forgiveness	Gratitude</a:t>
            </a:r>
          </a:p>
          <a:p>
            <a:pPr marL="0" indent="0">
              <a:buNone/>
            </a:pPr>
            <a:r>
              <a:rPr lang="en-GB" dirty="0" smtClean="0">
                <a:solidFill>
                  <a:srgbClr val="002060"/>
                </a:solidFill>
              </a:rPr>
              <a:t>Honesty      		Hope                                                </a:t>
            </a:r>
            <a:endParaRPr lang="en-GB" dirty="0">
              <a:solidFill>
                <a:srgbClr val="002060"/>
              </a:solidFill>
            </a:endParaRPr>
          </a:p>
        </p:txBody>
      </p:sp>
      <p:sp>
        <p:nvSpPr>
          <p:cNvPr id="4" name="TextBox 3"/>
          <p:cNvSpPr txBox="1"/>
          <p:nvPr/>
        </p:nvSpPr>
        <p:spPr>
          <a:xfrm>
            <a:off x="0" y="5943600"/>
            <a:ext cx="8686800" cy="646331"/>
          </a:xfrm>
          <a:prstGeom prst="rect">
            <a:avLst/>
          </a:prstGeom>
          <a:noFill/>
        </p:spPr>
        <p:txBody>
          <a:bodyPr wrap="square" rtlCol="0">
            <a:spAutoFit/>
          </a:bodyPr>
          <a:lstStyle/>
          <a:p>
            <a:r>
              <a:rPr lang="en-GB" dirty="0" smtClean="0"/>
              <a:t>Are there any examples from your recent experiences where you have questioned any of the character traits above? </a:t>
            </a:r>
            <a:endParaRPr lang="en-GB" dirty="0"/>
          </a:p>
        </p:txBody>
      </p:sp>
    </p:spTree>
    <p:extLst>
      <p:ext uri="{BB962C8B-B14F-4D97-AF65-F5344CB8AC3E}">
        <p14:creationId xmlns:p14="http://schemas.microsoft.com/office/powerpoint/2010/main" val="83922519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Booklet review</a:t>
            </a:r>
            <a:endParaRPr lang="en-GB" dirty="0"/>
          </a:p>
        </p:txBody>
      </p:sp>
      <p:sp>
        <p:nvSpPr>
          <p:cNvPr id="3" name="Content Placeholder 2"/>
          <p:cNvSpPr>
            <a:spLocks noGrp="1"/>
          </p:cNvSpPr>
          <p:nvPr>
            <p:ph idx="1"/>
          </p:nvPr>
        </p:nvSpPr>
        <p:spPr/>
        <p:txBody>
          <a:bodyPr/>
          <a:lstStyle/>
          <a:p>
            <a:endParaRPr lang="en-GB"/>
          </a:p>
        </p:txBody>
      </p:sp>
    </p:spTree>
    <p:extLst>
      <p:ext uri="{BB962C8B-B14F-4D97-AF65-F5344CB8AC3E}">
        <p14:creationId xmlns:p14="http://schemas.microsoft.com/office/powerpoint/2010/main" val="26658499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Text Placeholder 4"/>
          <p:cNvSpPr>
            <a:spLocks noGrp="1"/>
          </p:cNvSpPr>
          <p:nvPr>
            <p:ph type="body" idx="1"/>
          </p:nvPr>
        </p:nvSpPr>
        <p:spPr/>
        <p:txBody>
          <a:bodyPr/>
          <a:lstStyle/>
          <a:p>
            <a:r>
              <a:rPr lang="en-GB" dirty="0" smtClean="0"/>
              <a:t>Lessons 4</a:t>
            </a:r>
            <a:endParaRPr lang="en-GB" dirty="0"/>
          </a:p>
        </p:txBody>
      </p:sp>
    </p:spTree>
    <p:extLst>
      <p:ext uri="{BB962C8B-B14F-4D97-AF65-F5344CB8AC3E}">
        <p14:creationId xmlns:p14="http://schemas.microsoft.com/office/powerpoint/2010/main" val="279146241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http://www.thenma.org.uk/media/25086/ShotatDawn_340x466_nooverlay.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666875" y="-1113421"/>
            <a:ext cx="5810250" cy="796346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GB" dirty="0" smtClean="0"/>
              <a:t>What title do you think this memorial has?</a:t>
            </a:r>
            <a:endParaRPr lang="en-GB" dirty="0"/>
          </a:p>
        </p:txBody>
      </p:sp>
    </p:spTree>
    <p:extLst>
      <p:ext uri="{BB962C8B-B14F-4D97-AF65-F5344CB8AC3E}">
        <p14:creationId xmlns:p14="http://schemas.microsoft.com/office/powerpoint/2010/main" val="45316711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0" y="274638"/>
            <a:ext cx="2662292" cy="2316162"/>
          </a:xfrm>
        </p:spPr>
        <p:txBody>
          <a:bodyPr>
            <a:normAutofit fontScale="90000"/>
          </a:bodyPr>
          <a:lstStyle/>
          <a:p>
            <a:r>
              <a:rPr lang="en-GB" sz="4000" dirty="0"/>
              <a:t>SHOT AT DAWN MEMORIAL</a:t>
            </a:r>
            <a:r>
              <a:rPr lang="en-GB" dirty="0"/>
              <a:t/>
            </a:r>
            <a:br>
              <a:rPr lang="en-GB" dirty="0"/>
            </a:br>
            <a:endParaRPr lang="en-GB" dirty="0"/>
          </a:p>
        </p:txBody>
      </p:sp>
      <p:sp>
        <p:nvSpPr>
          <p:cNvPr id="3" name="Content Placeholder 2"/>
          <p:cNvSpPr>
            <a:spLocks noGrp="1"/>
          </p:cNvSpPr>
          <p:nvPr>
            <p:ph idx="1"/>
          </p:nvPr>
        </p:nvSpPr>
        <p:spPr>
          <a:xfrm>
            <a:off x="4608883" y="3505200"/>
            <a:ext cx="4382717" cy="3354387"/>
          </a:xfrm>
        </p:spPr>
        <p:txBody>
          <a:bodyPr>
            <a:noAutofit/>
          </a:bodyPr>
          <a:lstStyle/>
          <a:p>
            <a:pPr marL="0" indent="0" fontAlgn="base">
              <a:buNone/>
            </a:pPr>
            <a:r>
              <a:rPr lang="en-GB" sz="1600" b="1" dirty="0" smtClean="0"/>
              <a:t>Unveiled</a:t>
            </a:r>
            <a:r>
              <a:rPr lang="en-GB" sz="1600" b="1" dirty="0"/>
              <a:t>:</a:t>
            </a:r>
            <a:r>
              <a:rPr lang="en-GB" sz="1600" dirty="0"/>
              <a:t> 21 June </a:t>
            </a:r>
            <a:r>
              <a:rPr lang="en-GB" sz="1600" dirty="0" smtClean="0"/>
              <a:t>2001 at the National Arboretum, Staffordshire.</a:t>
            </a:r>
            <a:endParaRPr lang="en-GB" sz="1600" dirty="0"/>
          </a:p>
          <a:p>
            <a:pPr marL="0" indent="0" fontAlgn="base">
              <a:buNone/>
            </a:pPr>
            <a:r>
              <a:rPr lang="en-GB" sz="1600" b="1" dirty="0"/>
              <a:t>Commemorates:</a:t>
            </a:r>
            <a:r>
              <a:rPr lang="en-GB" sz="1600" dirty="0"/>
              <a:t> 306 British and Commonwealth soldiers who were shot for desertion or cowardice during World War I. </a:t>
            </a:r>
            <a:r>
              <a:rPr lang="en-GB" sz="1600" dirty="0" smtClean="0"/>
              <a:t> It is the only memorial solely for these people in existence. </a:t>
            </a:r>
          </a:p>
          <a:p>
            <a:pPr marL="0" indent="0" fontAlgn="base">
              <a:buNone/>
            </a:pPr>
            <a:r>
              <a:rPr lang="en-GB" sz="1600" dirty="0" smtClean="0"/>
              <a:t>Andy </a:t>
            </a:r>
            <a:r>
              <a:rPr lang="en-GB" sz="1600" dirty="0" err="1"/>
              <a:t>Decomyn's</a:t>
            </a:r>
            <a:r>
              <a:rPr lang="en-GB" sz="1600" dirty="0"/>
              <a:t> statue is modelled on Private Herbert Burden, of the 1st Battalion Northumberland Fusiliers, who was shot at Ypres in 1915 aged 17. In 2006 a posthumous pardon was granted.</a:t>
            </a:r>
          </a:p>
          <a:p>
            <a:endParaRPr lang="en-GB" sz="1600" dirty="0"/>
          </a:p>
        </p:txBody>
      </p:sp>
      <p:pic>
        <p:nvPicPr>
          <p:cNvPr id="2050" name="Picture 2" descr="http://farm6.staticflickr.com/5058/5530175324_eb890390cd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 y="0"/>
            <a:ext cx="457557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s-media-cache-ak0.pinimg.com/236x/75/b0/02/75b002a9cf4823cffecce8782daa0f5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6100" y="0"/>
            <a:ext cx="2247900" cy="338137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4576708" y="152400"/>
            <a:ext cx="2319392" cy="2743200"/>
          </a:xfrm>
          <a:prstGeom prst="rect">
            <a:avLst/>
          </a:prstGeom>
          <a:solidFill>
            <a:schemeClr val="accent5">
              <a:lumMod val="60000"/>
              <a:lumOff val="40000"/>
            </a:schemeClr>
          </a:solidFill>
        </p:spPr>
        <p:txBody>
          <a:bodyPr wrap="square" rtlCol="0">
            <a:spAutoFit/>
          </a:bodyPr>
          <a:lstStyle/>
          <a:p>
            <a:pPr algn="ctr"/>
            <a:r>
              <a:rPr lang="en-GB" sz="2800" dirty="0" smtClean="0"/>
              <a:t>What are your thoughts about this memorial? Is it fitting and suitable?</a:t>
            </a:r>
            <a:endParaRPr lang="en-GB" sz="2800" dirty="0"/>
          </a:p>
        </p:txBody>
      </p:sp>
    </p:spTree>
    <p:extLst>
      <p:ext uri="{BB962C8B-B14F-4D97-AF65-F5344CB8AC3E}">
        <p14:creationId xmlns:p14="http://schemas.microsoft.com/office/powerpoint/2010/main" val="1053831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u="sng" dirty="0" smtClean="0"/>
              <a:t>Respect</a:t>
            </a:r>
            <a:br>
              <a:rPr lang="en-GB" u="sng" dirty="0" smtClean="0"/>
            </a:br>
            <a:r>
              <a:rPr lang="en-GB" u="sng" dirty="0" smtClean="0"/>
              <a:t>Remembering </a:t>
            </a:r>
            <a:r>
              <a:rPr lang="en-GB" u="sng" dirty="0" smtClean="0"/>
              <a:t>World </a:t>
            </a:r>
            <a:r>
              <a:rPr lang="en-GB" u="sng" dirty="0" smtClean="0"/>
              <a:t>War One</a:t>
            </a:r>
            <a:endParaRPr lang="en-GB" u="sng" dirty="0"/>
          </a:p>
        </p:txBody>
      </p:sp>
      <p:sp>
        <p:nvSpPr>
          <p:cNvPr id="3" name="Content Placeholder 2"/>
          <p:cNvSpPr>
            <a:spLocks noGrp="1"/>
          </p:cNvSpPr>
          <p:nvPr>
            <p:ph idx="1"/>
          </p:nvPr>
        </p:nvSpPr>
        <p:spPr/>
        <p:txBody>
          <a:bodyPr/>
          <a:lstStyle/>
          <a:p>
            <a:r>
              <a:rPr lang="en-GB" dirty="0" smtClean="0"/>
              <a:t>How do you, your family, your school and your community remember World War One?</a:t>
            </a:r>
          </a:p>
          <a:p>
            <a:r>
              <a:rPr lang="en-GB" dirty="0" smtClean="0"/>
              <a:t>Draw images or write down ideas on A3 paper.</a:t>
            </a:r>
          </a:p>
          <a:p>
            <a:endParaRPr lang="en-GB" dirty="0"/>
          </a:p>
        </p:txBody>
      </p:sp>
    </p:spTree>
    <p:extLst>
      <p:ext uri="{BB962C8B-B14F-4D97-AF65-F5344CB8AC3E}">
        <p14:creationId xmlns:p14="http://schemas.microsoft.com/office/powerpoint/2010/main" val="884368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your booklet is a scale</a:t>
            </a:r>
            <a:endParaRPr lang="en-GB" dirty="0"/>
          </a:p>
        </p:txBody>
      </p:sp>
      <p:sp>
        <p:nvSpPr>
          <p:cNvPr id="3" name="Content Placeholder 2"/>
          <p:cNvSpPr>
            <a:spLocks noGrp="1"/>
          </p:cNvSpPr>
          <p:nvPr>
            <p:ph idx="1"/>
          </p:nvPr>
        </p:nvSpPr>
        <p:spPr/>
        <p:txBody>
          <a:bodyPr/>
          <a:lstStyle/>
          <a:p>
            <a:r>
              <a:rPr lang="en-GB" dirty="0"/>
              <a:t>C</a:t>
            </a:r>
            <a:r>
              <a:rPr lang="en-GB" dirty="0" smtClean="0"/>
              <a:t>ircle how right and just you think it was that soldiers were shot at dawn and write ‘1</a:t>
            </a:r>
            <a:r>
              <a:rPr lang="en-GB" baseline="30000" dirty="0" smtClean="0"/>
              <a:t>st</a:t>
            </a:r>
            <a:r>
              <a:rPr lang="en-GB" dirty="0" smtClean="0"/>
              <a:t>’ in the circle.</a:t>
            </a:r>
          </a:p>
          <a:p>
            <a:r>
              <a:rPr lang="en-GB" dirty="0"/>
              <a:t>W</a:t>
            </a:r>
            <a:r>
              <a:rPr lang="en-GB" dirty="0" smtClean="0"/>
              <a:t>ith each new statement review your opinion and circle other numbers if your opinion changes. </a:t>
            </a:r>
          </a:p>
          <a:p>
            <a:r>
              <a:rPr lang="en-GB" dirty="0" smtClean="0"/>
              <a:t>Each circle should be numbered to show the change in your opinions: 1</a:t>
            </a:r>
            <a:r>
              <a:rPr lang="en-GB" baseline="30000" dirty="0" smtClean="0"/>
              <a:t>st</a:t>
            </a:r>
            <a:r>
              <a:rPr lang="en-GB" dirty="0" smtClean="0"/>
              <a:t>, 2</a:t>
            </a:r>
            <a:r>
              <a:rPr lang="en-GB" baseline="30000" dirty="0" smtClean="0"/>
              <a:t>nd</a:t>
            </a:r>
            <a:r>
              <a:rPr lang="en-GB" dirty="0" smtClean="0"/>
              <a:t>, 3</a:t>
            </a:r>
            <a:r>
              <a:rPr lang="en-GB" baseline="30000" dirty="0" smtClean="0"/>
              <a:t>rd</a:t>
            </a:r>
            <a:r>
              <a:rPr lang="en-GB" dirty="0" smtClean="0"/>
              <a:t> and so on.</a:t>
            </a:r>
            <a:endParaRPr lang="en-GB" dirty="0"/>
          </a:p>
        </p:txBody>
      </p:sp>
    </p:spTree>
    <p:extLst>
      <p:ext uri="{BB962C8B-B14F-4D97-AF65-F5344CB8AC3E}">
        <p14:creationId xmlns:p14="http://schemas.microsoft.com/office/powerpoint/2010/main" val="71872092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2877478" cy="1143000"/>
          </a:xfrm>
        </p:spPr>
        <p:txBody>
          <a:bodyPr>
            <a:normAutofit fontScale="90000"/>
          </a:bodyPr>
          <a:lstStyle/>
          <a:p>
            <a:r>
              <a:rPr lang="en-GB" dirty="0" smtClean="0"/>
              <a:t>Local war memorials</a:t>
            </a:r>
            <a:endParaRPr lang="en-GB" dirty="0"/>
          </a:p>
        </p:txBody>
      </p:sp>
      <p:pic>
        <p:nvPicPr>
          <p:cNvPr id="4" name="26F23E71-A4C0-4DED-B703-359A1D7A28E4-L0-001.jpeg"/>
          <p:cNvPicPr/>
          <p:nvPr/>
        </p:nvPicPr>
        <p:blipFill>
          <a:blip r:embed="rId3">
            <a:extLst/>
          </a:blip>
          <a:stretch>
            <a:fillRect/>
          </a:stretch>
        </p:blipFill>
        <p:spPr>
          <a:xfrm>
            <a:off x="0" y="1515940"/>
            <a:ext cx="3334678" cy="5335236"/>
          </a:xfrm>
          <a:prstGeom prst="rect">
            <a:avLst/>
          </a:prstGeom>
          <a:ln w="12700">
            <a:miter lim="400000"/>
          </a:ln>
        </p:spPr>
      </p:pic>
      <p:pic>
        <p:nvPicPr>
          <p:cNvPr id="1026" name="Picture 2" descr="http://tse1.mm.bing.net/th?&amp;id=OIP.Mde5716c623c83de5997f88f5490c38b8o0&amp;w=300&amp;h=300&amp;c=0&amp;pid=1.9&amp;rs=0&amp;p=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5150" y="-152400"/>
            <a:ext cx="3658695" cy="2731827"/>
          </a:xfrm>
          <a:prstGeom prst="rect">
            <a:avLst/>
          </a:prstGeom>
          <a:noFill/>
          <a:extLst>
            <a:ext uri="{909E8E84-426E-40DD-AFC4-6F175D3DCCD1}">
              <a14:hiddenFill xmlns:a14="http://schemas.microsoft.com/office/drawing/2010/main">
                <a:solidFill>
                  <a:srgbClr val="FFFFFF"/>
                </a:solidFill>
              </a14:hiddenFill>
            </a:ext>
          </a:extLst>
        </p:spPr>
      </p:pic>
      <p:sp>
        <p:nvSpPr>
          <p:cNvPr id="6" name="Title 1"/>
          <p:cNvSpPr txBox="1">
            <a:spLocks/>
          </p:cNvSpPr>
          <p:nvPr/>
        </p:nvSpPr>
        <p:spPr>
          <a:xfrm>
            <a:off x="6266522" y="309895"/>
            <a:ext cx="2877478" cy="1143000"/>
          </a:xfrm>
          <a:prstGeom prst="rect">
            <a:avLst/>
          </a:prstGeom>
        </p:spPr>
        <p:txBody>
          <a:bodyPr vert="horz" lIns="91440" tIns="45720" rIns="91440" bIns="45720" rtlCol="0" anchor="ctr">
            <a:normAutofit fontScale="675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Buying and wearing a poppy</a:t>
            </a:r>
            <a:endParaRPr lang="en-GB" dirty="0"/>
          </a:p>
        </p:txBody>
      </p:sp>
      <p:sp>
        <p:nvSpPr>
          <p:cNvPr id="7" name="Title 1"/>
          <p:cNvSpPr txBox="1">
            <a:spLocks/>
          </p:cNvSpPr>
          <p:nvPr/>
        </p:nvSpPr>
        <p:spPr>
          <a:xfrm>
            <a:off x="3810000" y="5791200"/>
            <a:ext cx="5087278" cy="990600"/>
          </a:xfrm>
          <a:prstGeom prst="rect">
            <a:avLst/>
          </a:prstGeom>
        </p:spPr>
        <p:txBody>
          <a:bodyPr vert="horz" lIns="91440" tIns="45720" rIns="91440" bIns="45720" rtlCol="0" anchor="ctr">
            <a:normAutofit fontScale="75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dirty="0" smtClean="0"/>
              <a:t>Observing a 2 minute silence on 11</a:t>
            </a:r>
            <a:r>
              <a:rPr lang="en-GB" baseline="30000" dirty="0" smtClean="0"/>
              <a:t>th</a:t>
            </a:r>
            <a:r>
              <a:rPr lang="en-GB" dirty="0" smtClean="0"/>
              <a:t> November at 11am.</a:t>
            </a:r>
            <a:endParaRPr lang="en-GB" dirty="0"/>
          </a:p>
        </p:txBody>
      </p:sp>
      <p:pic>
        <p:nvPicPr>
          <p:cNvPr id="1028" name="Picture 4" descr="http://news.images.itv.com/image/file/288957/image_update_fa0c5a470378a37f_1384167711_9j-4aaqsk.jpe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2561500"/>
            <a:ext cx="5741689" cy="322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731460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24400" y="1524000"/>
            <a:ext cx="4267200" cy="3306762"/>
          </a:xfrm>
        </p:spPr>
        <p:txBody>
          <a:bodyPr>
            <a:normAutofit fontScale="90000"/>
          </a:bodyPr>
          <a:lstStyle/>
          <a:p>
            <a:r>
              <a:rPr lang="en-GB" sz="4000" dirty="0" smtClean="0"/>
              <a:t>But what about those shot at dawn?</a:t>
            </a:r>
            <a:br>
              <a:rPr lang="en-GB" sz="4000" dirty="0" smtClean="0"/>
            </a:br>
            <a:r>
              <a:rPr lang="en-GB" sz="4000" dirty="0" smtClean="0"/>
              <a:t/>
            </a:r>
            <a:br>
              <a:rPr lang="en-GB" sz="4000" dirty="0" smtClean="0"/>
            </a:br>
            <a:r>
              <a:rPr lang="en-GB" sz="4000" dirty="0" smtClean="0"/>
              <a:t>Should they be remembered?</a:t>
            </a:r>
            <a:r>
              <a:rPr lang="en-GB" dirty="0"/>
              <a:t/>
            </a:r>
            <a:br>
              <a:rPr lang="en-GB" dirty="0"/>
            </a:br>
            <a:endParaRPr lang="en-GB" dirty="0"/>
          </a:p>
        </p:txBody>
      </p:sp>
      <p:pic>
        <p:nvPicPr>
          <p:cNvPr id="2050" name="Picture 2" descr="http://farm6.staticflickr.com/5058/5530175324_eb890390cd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 y="0"/>
            <a:ext cx="4575571"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54570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a:t>The outcomes of Courts </a:t>
            </a:r>
            <a:r>
              <a:rPr lang="en-GB" b="1" dirty="0" smtClean="0"/>
              <a:t>Martial</a:t>
            </a:r>
            <a:endParaRPr lang="en-GB" dirty="0"/>
          </a:p>
        </p:txBody>
      </p:sp>
      <p:sp>
        <p:nvSpPr>
          <p:cNvPr id="3" name="Content Placeholder 2"/>
          <p:cNvSpPr>
            <a:spLocks noGrp="1"/>
          </p:cNvSpPr>
          <p:nvPr>
            <p:ph idx="1"/>
          </p:nvPr>
        </p:nvSpPr>
        <p:spPr>
          <a:xfrm>
            <a:off x="457200" y="1600200"/>
            <a:ext cx="8229600" cy="4953000"/>
          </a:xfrm>
        </p:spPr>
        <p:txBody>
          <a:bodyPr>
            <a:normAutofit/>
          </a:bodyPr>
          <a:lstStyle/>
          <a:p>
            <a:r>
              <a:rPr lang="en-GB" dirty="0" smtClean="0"/>
              <a:t>346 soldiers were executed in World War One:</a:t>
            </a:r>
          </a:p>
          <a:p>
            <a:r>
              <a:rPr lang="en-GB" dirty="0" smtClean="0"/>
              <a:t>77% </a:t>
            </a:r>
            <a:r>
              <a:rPr lang="en-GB" dirty="0"/>
              <a:t>were sentenced for desertion, </a:t>
            </a:r>
            <a:endParaRPr lang="en-GB" dirty="0" smtClean="0"/>
          </a:p>
          <a:p>
            <a:r>
              <a:rPr lang="en-GB" dirty="0" smtClean="0"/>
              <a:t>10</a:t>
            </a:r>
            <a:r>
              <a:rPr lang="en-GB" dirty="0"/>
              <a:t>% for murder, </a:t>
            </a:r>
            <a:endParaRPr lang="en-GB" dirty="0" smtClean="0"/>
          </a:p>
          <a:p>
            <a:r>
              <a:rPr lang="en-GB" dirty="0" smtClean="0"/>
              <a:t>5</a:t>
            </a:r>
            <a:r>
              <a:rPr lang="en-GB" dirty="0"/>
              <a:t>% for cowardice. </a:t>
            </a:r>
            <a:endParaRPr lang="en-GB" dirty="0" smtClean="0"/>
          </a:p>
          <a:p>
            <a:r>
              <a:rPr lang="en-GB" dirty="0" smtClean="0">
                <a:solidFill>
                  <a:srgbClr val="0070C0"/>
                </a:solidFill>
              </a:rPr>
              <a:t>In </a:t>
            </a:r>
            <a:r>
              <a:rPr lang="en-GB" dirty="0">
                <a:solidFill>
                  <a:srgbClr val="0070C0"/>
                </a:solidFill>
              </a:rPr>
              <a:t>2006, Britain amended the armed forces bill to allow for the forgiveness of offences such as cowardice and desertion during the war. </a:t>
            </a:r>
            <a:endParaRPr lang="en-GB" dirty="0" smtClean="0">
              <a:solidFill>
                <a:srgbClr val="0070C0"/>
              </a:solidFill>
            </a:endParaRPr>
          </a:p>
          <a:p>
            <a:pPr marL="0" indent="0" algn="ctr">
              <a:buNone/>
            </a:pPr>
            <a:r>
              <a:rPr lang="en-GB" dirty="0" smtClean="0">
                <a:solidFill>
                  <a:srgbClr val="FF0000"/>
                </a:solidFill>
              </a:rPr>
              <a:t>How should we remember them?</a:t>
            </a:r>
            <a:endParaRPr lang="en-GB" dirty="0">
              <a:solidFill>
                <a:srgbClr val="FF0000"/>
              </a:solidFill>
            </a:endParaRPr>
          </a:p>
          <a:p>
            <a:endParaRPr lang="en-GB" dirty="0"/>
          </a:p>
        </p:txBody>
      </p:sp>
    </p:spTree>
    <p:extLst>
      <p:ext uri="{BB962C8B-B14F-4D97-AF65-F5344CB8AC3E}">
        <p14:creationId xmlns:p14="http://schemas.microsoft.com/office/powerpoint/2010/main" val="358917570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MP Des Browne, Defence Secretary (August 2006) </a:t>
            </a:r>
            <a:endParaRPr lang="en-GB" dirty="0"/>
          </a:p>
        </p:txBody>
      </p:sp>
      <p:sp>
        <p:nvSpPr>
          <p:cNvPr id="3" name="Content Placeholder 2"/>
          <p:cNvSpPr>
            <a:spLocks noGrp="1"/>
          </p:cNvSpPr>
          <p:nvPr>
            <p:ph idx="1"/>
          </p:nvPr>
        </p:nvSpPr>
        <p:spPr/>
        <p:txBody>
          <a:bodyPr>
            <a:normAutofit fontScale="70000" lnSpcReduction="20000"/>
          </a:bodyPr>
          <a:lstStyle/>
          <a:p>
            <a:pPr marL="0" indent="0">
              <a:buNone/>
            </a:pPr>
            <a:r>
              <a:rPr lang="en-GB" dirty="0" smtClean="0"/>
              <a:t>In </a:t>
            </a:r>
            <a:r>
              <a:rPr lang="en-GB" dirty="0"/>
              <a:t>a statement, Mr Browne said: "Although this is a historical matter, I am conscious of how the families of these men feel today. T</a:t>
            </a:r>
            <a:r>
              <a:rPr lang="en-GB" dirty="0" smtClean="0"/>
              <a:t>hey </a:t>
            </a:r>
            <a:r>
              <a:rPr lang="en-GB" dirty="0"/>
              <a:t>have had to endure a stigma for decades. That makes this a moral issue too, and having reviewed it, I believe it is appropriate to seek a statutory pardon. </a:t>
            </a:r>
            <a:r>
              <a:rPr lang="en-GB" dirty="0" smtClean="0"/>
              <a:t>I </a:t>
            </a:r>
            <a:r>
              <a:rPr lang="en-GB" dirty="0"/>
              <a:t>hope we can take the earliest opportunity to achieve this by introducing a suitable amendment to the current Armed Forces Bill.</a:t>
            </a:r>
          </a:p>
          <a:p>
            <a:pPr marL="0" indent="0">
              <a:buNone/>
            </a:pPr>
            <a:r>
              <a:rPr lang="en-GB" dirty="0" smtClean="0"/>
              <a:t>I </a:t>
            </a:r>
            <a:r>
              <a:rPr lang="en-GB" dirty="0"/>
              <a:t>believe a group pardon, approved by Parliament, is the best way to deal with this. After 90 years, the evidence just doesn't exist to assess all the cases individually.</a:t>
            </a:r>
          </a:p>
          <a:p>
            <a:pPr marL="0" indent="0">
              <a:buNone/>
            </a:pPr>
            <a:r>
              <a:rPr lang="en-GB" dirty="0" smtClean="0"/>
              <a:t>I </a:t>
            </a:r>
            <a:r>
              <a:rPr lang="en-GB" dirty="0"/>
              <a:t>do not want to second guess the decisions made by commanders in the field, who were doing their best to apply the rules and standards of the time. </a:t>
            </a:r>
            <a:r>
              <a:rPr lang="en-GB" dirty="0" smtClean="0"/>
              <a:t>But </a:t>
            </a:r>
            <a:r>
              <a:rPr lang="en-GB" dirty="0"/>
              <a:t>the circumstances were terrible, and I believe it is better to acknowledge that injustices were clearly done in some cases, even if we cannot say which - and to acknowledge that all these men were victims of war."</a:t>
            </a:r>
          </a:p>
          <a:p>
            <a:endParaRPr lang="en-GB" dirty="0"/>
          </a:p>
        </p:txBody>
      </p:sp>
    </p:spTree>
    <p:extLst>
      <p:ext uri="{BB962C8B-B14F-4D97-AF65-F5344CB8AC3E}">
        <p14:creationId xmlns:p14="http://schemas.microsoft.com/office/powerpoint/2010/main" val="7459475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Is this statement enough?</a:t>
            </a:r>
            <a:endParaRPr lang="en-GB" dirty="0"/>
          </a:p>
        </p:txBody>
      </p:sp>
      <p:sp>
        <p:nvSpPr>
          <p:cNvPr id="3" name="Content Placeholder 2"/>
          <p:cNvSpPr>
            <a:spLocks noGrp="1"/>
          </p:cNvSpPr>
          <p:nvPr>
            <p:ph idx="1"/>
          </p:nvPr>
        </p:nvSpPr>
        <p:spPr/>
        <p:txBody>
          <a:bodyPr/>
          <a:lstStyle/>
          <a:p>
            <a:r>
              <a:rPr lang="en-GB" dirty="0" smtClean="0"/>
              <a:t>Should more be done to </a:t>
            </a:r>
            <a:r>
              <a:rPr lang="en-GB" dirty="0" smtClean="0"/>
              <a:t>remember and respect their lives and memory?</a:t>
            </a:r>
            <a:endParaRPr lang="en-GB" dirty="0"/>
          </a:p>
        </p:txBody>
      </p:sp>
    </p:spTree>
    <p:extLst>
      <p:ext uri="{BB962C8B-B14F-4D97-AF65-F5344CB8AC3E}">
        <p14:creationId xmlns:p14="http://schemas.microsoft.com/office/powerpoint/2010/main" val="353373506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 France</a:t>
            </a:r>
            <a:endParaRPr lang="en-GB" dirty="0"/>
          </a:p>
        </p:txBody>
      </p:sp>
      <p:sp>
        <p:nvSpPr>
          <p:cNvPr id="3" name="Content Placeholder 2"/>
          <p:cNvSpPr>
            <a:spLocks noGrp="1"/>
          </p:cNvSpPr>
          <p:nvPr>
            <p:ph idx="1"/>
          </p:nvPr>
        </p:nvSpPr>
        <p:spPr/>
        <p:txBody>
          <a:bodyPr/>
          <a:lstStyle/>
          <a:p>
            <a:r>
              <a:rPr lang="en-GB" dirty="0" smtClean="0"/>
              <a:t>A report</a:t>
            </a:r>
            <a:r>
              <a:rPr lang="en-GB" dirty="0"/>
              <a:t>, by the historian Antoine </a:t>
            </a:r>
            <a:r>
              <a:rPr lang="en-GB" dirty="0" err="1"/>
              <a:t>Prost</a:t>
            </a:r>
            <a:r>
              <a:rPr lang="en-GB" dirty="0"/>
              <a:t>, part of a scientific team preparing the French centenary, said that about 600-650 men were shot in France for issues relating to military disobedience, with about 100 more shot for spying or crimes such as </a:t>
            </a:r>
            <a:r>
              <a:rPr lang="en-GB" dirty="0" smtClean="0"/>
              <a:t>murder.</a:t>
            </a:r>
          </a:p>
          <a:p>
            <a:endParaRPr lang="en-GB" dirty="0"/>
          </a:p>
        </p:txBody>
      </p:sp>
    </p:spTree>
    <p:extLst>
      <p:ext uri="{BB962C8B-B14F-4D97-AF65-F5344CB8AC3E}">
        <p14:creationId xmlns:p14="http://schemas.microsoft.com/office/powerpoint/2010/main" val="186927266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In France – </a:t>
            </a:r>
            <a:r>
              <a:rPr lang="en-GB" dirty="0" smtClean="0">
                <a:solidFill>
                  <a:srgbClr val="0070C0"/>
                </a:solidFill>
              </a:rPr>
              <a:t>have the leaders made the right decision?</a:t>
            </a:r>
            <a:endParaRPr lang="en-GB" dirty="0">
              <a:solidFill>
                <a:srgbClr val="0070C0"/>
              </a:solidFill>
            </a:endParaRPr>
          </a:p>
        </p:txBody>
      </p:sp>
      <p:sp>
        <p:nvSpPr>
          <p:cNvPr id="3" name="Content Placeholder 2"/>
          <p:cNvSpPr>
            <a:spLocks noGrp="1"/>
          </p:cNvSpPr>
          <p:nvPr>
            <p:ph idx="1"/>
          </p:nvPr>
        </p:nvSpPr>
        <p:spPr>
          <a:xfrm>
            <a:off x="457200" y="1600200"/>
            <a:ext cx="8229600" cy="5029200"/>
          </a:xfrm>
        </p:spPr>
        <p:txBody>
          <a:bodyPr>
            <a:normAutofit fontScale="77500" lnSpcReduction="20000"/>
          </a:bodyPr>
          <a:lstStyle/>
          <a:p>
            <a:r>
              <a:rPr lang="en-GB" dirty="0"/>
              <a:t>The report warned that a blanket pardon of every single person shot and recognition that they had all "died for France" would be problematic because some were convicted for crimes such as murder or rape. Others were shot for espionage, which was just as tricky. The report warned that re-considering each case individually would be difficult 100 years later as 20% of the dossiers had been lost.</a:t>
            </a:r>
          </a:p>
          <a:p>
            <a:r>
              <a:rPr lang="en-GB" dirty="0"/>
              <a:t>Perhaps the option most likely to be taken up by François </a:t>
            </a:r>
            <a:r>
              <a:rPr lang="en-GB" dirty="0" err="1"/>
              <a:t>Hollande</a:t>
            </a:r>
            <a:r>
              <a:rPr lang="en-GB" dirty="0"/>
              <a:t> is the suggestion of a historic speech in which he could rehabilitate the dead by stressing that "most – but not all – were shot in conditions that were often hurried and arbitrary". The report said this would need to be accompanied by the construction of a memorial at which to remember them and an education drive.</a:t>
            </a:r>
          </a:p>
          <a:p>
            <a:endParaRPr lang="en-GB" dirty="0"/>
          </a:p>
        </p:txBody>
      </p:sp>
    </p:spTree>
    <p:extLst>
      <p:ext uri="{BB962C8B-B14F-4D97-AF65-F5344CB8AC3E}">
        <p14:creationId xmlns:p14="http://schemas.microsoft.com/office/powerpoint/2010/main" val="207737611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Are the executed highlighted in military cemeteries?</a:t>
            </a:r>
            <a:endParaRPr lang="en-GB" dirty="0"/>
          </a:p>
        </p:txBody>
      </p:sp>
      <p:sp>
        <p:nvSpPr>
          <p:cNvPr id="3" name="Content Placeholder 2"/>
          <p:cNvSpPr>
            <a:spLocks noGrp="1"/>
          </p:cNvSpPr>
          <p:nvPr>
            <p:ph idx="1"/>
          </p:nvPr>
        </p:nvSpPr>
        <p:spPr/>
        <p:txBody>
          <a:bodyPr>
            <a:normAutofit lnSpcReduction="10000"/>
          </a:bodyPr>
          <a:lstStyle/>
          <a:p>
            <a:r>
              <a:rPr lang="en-GB" dirty="0"/>
              <a:t>Executed servicemen buried in military cemeteries </a:t>
            </a:r>
            <a:r>
              <a:rPr lang="en-GB" dirty="0" smtClean="0"/>
              <a:t>have </a:t>
            </a:r>
            <a:r>
              <a:rPr lang="en-GB" dirty="0"/>
              <a:t>standard Commission markers on their graves and there is normally nothing on the headstone, and never anything in the register, to indicate the casualty was executed. </a:t>
            </a:r>
            <a:endParaRPr lang="en-GB" dirty="0" smtClean="0"/>
          </a:p>
          <a:p>
            <a:r>
              <a:rPr lang="en-GB" dirty="0" smtClean="0"/>
              <a:t>But </a:t>
            </a:r>
            <a:r>
              <a:rPr lang="en-GB" dirty="0"/>
              <a:t>if </a:t>
            </a:r>
            <a:r>
              <a:rPr lang="en-GB" dirty="0" smtClean="0"/>
              <a:t>the family wished for it to be mentioned on the inscription the CWGC reluctantly agreed.</a:t>
            </a:r>
            <a:endParaRPr lang="en-GB" dirty="0"/>
          </a:p>
        </p:txBody>
      </p:sp>
    </p:spTree>
    <p:extLst>
      <p:ext uri="{BB962C8B-B14F-4D97-AF65-F5344CB8AC3E}">
        <p14:creationId xmlns:p14="http://schemas.microsoft.com/office/powerpoint/2010/main" val="378470882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GB" dirty="0" smtClean="0"/>
              <a:t>Example </a:t>
            </a:r>
            <a:endParaRPr lang="en-GB" dirty="0"/>
          </a:p>
        </p:txBody>
      </p:sp>
      <p:sp>
        <p:nvSpPr>
          <p:cNvPr id="3" name="Content Placeholder 2"/>
          <p:cNvSpPr>
            <a:spLocks noGrp="1"/>
          </p:cNvSpPr>
          <p:nvPr>
            <p:ph idx="1"/>
          </p:nvPr>
        </p:nvSpPr>
        <p:spPr>
          <a:xfrm>
            <a:off x="457200" y="1600200"/>
            <a:ext cx="8229600" cy="4724400"/>
          </a:xfrm>
        </p:spPr>
        <p:txBody>
          <a:bodyPr>
            <a:normAutofit fontScale="92500" lnSpcReduction="20000"/>
          </a:bodyPr>
          <a:lstStyle/>
          <a:p>
            <a:r>
              <a:rPr lang="en-GB" dirty="0"/>
              <a:t>One example will suffice: Private Albert </a:t>
            </a:r>
            <a:r>
              <a:rPr lang="en-GB" dirty="0" err="1"/>
              <a:t>Ingham</a:t>
            </a:r>
            <a:r>
              <a:rPr lang="en-GB" dirty="0"/>
              <a:t>, 18th Battalion, the Manchester Regiment, was executed on 1st December 1916 at the age of 24. He is buried in </a:t>
            </a:r>
            <a:r>
              <a:rPr lang="en-GB" dirty="0" err="1"/>
              <a:t>Bailleulmont</a:t>
            </a:r>
            <a:r>
              <a:rPr lang="en-GB" dirty="0"/>
              <a:t> Communal Cemetery in the Pas-de-Calais, France, Grave </a:t>
            </a:r>
            <a:r>
              <a:rPr lang="en-GB" dirty="0" smtClean="0"/>
              <a:t>812.</a:t>
            </a:r>
          </a:p>
          <a:p>
            <a:r>
              <a:rPr lang="en-GB" dirty="0" smtClean="0"/>
              <a:t>His </a:t>
            </a:r>
            <a:r>
              <a:rPr lang="en-GB" dirty="0"/>
              <a:t>father asked to have the following personal inscription on the headstone and it will remain there for ever: ‘Shot At Dawn. One Of The First To Enlist’. </a:t>
            </a:r>
            <a:endParaRPr lang="en-GB" dirty="0" smtClean="0"/>
          </a:p>
          <a:p>
            <a:r>
              <a:rPr lang="en-GB" dirty="0" smtClean="0"/>
              <a:t>The </a:t>
            </a:r>
            <a:r>
              <a:rPr lang="en-GB" dirty="0"/>
              <a:t>register </a:t>
            </a:r>
            <a:r>
              <a:rPr lang="en-GB" dirty="0" smtClean="0"/>
              <a:t>entry (above) </a:t>
            </a:r>
            <a:r>
              <a:rPr lang="en-GB" dirty="0"/>
              <a:t>says that Private </a:t>
            </a:r>
            <a:r>
              <a:rPr lang="en-GB" dirty="0" err="1"/>
              <a:t>lngham</a:t>
            </a:r>
            <a:r>
              <a:rPr lang="en-GB" dirty="0"/>
              <a:t> ‘Died of Wounds’ which is a kind way of not telling the whole truth.</a:t>
            </a:r>
          </a:p>
        </p:txBody>
      </p:sp>
      <p:pic>
        <p:nvPicPr>
          <p:cNvPr id="4" name="Picture 3"/>
          <p:cNvPicPr>
            <a:picLocks noChangeAspect="1"/>
          </p:cNvPicPr>
          <p:nvPr/>
        </p:nvPicPr>
        <p:blipFill rotWithShape="1">
          <a:blip r:embed="rId3"/>
          <a:srcRect l="33748" t="15152" r="51867" b="77777"/>
          <a:stretch/>
        </p:blipFill>
        <p:spPr>
          <a:xfrm>
            <a:off x="3733800" y="-1682"/>
            <a:ext cx="5410200" cy="1456592"/>
          </a:xfrm>
          <a:prstGeom prst="rect">
            <a:avLst/>
          </a:prstGeom>
        </p:spPr>
      </p:pic>
    </p:spTree>
    <p:extLst>
      <p:ext uri="{BB962C8B-B14F-4D97-AF65-F5344CB8AC3E}">
        <p14:creationId xmlns:p14="http://schemas.microsoft.com/office/powerpoint/2010/main" val="2640564374"/>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401971" y="0"/>
            <a:ext cx="4665829" cy="6847765"/>
          </a:xfrm>
        </p:spPr>
        <p:txBody>
          <a:bodyPr>
            <a:normAutofit fontScale="85000" lnSpcReduction="10000"/>
          </a:bodyPr>
          <a:lstStyle/>
          <a:p>
            <a:r>
              <a:rPr lang="nl-BE" dirty="0"/>
              <a:t>The execution spot and death cells of </a:t>
            </a:r>
            <a:r>
              <a:rPr lang="nl-BE" dirty="0" smtClean="0"/>
              <a:t>Poperinge </a:t>
            </a:r>
            <a:r>
              <a:rPr lang="nl-BE" dirty="0"/>
              <a:t>have been renovated and are now open to the public. The old </a:t>
            </a:r>
            <a:r>
              <a:rPr lang="nl-BE" dirty="0" smtClean="0"/>
              <a:t>(replica) </a:t>
            </a:r>
            <a:r>
              <a:rPr lang="nl-BE" dirty="0"/>
              <a:t>pole has been removed and replaced by a symbolic post. The execution spot in the courtyard of the Town Hall is presented as an emblematical site, a place where reflection and remembrance are cherished. </a:t>
            </a:r>
            <a:endParaRPr lang="nl-BE" dirty="0" smtClean="0"/>
          </a:p>
          <a:p>
            <a:r>
              <a:rPr lang="nl-BE" dirty="0" smtClean="0"/>
              <a:t>Do you think this is appropriate? Do you think this is enough? Do you think this shows justice?</a:t>
            </a:r>
            <a:endParaRPr lang="en-GB" dirty="0"/>
          </a:p>
          <a:p>
            <a:endParaRPr lang="en-GB" dirty="0"/>
          </a:p>
        </p:txBody>
      </p:sp>
      <p:pic>
        <p:nvPicPr>
          <p:cNvPr id="9218" name="Picture 2" descr="Executiepaal en dodencellen - Executiepaal met verlichting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09550"/>
            <a:ext cx="4381500" cy="291465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Executiepaal en dodencellen - executiepaal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471" y="3343274"/>
            <a:ext cx="4381500" cy="3286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962857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Cathryn</a:t>
            </a:r>
            <a:r>
              <a:rPr lang="en-GB" dirty="0" smtClean="0"/>
              <a:t> Corns</a:t>
            </a:r>
            <a:endParaRPr lang="en-GB" dirty="0"/>
          </a:p>
        </p:txBody>
      </p:sp>
      <p:sp>
        <p:nvSpPr>
          <p:cNvPr id="3" name="Content Placeholder 2"/>
          <p:cNvSpPr>
            <a:spLocks noGrp="1"/>
          </p:cNvSpPr>
          <p:nvPr>
            <p:ph idx="1"/>
          </p:nvPr>
        </p:nvSpPr>
        <p:spPr/>
        <p:txBody>
          <a:bodyPr>
            <a:normAutofit lnSpcReduction="10000"/>
          </a:bodyPr>
          <a:lstStyle/>
          <a:p>
            <a:r>
              <a:rPr lang="en-GB" dirty="0"/>
              <a:t>'Military justice was harsh, but </a:t>
            </a:r>
            <a:r>
              <a:rPr lang="en-GB" dirty="0" smtClean="0"/>
              <a:t>(everyone’s) life </a:t>
            </a:r>
            <a:r>
              <a:rPr lang="en-GB" dirty="0"/>
              <a:t>was much harsher </a:t>
            </a:r>
            <a:r>
              <a:rPr lang="en-GB" dirty="0" smtClean="0"/>
              <a:t>then (1914-1918). </a:t>
            </a:r>
            <a:r>
              <a:rPr lang="en-GB" dirty="0"/>
              <a:t>Capital punishment was still used in Britain. And while the military law used was written for previous campaigns in Africa, and perhaps was not appropriate, every one of the soldiers signed up to those regulations</a:t>
            </a:r>
            <a:r>
              <a:rPr lang="en-GB" dirty="0" smtClean="0"/>
              <a:t>.‘</a:t>
            </a:r>
          </a:p>
          <a:p>
            <a:r>
              <a:rPr lang="en-GB" i="1" dirty="0" smtClean="0">
                <a:solidFill>
                  <a:srgbClr val="0070C0"/>
                </a:solidFill>
              </a:rPr>
              <a:t>The soldiers knew the laws and the death penalty existed in England.</a:t>
            </a:r>
            <a:endParaRPr lang="en-GB" i="1" dirty="0">
              <a:solidFill>
                <a:srgbClr val="0070C0"/>
              </a:solidFill>
            </a:endParaRPr>
          </a:p>
        </p:txBody>
      </p:sp>
      <p:sp>
        <p:nvSpPr>
          <p:cNvPr id="4" name="Frame 3"/>
          <p:cNvSpPr/>
          <p:nvPr/>
        </p:nvSpPr>
        <p:spPr>
          <a:xfrm>
            <a:off x="304800" y="274638"/>
            <a:ext cx="1371600" cy="11430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1</a:t>
            </a:r>
            <a:r>
              <a:rPr lang="en-GB" baseline="30000" dirty="0" smtClean="0">
                <a:solidFill>
                  <a:schemeClr val="tx1"/>
                </a:solidFill>
              </a:rPr>
              <a:t>st</a:t>
            </a:r>
            <a:r>
              <a:rPr lang="en-GB" dirty="0" smtClean="0">
                <a:solidFill>
                  <a:schemeClr val="tx1"/>
                </a:solidFill>
              </a:rPr>
              <a:t> opinion</a:t>
            </a:r>
            <a:endParaRPr lang="en-GB" dirty="0">
              <a:solidFill>
                <a:schemeClr val="tx1"/>
              </a:solidFill>
            </a:endParaRPr>
          </a:p>
        </p:txBody>
      </p:sp>
    </p:spTree>
    <p:extLst>
      <p:ext uri="{BB962C8B-B14F-4D97-AF65-F5344CB8AC3E}">
        <p14:creationId xmlns:p14="http://schemas.microsoft.com/office/powerpoint/2010/main" val="150770607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82000" cy="2011362"/>
          </a:xfrm>
        </p:spPr>
        <p:txBody>
          <a:bodyPr>
            <a:normAutofit fontScale="90000"/>
          </a:bodyPr>
          <a:lstStyle/>
          <a:p>
            <a:r>
              <a:rPr lang="en-GB" dirty="0" smtClean="0"/>
              <a:t>In your booklet is a list of work the CWGC carries out.</a:t>
            </a:r>
            <a:br>
              <a:rPr lang="en-GB" dirty="0" smtClean="0"/>
            </a:br>
            <a:r>
              <a:rPr lang="en-GB" dirty="0" smtClean="0"/>
              <a:t>How does the CWGC’s work show the following traits:</a:t>
            </a:r>
            <a:endParaRPr lang="en-GB" dirty="0"/>
          </a:p>
        </p:txBody>
      </p:sp>
      <p:sp>
        <p:nvSpPr>
          <p:cNvPr id="3" name="Content Placeholder 2"/>
          <p:cNvSpPr>
            <a:spLocks noGrp="1"/>
          </p:cNvSpPr>
          <p:nvPr>
            <p:ph idx="1"/>
          </p:nvPr>
        </p:nvSpPr>
        <p:spPr>
          <a:xfrm>
            <a:off x="457200" y="2514600"/>
            <a:ext cx="8229600" cy="4114800"/>
          </a:xfrm>
        </p:spPr>
        <p:txBody>
          <a:bodyPr>
            <a:normAutofit fontScale="92500" lnSpcReduction="10000"/>
          </a:bodyPr>
          <a:lstStyle/>
          <a:p>
            <a:r>
              <a:rPr lang="en-GB" dirty="0" smtClean="0"/>
              <a:t>Respect</a:t>
            </a:r>
          </a:p>
          <a:p>
            <a:r>
              <a:rPr lang="en-GB" dirty="0" smtClean="0"/>
              <a:t>Integrity</a:t>
            </a:r>
          </a:p>
          <a:p>
            <a:r>
              <a:rPr lang="en-GB" dirty="0" smtClean="0"/>
              <a:t>Courage</a:t>
            </a:r>
          </a:p>
          <a:p>
            <a:r>
              <a:rPr lang="en-GB" dirty="0" smtClean="0"/>
              <a:t>Compassion</a:t>
            </a:r>
          </a:p>
          <a:p>
            <a:r>
              <a:rPr lang="en-GB" dirty="0" smtClean="0"/>
              <a:t>Gratitude</a:t>
            </a:r>
          </a:p>
          <a:p>
            <a:r>
              <a:rPr lang="en-GB" dirty="0" smtClean="0"/>
              <a:t>Humility </a:t>
            </a:r>
          </a:p>
          <a:p>
            <a:r>
              <a:rPr lang="en-GB" dirty="0" smtClean="0"/>
              <a:t>Justice</a:t>
            </a:r>
          </a:p>
          <a:p>
            <a:r>
              <a:rPr lang="en-GB" dirty="0" smtClean="0"/>
              <a:t>Tolerance? </a:t>
            </a:r>
            <a:endParaRPr lang="en-GB" dirty="0"/>
          </a:p>
        </p:txBody>
      </p:sp>
    </p:spTree>
    <p:extLst>
      <p:ext uri="{BB962C8B-B14F-4D97-AF65-F5344CB8AC3E}">
        <p14:creationId xmlns:p14="http://schemas.microsoft.com/office/powerpoint/2010/main" val="174902245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Common Wealth War Graves Commission</a:t>
            </a:r>
            <a:endParaRPr lang="en-GB" dirty="0"/>
          </a:p>
        </p:txBody>
      </p:sp>
      <p:sp>
        <p:nvSpPr>
          <p:cNvPr id="3" name="Content Placeholder 2"/>
          <p:cNvSpPr>
            <a:spLocks noGrp="1"/>
          </p:cNvSpPr>
          <p:nvPr>
            <p:ph idx="1"/>
          </p:nvPr>
        </p:nvSpPr>
        <p:spPr>
          <a:xfrm>
            <a:off x="152400" y="1600200"/>
            <a:ext cx="8534400" cy="5257800"/>
          </a:xfrm>
        </p:spPr>
        <p:txBody>
          <a:bodyPr>
            <a:normAutofit fontScale="47500" lnSpcReduction="20000"/>
          </a:bodyPr>
          <a:lstStyle/>
          <a:p>
            <a:pPr fontAlgn="base"/>
            <a:r>
              <a:rPr lang="en-GB" sz="3400" dirty="0"/>
              <a:t>Remembrance is a year-round, worldwide task for the Commonwealth War Graves Commission (CWGC).</a:t>
            </a:r>
          </a:p>
          <a:p>
            <a:pPr fontAlgn="base"/>
            <a:r>
              <a:rPr lang="en-GB" sz="3400" dirty="0"/>
              <a:t>Founded by Royal Charter in 1917, we commemorate the 1.7 million men and women of the Commonwealth forces who died in the two world wars.</a:t>
            </a:r>
          </a:p>
          <a:p>
            <a:pPr fontAlgn="base"/>
            <a:r>
              <a:rPr lang="en-GB" sz="3400" dirty="0"/>
              <a:t>Our cemeteries, burial plots and memorials are a lasting tribute to those who died and can be found at almost 23,000 locations, in 153 different countries around the world.</a:t>
            </a:r>
          </a:p>
          <a:p>
            <a:pPr fontAlgn="base"/>
            <a:r>
              <a:rPr lang="en-GB" sz="3400" dirty="0"/>
              <a:t>Another important part of our work is to maintain the records of those we commemorate, ensuring that the location of individual burials, or names on memorials, can always be identified.</a:t>
            </a:r>
          </a:p>
          <a:p>
            <a:pPr fontAlgn="base"/>
            <a:r>
              <a:rPr lang="en-GB" sz="3400" dirty="0"/>
              <a:t>The cost of this work is shared by the member governments - Australia, Canada, India, New Zealand, South Africa and the United Kingdom - in proportions based upon the number of their graves.</a:t>
            </a:r>
          </a:p>
          <a:p>
            <a:pPr fontAlgn="base"/>
            <a:r>
              <a:rPr lang="en-GB" sz="3400" dirty="0"/>
              <a:t>Most of the war cemeteries and memorials are maintained by the CWGC's own staff, but a number of governments also carry out care and maintenance on our behalf. The care of war graves in civil cemeteries and churchyards is mostly entrusted to local authorities and contractors.</a:t>
            </a:r>
          </a:p>
          <a:p>
            <a:pPr fontAlgn="base"/>
            <a:r>
              <a:rPr lang="en-GB" sz="3400" dirty="0"/>
              <a:t>Our work is guided by the following fundamental principles:</a:t>
            </a:r>
          </a:p>
          <a:p>
            <a:pPr fontAlgn="base"/>
            <a:r>
              <a:rPr lang="en-GB" sz="3400" i="1" dirty="0"/>
              <a:t>- Each of the dead should be commemorated by name on the headstone or by an inscription on a memorial</a:t>
            </a:r>
            <a:r>
              <a:rPr lang="en-GB" sz="3400" dirty="0"/>
              <a:t/>
            </a:r>
            <a:br>
              <a:rPr lang="en-GB" sz="3400" dirty="0"/>
            </a:br>
            <a:r>
              <a:rPr lang="en-GB" sz="3400" i="1" dirty="0"/>
              <a:t>- The headstones and memorials should be permanent</a:t>
            </a:r>
            <a:r>
              <a:rPr lang="en-GB" sz="3400" dirty="0"/>
              <a:t/>
            </a:r>
            <a:br>
              <a:rPr lang="en-GB" sz="3400" dirty="0"/>
            </a:br>
            <a:r>
              <a:rPr lang="en-GB" sz="3400" i="1" dirty="0"/>
              <a:t>- The headstones should be uniform</a:t>
            </a:r>
            <a:r>
              <a:rPr lang="en-GB" sz="3400" dirty="0"/>
              <a:t/>
            </a:r>
            <a:br>
              <a:rPr lang="en-GB" sz="3400" dirty="0"/>
            </a:br>
            <a:r>
              <a:rPr lang="en-GB" sz="3400" i="1" dirty="0"/>
              <a:t>- There should be no distinction made on account of military or civil rank, race or creed.</a:t>
            </a:r>
            <a:endParaRPr lang="en-GB" sz="3400" dirty="0"/>
          </a:p>
          <a:p>
            <a:pPr fontAlgn="base"/>
            <a:r>
              <a:rPr lang="en-GB" sz="3400" dirty="0"/>
              <a:t>These values and aims remain as relevant now as they were almost 100 years ago.</a:t>
            </a:r>
          </a:p>
          <a:p>
            <a:endParaRPr lang="en-GB" dirty="0"/>
          </a:p>
        </p:txBody>
      </p:sp>
    </p:spTree>
    <p:extLst>
      <p:ext uri="{BB962C8B-B14F-4D97-AF65-F5344CB8AC3E}">
        <p14:creationId xmlns:p14="http://schemas.microsoft.com/office/powerpoint/2010/main" val="151422945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Task </a:t>
            </a:r>
            <a:endParaRPr lang="en-GB" dirty="0"/>
          </a:p>
        </p:txBody>
      </p:sp>
      <p:sp>
        <p:nvSpPr>
          <p:cNvPr id="3" name="Content Placeholder 2"/>
          <p:cNvSpPr>
            <a:spLocks noGrp="1"/>
          </p:cNvSpPr>
          <p:nvPr>
            <p:ph idx="1"/>
          </p:nvPr>
        </p:nvSpPr>
        <p:spPr>
          <a:xfrm>
            <a:off x="457200" y="1600200"/>
            <a:ext cx="8229600" cy="4876800"/>
          </a:xfrm>
        </p:spPr>
        <p:txBody>
          <a:bodyPr>
            <a:normAutofit lnSpcReduction="10000"/>
          </a:bodyPr>
          <a:lstStyle/>
          <a:p>
            <a:r>
              <a:rPr lang="en-GB" dirty="0" smtClean="0"/>
              <a:t>Design a tribute or remembrance to the British shot at dawn, executed at </a:t>
            </a:r>
            <a:r>
              <a:rPr lang="en-GB" dirty="0" err="1" smtClean="0"/>
              <a:t>Poperinghe</a:t>
            </a:r>
            <a:r>
              <a:rPr lang="en-GB" dirty="0" smtClean="0"/>
              <a:t> and across the Western Front.</a:t>
            </a:r>
          </a:p>
          <a:p>
            <a:pPr marL="0" indent="0">
              <a:buNone/>
            </a:pPr>
            <a:r>
              <a:rPr lang="en-GB" dirty="0" smtClean="0"/>
              <a:t>Should they have a CWGC head stone?</a:t>
            </a:r>
          </a:p>
          <a:p>
            <a:pPr marL="0" indent="0">
              <a:buNone/>
            </a:pPr>
            <a:r>
              <a:rPr lang="en-GB" dirty="0" smtClean="0"/>
              <a:t>Should they have a separate cemetery?</a:t>
            </a:r>
          </a:p>
          <a:p>
            <a:pPr marL="0" indent="0">
              <a:buNone/>
            </a:pPr>
            <a:r>
              <a:rPr lang="en-GB" dirty="0" smtClean="0"/>
              <a:t>Should they have something else?</a:t>
            </a:r>
          </a:p>
          <a:p>
            <a:pPr marL="0" indent="0">
              <a:buNone/>
            </a:pPr>
            <a:r>
              <a:rPr lang="en-GB" dirty="0" smtClean="0"/>
              <a:t>Should there be a poem or inscription?</a:t>
            </a:r>
          </a:p>
          <a:p>
            <a:pPr marL="0" indent="0">
              <a:buNone/>
            </a:pPr>
            <a:r>
              <a:rPr lang="en-GB" dirty="0" smtClean="0"/>
              <a:t>Who should open the memorial?</a:t>
            </a:r>
          </a:p>
          <a:p>
            <a:pPr marL="0" indent="0">
              <a:buNone/>
            </a:pPr>
            <a:r>
              <a:rPr lang="en-GB" dirty="0" smtClean="0"/>
              <a:t>Should they have a war commemoration at all?</a:t>
            </a:r>
            <a:endParaRPr lang="en-GB" dirty="0"/>
          </a:p>
        </p:txBody>
      </p:sp>
    </p:spTree>
    <p:extLst>
      <p:ext uri="{BB962C8B-B14F-4D97-AF65-F5344CB8AC3E}">
        <p14:creationId xmlns:p14="http://schemas.microsoft.com/office/powerpoint/2010/main" val="19422845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Planning </a:t>
            </a:r>
            <a:endParaRPr lang="en-GB" dirty="0"/>
          </a:p>
        </p:txBody>
      </p:sp>
      <p:sp>
        <p:nvSpPr>
          <p:cNvPr id="3" name="Content Placeholder 2"/>
          <p:cNvSpPr>
            <a:spLocks noGrp="1"/>
          </p:cNvSpPr>
          <p:nvPr>
            <p:ph idx="1"/>
          </p:nvPr>
        </p:nvSpPr>
        <p:spPr/>
        <p:txBody>
          <a:bodyPr>
            <a:normAutofit fontScale="92500"/>
          </a:bodyPr>
          <a:lstStyle/>
          <a:p>
            <a:r>
              <a:rPr lang="en-GB" dirty="0" smtClean="0"/>
              <a:t>Around the room are several memorials, cemeteries and monuments across France and in Britain.</a:t>
            </a:r>
          </a:p>
          <a:p>
            <a:r>
              <a:rPr lang="en-GB" dirty="0" smtClean="0"/>
              <a:t>All commemorate war dead but in different ways.</a:t>
            </a:r>
          </a:p>
          <a:p>
            <a:r>
              <a:rPr lang="en-GB" dirty="0" smtClean="0"/>
              <a:t>Explore each act of remembrance using your booklet and decide the theme of your tribute-how do you want the visitors to feel and how do you want to remember those executed?</a:t>
            </a:r>
          </a:p>
          <a:p>
            <a:r>
              <a:rPr lang="en-GB" dirty="0" smtClean="0"/>
              <a:t>20 minutes</a:t>
            </a:r>
          </a:p>
          <a:p>
            <a:pPr marL="0" indent="0">
              <a:buNone/>
            </a:pPr>
            <a:endParaRPr lang="en-GB" dirty="0"/>
          </a:p>
        </p:txBody>
      </p:sp>
    </p:spTree>
    <p:extLst>
      <p:ext uri="{BB962C8B-B14F-4D97-AF65-F5344CB8AC3E}">
        <p14:creationId xmlns:p14="http://schemas.microsoft.com/office/powerpoint/2010/main" val="77589849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3400" y="274638"/>
            <a:ext cx="2662292" cy="2316162"/>
          </a:xfrm>
        </p:spPr>
        <p:txBody>
          <a:bodyPr>
            <a:normAutofit fontScale="90000"/>
          </a:bodyPr>
          <a:lstStyle/>
          <a:p>
            <a:r>
              <a:rPr lang="en-GB" sz="4000" dirty="0" smtClean="0"/>
              <a:t>1. SHOT </a:t>
            </a:r>
            <a:r>
              <a:rPr lang="en-GB" sz="4000" dirty="0"/>
              <a:t>AT DAWN MEMORIAL</a:t>
            </a:r>
            <a:r>
              <a:rPr lang="en-GB" dirty="0"/>
              <a:t/>
            </a:r>
            <a:br>
              <a:rPr lang="en-GB" dirty="0"/>
            </a:br>
            <a:endParaRPr lang="en-GB" dirty="0"/>
          </a:p>
        </p:txBody>
      </p:sp>
      <p:sp>
        <p:nvSpPr>
          <p:cNvPr id="3" name="Content Placeholder 2"/>
          <p:cNvSpPr>
            <a:spLocks noGrp="1"/>
          </p:cNvSpPr>
          <p:nvPr>
            <p:ph idx="1"/>
          </p:nvPr>
        </p:nvSpPr>
        <p:spPr>
          <a:xfrm>
            <a:off x="4608883" y="3505200"/>
            <a:ext cx="4382717" cy="3354387"/>
          </a:xfrm>
        </p:spPr>
        <p:txBody>
          <a:bodyPr>
            <a:noAutofit/>
          </a:bodyPr>
          <a:lstStyle/>
          <a:p>
            <a:pPr marL="0" indent="0" fontAlgn="base">
              <a:buNone/>
            </a:pPr>
            <a:r>
              <a:rPr lang="en-GB" sz="1600" b="1" dirty="0" smtClean="0"/>
              <a:t>Unveiled</a:t>
            </a:r>
            <a:r>
              <a:rPr lang="en-GB" sz="1600" b="1" dirty="0"/>
              <a:t>:</a:t>
            </a:r>
            <a:r>
              <a:rPr lang="en-GB" sz="1600" dirty="0"/>
              <a:t> 21 June </a:t>
            </a:r>
            <a:r>
              <a:rPr lang="en-GB" sz="1600" dirty="0" smtClean="0"/>
              <a:t>2001 at the National Arboretum, Staffordshire.</a:t>
            </a:r>
            <a:endParaRPr lang="en-GB" sz="1600" dirty="0"/>
          </a:p>
          <a:p>
            <a:pPr marL="0" indent="0" fontAlgn="base">
              <a:buNone/>
            </a:pPr>
            <a:r>
              <a:rPr lang="en-GB" sz="1600" b="1" dirty="0"/>
              <a:t>Commemorates:</a:t>
            </a:r>
            <a:r>
              <a:rPr lang="en-GB" sz="1600" dirty="0"/>
              <a:t> 306 British and Commonwealth soldiers who were shot for desertion or cowardice during World War I. Most were sentenced after a short trial at which no real opportunity for defence was allowed. Today it's recognised that many of them were underage and suffering from shell-shock. Andy </a:t>
            </a:r>
            <a:r>
              <a:rPr lang="en-GB" sz="1600" dirty="0" err="1"/>
              <a:t>Decomyn's</a:t>
            </a:r>
            <a:r>
              <a:rPr lang="en-GB" sz="1600" dirty="0"/>
              <a:t> statue is modelled on Private Herbert Burden, of the 1st Battalion Northumberland Fusiliers, who was shot at Ypres in 1915 aged 17. In 2006 a posthumous pardon was granted.</a:t>
            </a:r>
          </a:p>
          <a:p>
            <a:endParaRPr lang="en-GB" sz="1600" dirty="0"/>
          </a:p>
        </p:txBody>
      </p:sp>
      <p:pic>
        <p:nvPicPr>
          <p:cNvPr id="2050" name="Picture 2" descr="http://farm6.staticflickr.com/5058/5530175324_eb890390cd_z.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 y="0"/>
            <a:ext cx="457557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s://s-media-cache-ak0.pinimg.com/236x/75/b0/02/75b002a9cf4823cffecce8782daa0f5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6100" y="0"/>
            <a:ext cx="2247900" cy="3381375"/>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B6F15528-21DE-4FAA-801E-634DDDAF4B2B}" type="slidenum">
              <a:rPr lang="en-US" smtClean="0"/>
              <a:pPr/>
              <a:t>74</a:t>
            </a:fld>
            <a:endParaRPr lang="en-US"/>
          </a:p>
        </p:txBody>
      </p:sp>
    </p:spTree>
    <p:extLst>
      <p:ext uri="{BB962C8B-B14F-4D97-AF65-F5344CB8AC3E}">
        <p14:creationId xmlns:p14="http://schemas.microsoft.com/office/powerpoint/2010/main" val="90699560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2. One of the 10 143 Germans buried at </a:t>
            </a:r>
            <a:r>
              <a:rPr lang="en-GB" b="1" dirty="0" err="1" smtClean="0"/>
              <a:t>Langemark</a:t>
            </a:r>
            <a:r>
              <a:rPr lang="en-GB" b="1" dirty="0" smtClean="0"/>
              <a:t>. </a:t>
            </a:r>
            <a:br>
              <a:rPr lang="en-GB" b="1" dirty="0" smtClean="0"/>
            </a:br>
            <a:r>
              <a:rPr lang="en-GB" sz="4000" i="1" dirty="0" smtClean="0"/>
              <a:t>How is this different to a British Grave?</a:t>
            </a:r>
            <a:endParaRPr lang="en-GB" sz="4000" i="1" dirty="0"/>
          </a:p>
        </p:txBody>
      </p:sp>
      <p:pic>
        <p:nvPicPr>
          <p:cNvPr id="8" name="Content Placeholder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8200" y="1862232"/>
            <a:ext cx="3394472" cy="4525963"/>
          </a:xfrm>
        </p:spPr>
      </p:pic>
      <p:pic>
        <p:nvPicPr>
          <p:cNvPr id="11266" name="Picture 2" descr="Stone at the entrance to Langemark cemetery, bearing the motif of the five crosses for the Volksbun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 y="2362199"/>
            <a:ext cx="3200400" cy="3482035"/>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8"/>
          <p:cNvSpPr>
            <a:spLocks noGrp="1"/>
          </p:cNvSpPr>
          <p:nvPr>
            <p:ph type="sldNum" sz="quarter" idx="12"/>
          </p:nvPr>
        </p:nvSpPr>
        <p:spPr/>
        <p:txBody>
          <a:bodyPr/>
          <a:lstStyle/>
          <a:p>
            <a:fld id="{B6F15528-21DE-4FAA-801E-634DDDAF4B2B}" type="slidenum">
              <a:rPr lang="en-US" smtClean="0"/>
              <a:pPr/>
              <a:t>75</a:t>
            </a:fld>
            <a:endParaRPr lang="en-US"/>
          </a:p>
        </p:txBody>
      </p:sp>
      <p:sp>
        <p:nvSpPr>
          <p:cNvPr id="10" name="Down Arrow 9"/>
          <p:cNvSpPr/>
          <p:nvPr/>
        </p:nvSpPr>
        <p:spPr>
          <a:xfrm>
            <a:off x="6019800" y="1624012"/>
            <a:ext cx="533400" cy="13477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951420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smtClean="0"/>
              <a:t>3. </a:t>
            </a:r>
            <a:r>
              <a:rPr lang="en-GB" b="1" dirty="0" err="1" smtClean="0"/>
              <a:t>Neuve-Chapelle</a:t>
            </a:r>
            <a:r>
              <a:rPr lang="en-GB" b="1" dirty="0" smtClean="0"/>
              <a:t> </a:t>
            </a:r>
            <a:r>
              <a:rPr lang="en-GB" b="1" dirty="0"/>
              <a:t>Indian Memorial</a:t>
            </a:r>
            <a:endParaRPr lang="en-GB"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098" y="1143000"/>
            <a:ext cx="3394472" cy="4525963"/>
          </a:xfrm>
        </p:spPr>
      </p:pic>
      <p:sp>
        <p:nvSpPr>
          <p:cNvPr id="5" name="TextBox 4"/>
          <p:cNvSpPr txBox="1"/>
          <p:nvPr/>
        </p:nvSpPr>
        <p:spPr>
          <a:xfrm>
            <a:off x="9098" y="5668963"/>
            <a:ext cx="9134901" cy="923330"/>
          </a:xfrm>
          <a:prstGeom prst="rect">
            <a:avLst/>
          </a:prstGeom>
          <a:noFill/>
        </p:spPr>
        <p:txBody>
          <a:bodyPr wrap="square" rtlCol="0">
            <a:spAutoFit/>
          </a:bodyPr>
          <a:lstStyle/>
          <a:p>
            <a:pPr algn="ctr"/>
            <a:r>
              <a:rPr lang="en-GB" dirty="0"/>
              <a:t>The main </a:t>
            </a:r>
            <a:r>
              <a:rPr lang="en-GB" dirty="0" smtClean="0"/>
              <a:t>inscription on the stone at the base of the pillar </a:t>
            </a:r>
            <a:r>
              <a:rPr lang="en-GB" dirty="0"/>
              <a:t>is in both English and French, while the column also bears an inscription in English, Arabic, Hindi and Gurmukhi: "God is One, His is the Victory".</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45302" y="1309913"/>
            <a:ext cx="5689600" cy="4267200"/>
          </a:xfrm>
          <a:prstGeom prst="rect">
            <a:avLst/>
          </a:prstGeom>
        </p:spPr>
      </p:pic>
      <p:sp>
        <p:nvSpPr>
          <p:cNvPr id="7" name="Slide Number Placeholder 6"/>
          <p:cNvSpPr>
            <a:spLocks noGrp="1"/>
          </p:cNvSpPr>
          <p:nvPr>
            <p:ph type="sldNum" sz="quarter" idx="12"/>
          </p:nvPr>
        </p:nvSpPr>
        <p:spPr/>
        <p:txBody>
          <a:bodyPr/>
          <a:lstStyle/>
          <a:p>
            <a:fld id="{B6F15528-21DE-4FAA-801E-634DDDAF4B2B}" type="slidenum">
              <a:rPr lang="en-US" smtClean="0"/>
              <a:pPr/>
              <a:t>76</a:t>
            </a:fld>
            <a:endParaRPr lang="en-US"/>
          </a:p>
        </p:txBody>
      </p:sp>
    </p:spTree>
    <p:extLst>
      <p:ext uri="{BB962C8B-B14F-4D97-AF65-F5344CB8AC3E}">
        <p14:creationId xmlns:p14="http://schemas.microsoft.com/office/powerpoint/2010/main" val="319782603"/>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91186" y="2382078"/>
            <a:ext cx="6034617" cy="4525963"/>
          </a:xfrm>
        </p:spPr>
      </p:pic>
      <p:sp>
        <p:nvSpPr>
          <p:cNvPr id="2" name="Title 1"/>
          <p:cNvSpPr>
            <a:spLocks noGrp="1"/>
          </p:cNvSpPr>
          <p:nvPr>
            <p:ph type="title"/>
          </p:nvPr>
        </p:nvSpPr>
        <p:spPr>
          <a:xfrm>
            <a:off x="15922" y="3190874"/>
            <a:ext cx="3071852" cy="3717167"/>
          </a:xfrm>
        </p:spPr>
        <p:txBody>
          <a:bodyPr>
            <a:normAutofit/>
          </a:bodyPr>
          <a:lstStyle/>
          <a:p>
            <a:r>
              <a:rPr lang="en-GB" sz="3600" b="1" dirty="0" smtClean="0"/>
              <a:t>4. Accrington Pals Battalion- </a:t>
            </a:r>
            <a:r>
              <a:rPr lang="en-GB" sz="3600" dirty="0" smtClean="0"/>
              <a:t>buried where they fell on the Somme</a:t>
            </a:r>
            <a:endParaRPr lang="en-GB" sz="3600" dirty="0"/>
          </a:p>
        </p:txBody>
      </p:sp>
      <p:pic>
        <p:nvPicPr>
          <p:cNvPr id="17410" name="Picture 2" descr="http://family-tree.co.uk/wp-content/uploads/2013/10/SDC118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845" y="0"/>
            <a:ext cx="5213445" cy="353417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a:xfrm>
            <a:off x="44355" y="6492875"/>
            <a:ext cx="565245" cy="365125"/>
          </a:xfrm>
        </p:spPr>
        <p:txBody>
          <a:bodyPr/>
          <a:lstStyle/>
          <a:p>
            <a:fld id="{B6F15528-21DE-4FAA-801E-634DDDAF4B2B}" type="slidenum">
              <a:rPr lang="en-US" smtClean="0"/>
              <a:pPr/>
              <a:t>77</a:t>
            </a:fld>
            <a:endParaRPr lang="en-US"/>
          </a:p>
        </p:txBody>
      </p:sp>
    </p:spTree>
    <p:extLst>
      <p:ext uri="{BB962C8B-B14F-4D97-AF65-F5344CB8AC3E}">
        <p14:creationId xmlns:p14="http://schemas.microsoft.com/office/powerpoint/2010/main" val="1268247107"/>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a:bodyPr>
          <a:lstStyle/>
          <a:p>
            <a:r>
              <a:rPr lang="en-GB" b="1" dirty="0"/>
              <a:t>5</a:t>
            </a:r>
            <a:r>
              <a:rPr lang="en-GB" b="1" dirty="0" smtClean="0"/>
              <a:t>. </a:t>
            </a:r>
            <a:r>
              <a:rPr lang="en-GB" b="1" dirty="0" err="1" smtClean="0"/>
              <a:t>Thiepval</a:t>
            </a:r>
            <a:r>
              <a:rPr lang="en-GB" b="1" dirty="0" smtClean="0"/>
              <a:t> </a:t>
            </a:r>
            <a:r>
              <a:rPr lang="en-GB" b="1" dirty="0"/>
              <a:t>Memorial</a:t>
            </a:r>
          </a:p>
        </p:txBody>
      </p:sp>
      <p:sp>
        <p:nvSpPr>
          <p:cNvPr id="5" name="Rectangle 4"/>
          <p:cNvSpPr/>
          <p:nvPr/>
        </p:nvSpPr>
        <p:spPr>
          <a:xfrm>
            <a:off x="0" y="5380672"/>
            <a:ext cx="9144000" cy="1477328"/>
          </a:xfrm>
          <a:prstGeom prst="rect">
            <a:avLst/>
          </a:prstGeom>
        </p:spPr>
        <p:txBody>
          <a:bodyPr wrap="square">
            <a:spAutoFit/>
          </a:bodyPr>
          <a:lstStyle/>
          <a:p>
            <a:r>
              <a:rPr lang="en-GB" dirty="0" err="1">
                <a:latin typeface="verdana" panose="020B0604030504040204" pitchFamily="34" charset="0"/>
              </a:rPr>
              <a:t>Thiepval</a:t>
            </a:r>
            <a:r>
              <a:rPr lang="en-GB" dirty="0">
                <a:latin typeface="verdana" panose="020B0604030504040204" pitchFamily="34" charset="0"/>
              </a:rPr>
              <a:t> Memorial (</a:t>
            </a:r>
            <a:r>
              <a:rPr lang="en-GB" dirty="0" smtClean="0">
                <a:latin typeface="verdana" panose="020B0604030504040204" pitchFamily="34" charset="0"/>
              </a:rPr>
              <a:t>Somme) </a:t>
            </a:r>
            <a:r>
              <a:rPr lang="en-GB" dirty="0">
                <a:latin typeface="verdana" panose="020B0604030504040204" pitchFamily="34" charset="0"/>
              </a:rPr>
              <a:t>is one of the largest memorials to Britain's war dead. There are 600 British and French graves and the names of 72,000 British soldiers are carved into the stone. The memorial was designed by Sir Edwin </a:t>
            </a:r>
            <a:r>
              <a:rPr lang="en-GB" dirty="0" err="1">
                <a:latin typeface="verdana" panose="020B0604030504040204" pitchFamily="34" charset="0"/>
              </a:rPr>
              <a:t>Lutyens</a:t>
            </a:r>
            <a:r>
              <a:rPr lang="en-GB" dirty="0">
                <a:latin typeface="verdana" panose="020B0604030504040204" pitchFamily="34" charset="0"/>
              </a:rPr>
              <a:t> and is maintained by the Commonwealth War Graves Commission</a:t>
            </a:r>
            <a:endParaRPr lang="en-GB" dirty="0"/>
          </a:p>
        </p:txBody>
      </p:sp>
      <p:pic>
        <p:nvPicPr>
          <p:cNvPr id="7" name="Content Placeholder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47800" y="854709"/>
            <a:ext cx="6034617" cy="4525963"/>
          </a:xfrm>
        </p:spPr>
      </p:pic>
      <p:sp>
        <p:nvSpPr>
          <p:cNvPr id="8" name="Slide Number Placeholder 7"/>
          <p:cNvSpPr>
            <a:spLocks noGrp="1"/>
          </p:cNvSpPr>
          <p:nvPr>
            <p:ph type="sldNum" sz="quarter" idx="12"/>
          </p:nvPr>
        </p:nvSpPr>
        <p:spPr/>
        <p:txBody>
          <a:bodyPr/>
          <a:lstStyle/>
          <a:p>
            <a:fld id="{B6F15528-21DE-4FAA-801E-634DDDAF4B2B}" type="slidenum">
              <a:rPr lang="en-US" smtClean="0"/>
              <a:pPr/>
              <a:t>78</a:t>
            </a:fld>
            <a:endParaRPr lang="en-US"/>
          </a:p>
        </p:txBody>
      </p:sp>
    </p:spTree>
    <p:extLst>
      <p:ext uri="{BB962C8B-B14F-4D97-AF65-F5344CB8AC3E}">
        <p14:creationId xmlns:p14="http://schemas.microsoft.com/office/powerpoint/2010/main" val="4262145836"/>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6. Rows of Commonwealth graves at </a:t>
            </a:r>
            <a:r>
              <a:rPr lang="en-GB" b="1" dirty="0" smtClean="0"/>
              <a:t>Tyne Cot </a:t>
            </a:r>
            <a:r>
              <a:rPr lang="en-GB" dirty="0" smtClean="0"/>
              <a:t>Cemetery, Western Front</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24999" y="2743200"/>
            <a:ext cx="8779153" cy="2108009"/>
          </a:xfrm>
        </p:spPr>
      </p:pic>
      <p:sp>
        <p:nvSpPr>
          <p:cNvPr id="5" name="Slide Number Placeholder 4"/>
          <p:cNvSpPr>
            <a:spLocks noGrp="1"/>
          </p:cNvSpPr>
          <p:nvPr>
            <p:ph type="sldNum" sz="quarter" idx="12"/>
          </p:nvPr>
        </p:nvSpPr>
        <p:spPr/>
        <p:txBody>
          <a:bodyPr/>
          <a:lstStyle/>
          <a:p>
            <a:fld id="{B6F15528-21DE-4FAA-801E-634DDDAF4B2B}" type="slidenum">
              <a:rPr lang="en-US" smtClean="0"/>
              <a:pPr/>
              <a:t>79</a:t>
            </a:fld>
            <a:endParaRPr lang="en-US"/>
          </a:p>
        </p:txBody>
      </p:sp>
      <p:sp>
        <p:nvSpPr>
          <p:cNvPr id="6" name="TextBox 5"/>
          <p:cNvSpPr txBox="1"/>
          <p:nvPr/>
        </p:nvSpPr>
        <p:spPr>
          <a:xfrm>
            <a:off x="304800" y="5334000"/>
            <a:ext cx="8534400" cy="461665"/>
          </a:xfrm>
          <a:prstGeom prst="rect">
            <a:avLst/>
          </a:prstGeom>
          <a:noFill/>
        </p:spPr>
        <p:txBody>
          <a:bodyPr wrap="square" rtlCol="0">
            <a:spAutoFit/>
          </a:bodyPr>
          <a:lstStyle/>
          <a:p>
            <a:r>
              <a:rPr lang="en-GB" sz="2400" i="1" dirty="0" smtClean="0"/>
              <a:t>What impression does this give you or respect, humility and pride?</a:t>
            </a:r>
            <a:endParaRPr lang="en-GB" sz="2400" i="1" dirty="0"/>
          </a:p>
        </p:txBody>
      </p:sp>
    </p:spTree>
    <p:extLst>
      <p:ext uri="{BB962C8B-B14F-4D97-AF65-F5344CB8AC3E}">
        <p14:creationId xmlns:p14="http://schemas.microsoft.com/office/powerpoint/2010/main" val="26251826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Doctor 1915</a:t>
            </a:r>
            <a:endParaRPr lang="en-GB" dirty="0"/>
          </a:p>
        </p:txBody>
      </p:sp>
      <p:sp>
        <p:nvSpPr>
          <p:cNvPr id="3" name="Content Placeholder 2"/>
          <p:cNvSpPr>
            <a:spLocks noGrp="1"/>
          </p:cNvSpPr>
          <p:nvPr>
            <p:ph idx="1"/>
          </p:nvPr>
        </p:nvSpPr>
        <p:spPr/>
        <p:txBody>
          <a:bodyPr/>
          <a:lstStyle/>
          <a:p>
            <a:r>
              <a:rPr lang="en-GB" dirty="0" smtClean="0"/>
              <a:t>'I went to the trial determined to give him no help, for I detest his type - I really hoped he would be shot.’</a:t>
            </a:r>
          </a:p>
          <a:p>
            <a:endParaRPr lang="en-GB" dirty="0" smtClean="0">
              <a:solidFill>
                <a:srgbClr val="0070C0"/>
              </a:solidFill>
            </a:endParaRPr>
          </a:p>
          <a:p>
            <a:r>
              <a:rPr lang="en-GB" i="1" dirty="0" smtClean="0">
                <a:solidFill>
                  <a:srgbClr val="0070C0"/>
                </a:solidFill>
              </a:rPr>
              <a:t>Why would a doctor think this of a soldier?</a:t>
            </a:r>
          </a:p>
          <a:p>
            <a:pPr marL="0" indent="0">
              <a:buNone/>
            </a:pPr>
            <a:endParaRPr lang="en-GB" dirty="0" smtClean="0"/>
          </a:p>
        </p:txBody>
      </p:sp>
      <p:sp>
        <p:nvSpPr>
          <p:cNvPr id="4" name="Frame 3"/>
          <p:cNvSpPr/>
          <p:nvPr/>
        </p:nvSpPr>
        <p:spPr>
          <a:xfrm>
            <a:off x="304800" y="274638"/>
            <a:ext cx="1371600" cy="11430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2</a:t>
            </a:r>
            <a:r>
              <a:rPr lang="en-GB" baseline="30000" dirty="0" smtClean="0">
                <a:solidFill>
                  <a:schemeClr val="tx1"/>
                </a:solidFill>
              </a:rPr>
              <a:t>nd</a:t>
            </a:r>
            <a:r>
              <a:rPr lang="en-GB" dirty="0" smtClean="0">
                <a:solidFill>
                  <a:schemeClr val="tx1"/>
                </a:solidFill>
              </a:rPr>
              <a:t> opinion</a:t>
            </a:r>
            <a:endParaRPr lang="en-GB" dirty="0">
              <a:solidFill>
                <a:schemeClr val="tx1"/>
              </a:solidFill>
            </a:endParaRPr>
          </a:p>
        </p:txBody>
      </p:sp>
    </p:spTree>
    <p:extLst>
      <p:ext uri="{BB962C8B-B14F-4D97-AF65-F5344CB8AC3E}">
        <p14:creationId xmlns:p14="http://schemas.microsoft.com/office/powerpoint/2010/main" val="70510679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mtClean="0"/>
              <a:t>7. </a:t>
            </a:r>
            <a:r>
              <a:rPr lang="en-GB" dirty="0" smtClean="0"/>
              <a:t>Cross of Sacrifice at </a:t>
            </a:r>
            <a:r>
              <a:rPr lang="en-GB" b="1" dirty="0" smtClean="0"/>
              <a:t>Tyne Cot</a:t>
            </a:r>
            <a:r>
              <a:rPr lang="en-GB" dirty="0" smtClean="0"/>
              <a:t>, the largest CWGC cemetery</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2308225" y="2166739"/>
            <a:ext cx="4525963" cy="3394472"/>
          </a:xfrm>
        </p:spPr>
      </p:pic>
      <p:sp>
        <p:nvSpPr>
          <p:cNvPr id="5" name="TextBox 4"/>
          <p:cNvSpPr txBox="1"/>
          <p:nvPr/>
        </p:nvSpPr>
        <p:spPr>
          <a:xfrm>
            <a:off x="6629400" y="2438400"/>
            <a:ext cx="1295400" cy="2585323"/>
          </a:xfrm>
          <a:prstGeom prst="rect">
            <a:avLst/>
          </a:prstGeom>
          <a:noFill/>
        </p:spPr>
        <p:txBody>
          <a:bodyPr wrap="square" rtlCol="0">
            <a:spAutoFit/>
          </a:bodyPr>
          <a:lstStyle/>
          <a:p>
            <a:r>
              <a:rPr lang="en-GB" dirty="0" smtClean="0"/>
              <a:t>There is usually  Cross of Sacrifice if there are 40 or more graves in the cemetery</a:t>
            </a:r>
            <a:endParaRPr lang="en-GB"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80</a:t>
            </a:fld>
            <a:endParaRPr lang="en-US"/>
          </a:p>
        </p:txBody>
      </p:sp>
    </p:spTree>
    <p:extLst>
      <p:ext uri="{BB962C8B-B14F-4D97-AF65-F5344CB8AC3E}">
        <p14:creationId xmlns:p14="http://schemas.microsoft.com/office/powerpoint/2010/main" val="38494479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5" y="0"/>
            <a:ext cx="9144000" cy="2971800"/>
          </a:xfrm>
        </p:spPr>
        <p:txBody>
          <a:bodyPr>
            <a:normAutofit fontScale="90000"/>
          </a:bodyPr>
          <a:lstStyle/>
          <a:p>
            <a:r>
              <a:rPr lang="en-GB" b="1" dirty="0" smtClean="0"/>
              <a:t>8. </a:t>
            </a:r>
            <a:r>
              <a:rPr lang="en-GB" b="1" dirty="0" err="1" smtClean="0"/>
              <a:t>Menin</a:t>
            </a:r>
            <a:r>
              <a:rPr lang="en-GB" b="1" dirty="0" smtClean="0"/>
              <a:t> Gate </a:t>
            </a:r>
            <a:r>
              <a:rPr lang="en-GB" dirty="0" smtClean="0"/>
              <a:t>every evening the Last Post ceremony takes place in Ypres to remember the lost war dead.</a:t>
            </a:r>
            <a:br>
              <a:rPr lang="en-GB" dirty="0" smtClean="0"/>
            </a:br>
            <a:r>
              <a:rPr lang="en-GB" dirty="0" smtClean="0"/>
              <a:t>There are almost 55000 names inscribed of the missing  </a:t>
            </a:r>
            <a:endParaRPr lang="en-GB" dirty="0"/>
          </a:p>
        </p:txBody>
      </p:sp>
      <p:pic>
        <p:nvPicPr>
          <p:cNvPr id="18434" name="Picture 2" descr="http://upload.wikimedia.org/wikipedia/commons/3/3c/Menin_Gat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364741"/>
            <a:ext cx="4622801" cy="3467101"/>
          </a:xfrm>
          <a:prstGeom prst="rect">
            <a:avLst/>
          </a:prstGeom>
          <a:noFill/>
          <a:extLst>
            <a:ext uri="{909E8E84-426E-40DD-AFC4-6F175D3DCCD1}">
              <a14:hiddenFill xmlns:a14="http://schemas.microsoft.com/office/drawing/2010/main">
                <a:solidFill>
                  <a:srgbClr val="FFFFFF"/>
                </a:solidFill>
              </a14:hiddenFill>
            </a:ext>
          </a:extLst>
        </p:spPr>
      </p:pic>
      <p:pic>
        <p:nvPicPr>
          <p:cNvPr id="18436" name="Picture 4" descr="http://firstworldwar.com/today/images/02meningate0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3364741"/>
            <a:ext cx="4657679" cy="3493259"/>
          </a:xfrm>
          <a:prstGeom prst="rect">
            <a:avLst/>
          </a:prstGeom>
          <a:noFill/>
          <a:extLst>
            <a:ext uri="{909E8E84-426E-40DD-AFC4-6F175D3DCCD1}">
              <a14:hiddenFill xmlns:a14="http://schemas.microsoft.com/office/drawing/2010/main">
                <a:solidFill>
                  <a:srgbClr val="FFFFFF"/>
                </a:solidFill>
              </a14:hiddenFill>
            </a:ext>
          </a:extLst>
        </p:spPr>
      </p:pic>
      <p:sp>
        <p:nvSpPr>
          <p:cNvPr id="6" name="Slide Number Placeholder 5"/>
          <p:cNvSpPr>
            <a:spLocks noGrp="1"/>
          </p:cNvSpPr>
          <p:nvPr>
            <p:ph type="sldNum" sz="quarter" idx="12"/>
          </p:nvPr>
        </p:nvSpPr>
        <p:spPr/>
        <p:txBody>
          <a:bodyPr/>
          <a:lstStyle/>
          <a:p>
            <a:fld id="{B6F15528-21DE-4FAA-801E-634DDDAF4B2B}" type="slidenum">
              <a:rPr lang="en-US" smtClean="0"/>
              <a:pPr/>
              <a:t>81</a:t>
            </a:fld>
            <a:endParaRPr lang="en-US"/>
          </a:p>
        </p:txBody>
      </p:sp>
    </p:spTree>
    <p:extLst>
      <p:ext uri="{BB962C8B-B14F-4D97-AF65-F5344CB8AC3E}">
        <p14:creationId xmlns:p14="http://schemas.microsoft.com/office/powerpoint/2010/main" val="402902929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8839200" cy="1143000"/>
          </a:xfrm>
        </p:spPr>
        <p:txBody>
          <a:bodyPr>
            <a:noAutofit/>
          </a:bodyPr>
          <a:lstStyle/>
          <a:p>
            <a:r>
              <a:rPr lang="en-GB" sz="4000" b="1" dirty="0" smtClean="0"/>
              <a:t>9. Tyne Cot</a:t>
            </a:r>
            <a:r>
              <a:rPr lang="en-GB" sz="1600" dirty="0" smtClean="0"/>
              <a:t/>
            </a:r>
            <a:br>
              <a:rPr lang="en-GB" sz="1600" dirty="0" smtClean="0"/>
            </a:br>
            <a:r>
              <a:rPr lang="en-GB" sz="1600" dirty="0" smtClean="0"/>
              <a:t> Cemeteries </a:t>
            </a:r>
            <a:r>
              <a:rPr lang="en-GB" sz="1600" dirty="0"/>
              <a:t>with more than 1000 burials typically have </a:t>
            </a:r>
            <a:r>
              <a:rPr lang="en-GB" sz="1600" dirty="0" smtClean="0"/>
              <a:t>a</a:t>
            </a:r>
            <a:br>
              <a:rPr lang="en-GB" sz="1600" dirty="0" smtClean="0"/>
            </a:br>
            <a:r>
              <a:rPr lang="en-GB" sz="1600" dirty="0"/>
              <a:t> </a:t>
            </a:r>
            <a:r>
              <a:rPr lang="en-GB" sz="4000" dirty="0"/>
              <a:t>Stone of Remembrance,</a:t>
            </a:r>
            <a:r>
              <a:rPr lang="en-GB" sz="1600" dirty="0"/>
              <a:t> designed by Edwin </a:t>
            </a:r>
            <a:r>
              <a:rPr lang="en-GB" sz="1600" dirty="0" err="1"/>
              <a:t>Lutyens</a:t>
            </a:r>
            <a:r>
              <a:rPr lang="en-GB" sz="1600" dirty="0"/>
              <a:t> with the inscription </a:t>
            </a:r>
            <a:r>
              <a:rPr lang="en-GB" sz="1600" dirty="0" smtClean="0"/>
              <a:t> </a:t>
            </a:r>
            <a:r>
              <a:rPr lang="en-GB" sz="2400" i="1" dirty="0" smtClean="0"/>
              <a:t>"</a:t>
            </a:r>
            <a:r>
              <a:rPr lang="en-GB" sz="2400" i="1" dirty="0"/>
              <a:t>Their Name </a:t>
            </a:r>
            <a:r>
              <a:rPr lang="en-GB" sz="2400" i="1" dirty="0" err="1"/>
              <a:t>Liveth</a:t>
            </a:r>
            <a:r>
              <a:rPr lang="en-GB" sz="2400" i="1" dirty="0"/>
              <a:t> for </a:t>
            </a:r>
            <a:r>
              <a:rPr lang="en-GB" sz="2400" i="1" dirty="0" smtClean="0"/>
              <a:t>Evermore“</a:t>
            </a:r>
            <a:endParaRPr lang="en-GB" sz="24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10800000">
            <a:off x="2540000" y="1828799"/>
            <a:ext cx="6604000" cy="4953000"/>
          </a:xfrm>
        </p:spPr>
      </p:pic>
      <p:sp>
        <p:nvSpPr>
          <p:cNvPr id="5" name="Title 1"/>
          <p:cNvSpPr txBox="1">
            <a:spLocks/>
          </p:cNvSpPr>
          <p:nvPr/>
        </p:nvSpPr>
        <p:spPr>
          <a:xfrm>
            <a:off x="429491" y="2438400"/>
            <a:ext cx="1981200" cy="284956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GB" sz="1600" dirty="0" smtClean="0"/>
              <a:t>The concept of the Stone of Remembrance stone was developed by Rudyard Kipling to commemorate those of all faiths and none respectively</a:t>
            </a:r>
            <a:endParaRPr lang="en-GB" sz="1600"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82</a:t>
            </a:fld>
            <a:endParaRPr lang="en-US"/>
          </a:p>
        </p:txBody>
      </p:sp>
    </p:spTree>
    <p:extLst>
      <p:ext uri="{BB962C8B-B14F-4D97-AF65-F5344CB8AC3E}">
        <p14:creationId xmlns:p14="http://schemas.microsoft.com/office/powerpoint/2010/main" val="2079787657"/>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638"/>
            <a:ext cx="9067800" cy="1143000"/>
          </a:xfrm>
        </p:spPr>
        <p:txBody>
          <a:bodyPr>
            <a:normAutofit fontScale="90000"/>
          </a:bodyPr>
          <a:lstStyle/>
          <a:p>
            <a:r>
              <a:rPr lang="en-GB" b="1" dirty="0" smtClean="0"/>
              <a:t>10. </a:t>
            </a:r>
            <a:r>
              <a:rPr lang="en-GB" b="1" dirty="0" err="1" smtClean="0"/>
              <a:t>Langemark</a:t>
            </a:r>
            <a:r>
              <a:rPr lang="en-GB" b="1" dirty="0" smtClean="0"/>
              <a:t> </a:t>
            </a:r>
            <a:r>
              <a:rPr lang="en-GB" b="1" dirty="0"/>
              <a:t>German military </a:t>
            </a:r>
            <a:r>
              <a:rPr lang="en-GB" b="1" dirty="0" smtClean="0"/>
              <a:t>cemetery</a:t>
            </a:r>
            <a:r>
              <a:rPr lang="en-GB" dirty="0"/>
              <a:t>.</a:t>
            </a:r>
            <a:r>
              <a:rPr lang="en-GB" dirty="0" smtClean="0"/>
              <a:t/>
            </a:r>
            <a:br>
              <a:rPr lang="en-GB" dirty="0" smtClean="0"/>
            </a:br>
            <a:r>
              <a:rPr lang="en-GB" dirty="0" smtClean="0"/>
              <a:t>Statues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54691" y="1600200"/>
            <a:ext cx="6034617" cy="4525963"/>
          </a:xfrm>
        </p:spPr>
      </p:pic>
      <p:sp>
        <p:nvSpPr>
          <p:cNvPr id="5" name="Slide Number Placeholder 4"/>
          <p:cNvSpPr>
            <a:spLocks noGrp="1"/>
          </p:cNvSpPr>
          <p:nvPr>
            <p:ph type="sldNum" sz="quarter" idx="12"/>
          </p:nvPr>
        </p:nvSpPr>
        <p:spPr/>
        <p:txBody>
          <a:bodyPr/>
          <a:lstStyle/>
          <a:p>
            <a:fld id="{B6F15528-21DE-4FAA-801E-634DDDAF4B2B}" type="slidenum">
              <a:rPr lang="en-US" smtClean="0"/>
              <a:pPr/>
              <a:t>83</a:t>
            </a:fld>
            <a:endParaRPr lang="en-US"/>
          </a:p>
        </p:txBody>
      </p:sp>
      <p:sp>
        <p:nvSpPr>
          <p:cNvPr id="6" name="TextBox 5"/>
          <p:cNvSpPr txBox="1"/>
          <p:nvPr/>
        </p:nvSpPr>
        <p:spPr>
          <a:xfrm>
            <a:off x="152400" y="6243935"/>
            <a:ext cx="8686800" cy="461665"/>
          </a:xfrm>
          <a:prstGeom prst="rect">
            <a:avLst/>
          </a:prstGeom>
          <a:noFill/>
        </p:spPr>
        <p:txBody>
          <a:bodyPr wrap="square" rtlCol="0">
            <a:spAutoFit/>
          </a:bodyPr>
          <a:lstStyle/>
          <a:p>
            <a:r>
              <a:rPr lang="en-GB" sz="2400" i="1" dirty="0" smtClean="0"/>
              <a:t>How is this different from a British or Commonwealth cemetery?</a:t>
            </a:r>
            <a:endParaRPr lang="en-GB" sz="2400" i="1" dirty="0"/>
          </a:p>
        </p:txBody>
      </p:sp>
    </p:spTree>
    <p:extLst>
      <p:ext uri="{BB962C8B-B14F-4D97-AF65-F5344CB8AC3E}">
        <p14:creationId xmlns:p14="http://schemas.microsoft.com/office/powerpoint/2010/main" val="198654314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0088" y="457200"/>
            <a:ext cx="3906956" cy="1143000"/>
          </a:xfrm>
        </p:spPr>
        <p:txBody>
          <a:bodyPr>
            <a:noAutofit/>
          </a:bodyPr>
          <a:lstStyle/>
          <a:p>
            <a:r>
              <a:rPr lang="en-GB" sz="3200" b="1" dirty="0" smtClean="0"/>
              <a:t>11. St</a:t>
            </a:r>
            <a:r>
              <a:rPr lang="en-GB" sz="3200" b="1" dirty="0"/>
              <a:t>. Julien Canadian Memorial </a:t>
            </a:r>
            <a:r>
              <a:rPr lang="en-GB" sz="3200" dirty="0"/>
              <a:t>at Vancouver Corner</a:t>
            </a:r>
            <a:r>
              <a:rPr lang="en-GB" sz="3200" b="1" dirty="0"/>
              <a:t/>
            </a:r>
            <a:br>
              <a:rPr lang="en-GB" sz="3200" b="1" dirty="0"/>
            </a:br>
            <a:endParaRPr lang="en-GB" sz="3200"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4549"/>
            <a:ext cx="5140088" cy="6853451"/>
          </a:xfrm>
        </p:spPr>
      </p:pic>
      <p:pic>
        <p:nvPicPr>
          <p:cNvPr id="16386" name="Picture 2" descr="Inscription on the Canadian St. Julien Memorial at Vancouver Corne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34401" y="3815026"/>
            <a:ext cx="4003912" cy="3042974"/>
          </a:xfrm>
          <a:prstGeom prst="rect">
            <a:avLst/>
          </a:prstGeom>
          <a:noFill/>
          <a:extLst>
            <a:ext uri="{909E8E84-426E-40DD-AFC4-6F175D3DCCD1}">
              <a14:hiddenFill xmlns:a14="http://schemas.microsoft.com/office/drawing/2010/main">
                <a:solidFill>
                  <a:srgbClr val="FFFFFF"/>
                </a:solidFill>
              </a14:hiddenFill>
            </a:ext>
          </a:extLst>
        </p:spPr>
      </p:pic>
      <p:pic>
        <p:nvPicPr>
          <p:cNvPr id="16388" name="Picture 4" descr="Head and shoulders view of the sculptured figure with reversed arm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2600" y="1600200"/>
            <a:ext cx="2895600" cy="220065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p:cNvSpPr>
            <a:spLocks noGrp="1"/>
          </p:cNvSpPr>
          <p:nvPr>
            <p:ph type="sldNum" sz="quarter" idx="12"/>
          </p:nvPr>
        </p:nvSpPr>
        <p:spPr>
          <a:xfrm>
            <a:off x="6913444" y="3260254"/>
            <a:ext cx="2133600" cy="365125"/>
          </a:xfrm>
        </p:spPr>
        <p:txBody>
          <a:bodyPr/>
          <a:lstStyle/>
          <a:p>
            <a:fld id="{B6F15528-21DE-4FAA-801E-634DDDAF4B2B}" type="slidenum">
              <a:rPr lang="en-US" smtClean="0"/>
              <a:pPr/>
              <a:t>84</a:t>
            </a:fld>
            <a:endParaRPr lang="en-US" dirty="0"/>
          </a:p>
        </p:txBody>
      </p:sp>
    </p:spTree>
    <p:extLst>
      <p:ext uri="{BB962C8B-B14F-4D97-AF65-F5344CB8AC3E}">
        <p14:creationId xmlns:p14="http://schemas.microsoft.com/office/powerpoint/2010/main" val="206000392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smtClean="0"/>
              <a:t>12. </a:t>
            </a:r>
            <a:r>
              <a:rPr lang="en-GB" b="1" dirty="0" err="1" smtClean="0"/>
              <a:t>Lijssenthoek</a:t>
            </a:r>
            <a:r>
              <a:rPr lang="en-GB" dirty="0" smtClean="0"/>
              <a:t> </a:t>
            </a:r>
            <a:br>
              <a:rPr lang="en-GB" dirty="0" smtClean="0"/>
            </a:br>
            <a:r>
              <a:rPr lang="en-GB" dirty="0" smtClean="0"/>
              <a:t>war cross and pillars with notches to denote deaths on dates.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620973" y="2481346"/>
            <a:ext cx="4976883" cy="3732662"/>
          </a:xfr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10849"/>
          <a:stretch/>
        </p:blipFill>
        <p:spPr>
          <a:xfrm rot="5400000">
            <a:off x="4556979" y="2242273"/>
            <a:ext cx="4989866" cy="4197824"/>
          </a:xfrm>
          <a:prstGeom prst="rect">
            <a:avLst/>
          </a:prstGeom>
        </p:spPr>
      </p:pic>
      <p:sp>
        <p:nvSpPr>
          <p:cNvPr id="6" name="Slide Number Placeholder 5"/>
          <p:cNvSpPr>
            <a:spLocks noGrp="1"/>
          </p:cNvSpPr>
          <p:nvPr>
            <p:ph type="sldNum" sz="quarter" idx="12"/>
          </p:nvPr>
        </p:nvSpPr>
        <p:spPr>
          <a:xfrm>
            <a:off x="6858000" y="92075"/>
            <a:ext cx="2133600" cy="365125"/>
          </a:xfrm>
        </p:spPr>
        <p:txBody>
          <a:bodyPr/>
          <a:lstStyle/>
          <a:p>
            <a:fld id="{B6F15528-21DE-4FAA-801E-634DDDAF4B2B}" type="slidenum">
              <a:rPr lang="en-US" smtClean="0"/>
              <a:pPr/>
              <a:t>85</a:t>
            </a:fld>
            <a:endParaRPr lang="en-US" dirty="0"/>
          </a:p>
        </p:txBody>
      </p:sp>
    </p:spTree>
    <p:extLst>
      <p:ext uri="{BB962C8B-B14F-4D97-AF65-F5344CB8AC3E}">
        <p14:creationId xmlns:p14="http://schemas.microsoft.com/office/powerpoint/2010/main" val="2795352121"/>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686800" cy="1143000"/>
          </a:xfrm>
        </p:spPr>
        <p:txBody>
          <a:bodyPr>
            <a:normAutofit fontScale="90000"/>
          </a:bodyPr>
          <a:lstStyle/>
          <a:p>
            <a:r>
              <a:rPr lang="en-GB" b="1" dirty="0" smtClean="0"/>
              <a:t>13. Newfoundland </a:t>
            </a:r>
            <a:r>
              <a:rPr lang="en-GB" b="1" dirty="0"/>
              <a:t>Memorial </a:t>
            </a:r>
            <a:r>
              <a:rPr lang="en-GB" b="1" dirty="0" smtClean="0"/>
              <a:t>Park, </a:t>
            </a:r>
            <a:r>
              <a:rPr lang="en-GB" dirty="0" smtClean="0"/>
              <a:t>built on the site of a Somme battle 1</a:t>
            </a:r>
            <a:r>
              <a:rPr lang="en-GB" baseline="30000" dirty="0" smtClean="0"/>
              <a:t>st</a:t>
            </a:r>
            <a:r>
              <a:rPr lang="en-GB" dirty="0" smtClean="0"/>
              <a:t> July 1916</a:t>
            </a:r>
            <a:endParaRPr lang="en-GB" dirty="0"/>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914400" y="1600200"/>
            <a:ext cx="3886200" cy="5181600"/>
          </a:xfrm>
        </p:spPr>
      </p:pic>
      <p:sp>
        <p:nvSpPr>
          <p:cNvPr id="6" name="Rectangle 5"/>
          <p:cNvSpPr/>
          <p:nvPr/>
        </p:nvSpPr>
        <p:spPr>
          <a:xfrm>
            <a:off x="4800600" y="1752600"/>
            <a:ext cx="4343400" cy="2308324"/>
          </a:xfrm>
          <a:prstGeom prst="rect">
            <a:avLst/>
          </a:prstGeom>
        </p:spPr>
        <p:txBody>
          <a:bodyPr wrap="square">
            <a:spAutoFit/>
          </a:bodyPr>
          <a:lstStyle/>
          <a:p>
            <a:r>
              <a:rPr lang="en-GB" dirty="0"/>
              <a:t>The </a:t>
            </a:r>
            <a:r>
              <a:rPr lang="en-GB" dirty="0" smtClean="0"/>
              <a:t>park preserves </a:t>
            </a:r>
            <a:r>
              <a:rPr lang="en-GB" dirty="0"/>
              <a:t>the memory </a:t>
            </a:r>
            <a:r>
              <a:rPr lang="en-GB" dirty="0" smtClean="0"/>
              <a:t>of Newfoundlanders </a:t>
            </a:r>
            <a:r>
              <a:rPr lang="en-GB" dirty="0"/>
              <a:t>who fought in the First World War, most particularly those who have no known grave</a:t>
            </a:r>
            <a:r>
              <a:rPr lang="en-GB" dirty="0" smtClean="0"/>
              <a:t>. Many </a:t>
            </a:r>
            <a:r>
              <a:rPr lang="en-GB" dirty="0"/>
              <a:t>other regiments from the French, British and German Armies who fought and died on this part of the Somme battleground from September 1914 into </a:t>
            </a:r>
            <a:r>
              <a:rPr lang="en-GB" dirty="0" smtClean="0"/>
              <a:t>1918 are remembered here too.</a:t>
            </a:r>
            <a:endParaRPr lang="en-GB"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86</a:t>
            </a:fld>
            <a:endParaRPr lang="en-US"/>
          </a:p>
        </p:txBody>
      </p:sp>
      <p:sp>
        <p:nvSpPr>
          <p:cNvPr id="8" name="AutoShape 4" descr="Image result for newfoundland memorial park"/>
          <p:cNvSpPr>
            <a:spLocks noChangeAspect="1" noChangeArrowheads="1"/>
          </p:cNvSpPr>
          <p:nvPr/>
        </p:nvSpPr>
        <p:spPr bwMode="auto">
          <a:xfrm>
            <a:off x="5567632" y="4716929"/>
            <a:ext cx="3119168" cy="311917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10" name="Picture 9"/>
          <p:cNvPicPr>
            <a:picLocks noChangeAspect="1"/>
          </p:cNvPicPr>
          <p:nvPr/>
        </p:nvPicPr>
        <p:blipFill>
          <a:blip r:embed="rId4"/>
          <a:stretch>
            <a:fillRect/>
          </a:stretch>
        </p:blipFill>
        <p:spPr>
          <a:xfrm>
            <a:off x="4903129" y="4156309"/>
            <a:ext cx="3555071" cy="2662872"/>
          </a:xfrm>
          <a:prstGeom prst="rect">
            <a:avLst/>
          </a:prstGeom>
        </p:spPr>
      </p:pic>
    </p:spTree>
    <p:extLst>
      <p:ext uri="{BB962C8B-B14F-4D97-AF65-F5344CB8AC3E}">
        <p14:creationId xmlns:p14="http://schemas.microsoft.com/office/powerpoint/2010/main" val="562830066"/>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p:spPr>
        <p:txBody>
          <a:bodyPr>
            <a:normAutofit fontScale="90000"/>
          </a:bodyPr>
          <a:lstStyle/>
          <a:p>
            <a:r>
              <a:rPr lang="en-GB" dirty="0" smtClean="0"/>
              <a:t>14.Chinese and French Graves </a:t>
            </a:r>
            <a:r>
              <a:rPr lang="en-GB" b="1" dirty="0" err="1" smtClean="0"/>
              <a:t>Lijssenthoek</a:t>
            </a:r>
            <a:r>
              <a:rPr lang="en-GB" b="1" dirty="0" smtClean="0"/>
              <a:t/>
            </a:r>
            <a:br>
              <a:rPr lang="en-GB" b="1" dirty="0" smtClean="0"/>
            </a:br>
            <a:r>
              <a:rPr lang="en-GB" sz="2700" b="1" dirty="0" smtClean="0"/>
              <a:t>Note the different shapes and inscriptions.</a:t>
            </a:r>
            <a:endParaRPr lang="en-GB" sz="2700"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914400" y="1447800"/>
            <a:ext cx="7239000" cy="5429250"/>
          </a:xfrm>
        </p:spPr>
      </p:pic>
      <p:sp>
        <p:nvSpPr>
          <p:cNvPr id="5" name="Down Arrow 4"/>
          <p:cNvSpPr/>
          <p:nvPr/>
        </p:nvSpPr>
        <p:spPr>
          <a:xfrm>
            <a:off x="1447800" y="708819"/>
            <a:ext cx="121919" cy="37338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Slide Number Placeholder 6"/>
          <p:cNvSpPr>
            <a:spLocks noGrp="1"/>
          </p:cNvSpPr>
          <p:nvPr>
            <p:ph type="sldNum" sz="quarter" idx="12"/>
          </p:nvPr>
        </p:nvSpPr>
        <p:spPr/>
        <p:txBody>
          <a:bodyPr/>
          <a:lstStyle/>
          <a:p>
            <a:fld id="{B6F15528-21DE-4FAA-801E-634DDDAF4B2B}" type="slidenum">
              <a:rPr lang="en-US" smtClean="0"/>
              <a:pPr/>
              <a:t>87</a:t>
            </a:fld>
            <a:endParaRPr lang="en-US"/>
          </a:p>
        </p:txBody>
      </p:sp>
      <p:sp>
        <p:nvSpPr>
          <p:cNvPr id="10" name="Down Arrow 9"/>
          <p:cNvSpPr/>
          <p:nvPr/>
        </p:nvSpPr>
        <p:spPr>
          <a:xfrm rot="20156022">
            <a:off x="4451596" y="664654"/>
            <a:ext cx="240808" cy="21458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165726079"/>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15. Canadian grave with a Sikh remembrance tribute, </a:t>
            </a:r>
            <a:r>
              <a:rPr lang="en-GB" b="1" dirty="0" err="1"/>
              <a:t>Lijssenthoek</a:t>
            </a:r>
            <a:endParaRPr lang="en-GB" b="1"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556647" y="1983383"/>
            <a:ext cx="4525963" cy="3394472"/>
          </a:xfrm>
        </p:spPr>
      </p:pic>
      <p:pic>
        <p:nvPicPr>
          <p:cNvPr id="6" name="Picture 5"/>
          <p:cNvPicPr>
            <a:picLocks noChangeAspect="1"/>
          </p:cNvPicPr>
          <p:nvPr/>
        </p:nvPicPr>
        <p:blipFill rotWithShape="1">
          <a:blip r:embed="rId3"/>
          <a:srcRect l="39458" t="50000" r="44290" b="14583"/>
          <a:stretch/>
        </p:blipFill>
        <p:spPr>
          <a:xfrm>
            <a:off x="4343400" y="1752600"/>
            <a:ext cx="3735570" cy="4576915"/>
          </a:xfrm>
          <a:prstGeom prst="rect">
            <a:avLst/>
          </a:prstGeom>
        </p:spPr>
      </p:pic>
      <p:sp>
        <p:nvSpPr>
          <p:cNvPr id="7" name="Rectangle 6"/>
          <p:cNvSpPr/>
          <p:nvPr/>
        </p:nvSpPr>
        <p:spPr>
          <a:xfrm>
            <a:off x="3774239" y="6126164"/>
            <a:ext cx="4988761" cy="646331"/>
          </a:xfrm>
          <a:prstGeom prst="rect">
            <a:avLst/>
          </a:prstGeom>
        </p:spPr>
        <p:txBody>
          <a:bodyPr wrap="square">
            <a:spAutoFit/>
          </a:bodyPr>
          <a:lstStyle/>
          <a:p>
            <a:r>
              <a:rPr lang="en-GB" dirty="0"/>
              <a:t>What can you infer from these tributes?</a:t>
            </a:r>
          </a:p>
          <a:p>
            <a:r>
              <a:rPr lang="en-GB" dirty="0"/>
              <a:t>Do you think they are relevant and appropriate?</a:t>
            </a:r>
          </a:p>
        </p:txBody>
      </p:sp>
      <p:sp>
        <p:nvSpPr>
          <p:cNvPr id="9" name="Rectangle 8"/>
          <p:cNvSpPr/>
          <p:nvPr/>
        </p:nvSpPr>
        <p:spPr>
          <a:xfrm>
            <a:off x="3698039" y="1752600"/>
            <a:ext cx="4315669" cy="369332"/>
          </a:xfrm>
          <a:prstGeom prst="rect">
            <a:avLst/>
          </a:prstGeom>
        </p:spPr>
        <p:txBody>
          <a:bodyPr wrap="none">
            <a:spAutoFit/>
          </a:bodyPr>
          <a:lstStyle/>
          <a:p>
            <a:r>
              <a:rPr lang="en-GB" b="1" dirty="0"/>
              <a:t>Royal British Legion Remembrance Tributes</a:t>
            </a:r>
          </a:p>
        </p:txBody>
      </p:sp>
      <p:sp>
        <p:nvSpPr>
          <p:cNvPr id="10" name="Left Arrow 9"/>
          <p:cNvSpPr/>
          <p:nvPr/>
        </p:nvSpPr>
        <p:spPr>
          <a:xfrm rot="761544">
            <a:off x="1827082" y="4656192"/>
            <a:ext cx="2670435" cy="281366"/>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Left Arrow 10"/>
          <p:cNvSpPr/>
          <p:nvPr/>
        </p:nvSpPr>
        <p:spPr>
          <a:xfrm rot="16785359">
            <a:off x="1150540" y="1582845"/>
            <a:ext cx="1814121" cy="152401"/>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Slide Number Placeholder 11"/>
          <p:cNvSpPr>
            <a:spLocks noGrp="1"/>
          </p:cNvSpPr>
          <p:nvPr>
            <p:ph type="sldNum" sz="quarter" idx="12"/>
          </p:nvPr>
        </p:nvSpPr>
        <p:spPr/>
        <p:txBody>
          <a:bodyPr/>
          <a:lstStyle/>
          <a:p>
            <a:fld id="{B6F15528-21DE-4FAA-801E-634DDDAF4B2B}" type="slidenum">
              <a:rPr lang="en-US" smtClean="0"/>
              <a:pPr/>
              <a:t>88</a:t>
            </a:fld>
            <a:endParaRPr lang="en-US" dirty="0"/>
          </a:p>
        </p:txBody>
      </p:sp>
    </p:spTree>
    <p:extLst>
      <p:ext uri="{BB962C8B-B14F-4D97-AF65-F5344CB8AC3E}">
        <p14:creationId xmlns:p14="http://schemas.microsoft.com/office/powerpoint/2010/main" val="231677759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4953000" cy="1143000"/>
          </a:xfrm>
        </p:spPr>
        <p:txBody>
          <a:bodyPr>
            <a:normAutofit fontScale="90000"/>
          </a:bodyPr>
          <a:lstStyle/>
          <a:p>
            <a:r>
              <a:rPr lang="en-GB" b="1" dirty="0" smtClean="0"/>
              <a:t>16. </a:t>
            </a:r>
            <a:r>
              <a:rPr lang="en-GB" b="1" dirty="0" err="1" smtClean="0"/>
              <a:t>Langemark</a:t>
            </a:r>
            <a:r>
              <a:rPr lang="en-GB" dirty="0" smtClean="0"/>
              <a:t> </a:t>
            </a:r>
            <a:r>
              <a:rPr lang="en-GB" dirty="0"/>
              <a:t>German military cemetery, Ypres</a:t>
            </a: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16416" y="1752600"/>
            <a:ext cx="5223694" cy="3917771"/>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4110678" y="1566222"/>
            <a:ext cx="6128980" cy="4596736"/>
          </a:xfrm>
          <a:prstGeom prst="rect">
            <a:avLst/>
          </a:prstGeom>
        </p:spPr>
      </p:pic>
      <p:sp>
        <p:nvSpPr>
          <p:cNvPr id="6" name="Slide Number Placeholder 5"/>
          <p:cNvSpPr>
            <a:spLocks noGrp="1"/>
          </p:cNvSpPr>
          <p:nvPr>
            <p:ph type="sldNum" sz="quarter" idx="12"/>
          </p:nvPr>
        </p:nvSpPr>
        <p:spPr>
          <a:xfrm>
            <a:off x="6858000" y="149225"/>
            <a:ext cx="2133600" cy="365125"/>
          </a:xfrm>
        </p:spPr>
        <p:txBody>
          <a:bodyPr/>
          <a:lstStyle/>
          <a:p>
            <a:fld id="{B6F15528-21DE-4FAA-801E-634DDDAF4B2B}" type="slidenum">
              <a:rPr lang="en-US" smtClean="0"/>
              <a:pPr/>
              <a:t>89</a:t>
            </a:fld>
            <a:endParaRPr lang="en-US" dirty="0"/>
          </a:p>
        </p:txBody>
      </p:sp>
      <p:sp>
        <p:nvSpPr>
          <p:cNvPr id="7" name="TextBox 6"/>
          <p:cNvSpPr txBox="1"/>
          <p:nvPr/>
        </p:nvSpPr>
        <p:spPr>
          <a:xfrm>
            <a:off x="152400" y="5867400"/>
            <a:ext cx="4572000" cy="830997"/>
          </a:xfrm>
          <a:prstGeom prst="rect">
            <a:avLst/>
          </a:prstGeom>
          <a:noFill/>
        </p:spPr>
        <p:txBody>
          <a:bodyPr wrap="square" rtlCol="0">
            <a:spAutoFit/>
          </a:bodyPr>
          <a:lstStyle/>
          <a:p>
            <a:r>
              <a:rPr lang="en-GB" sz="2400" i="1" dirty="0" smtClean="0"/>
              <a:t>How is this different from a British or Commonwealth cemetery?</a:t>
            </a:r>
            <a:endParaRPr lang="en-GB" sz="2400" i="1" dirty="0"/>
          </a:p>
        </p:txBody>
      </p:sp>
    </p:spTree>
    <p:extLst>
      <p:ext uri="{BB962C8B-B14F-4D97-AF65-F5344CB8AC3E}">
        <p14:creationId xmlns:p14="http://schemas.microsoft.com/office/powerpoint/2010/main" val="18181644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b="1" dirty="0"/>
              <a:t>The outcomes of Courts </a:t>
            </a:r>
            <a:r>
              <a:rPr lang="en-GB" b="1" dirty="0" smtClean="0"/>
              <a:t>Martial</a:t>
            </a:r>
            <a:endParaRPr lang="en-GB" dirty="0"/>
          </a:p>
        </p:txBody>
      </p:sp>
      <p:sp>
        <p:nvSpPr>
          <p:cNvPr id="3" name="Content Placeholder 2"/>
          <p:cNvSpPr>
            <a:spLocks noGrp="1"/>
          </p:cNvSpPr>
          <p:nvPr>
            <p:ph idx="1"/>
          </p:nvPr>
        </p:nvSpPr>
        <p:spPr>
          <a:xfrm>
            <a:off x="457200" y="1600200"/>
            <a:ext cx="8229600" cy="4953000"/>
          </a:xfrm>
        </p:spPr>
        <p:txBody>
          <a:bodyPr>
            <a:normAutofit/>
          </a:bodyPr>
          <a:lstStyle/>
          <a:p>
            <a:r>
              <a:rPr lang="en-GB" dirty="0"/>
              <a:t>3,080 soldiers were sentenced to death in the British Army in the First World War, but only  346 executions were carried out. The other sentences were </a:t>
            </a:r>
            <a:r>
              <a:rPr lang="en-GB" dirty="0" smtClean="0"/>
              <a:t>changed </a:t>
            </a:r>
            <a:r>
              <a:rPr lang="en-GB" dirty="0"/>
              <a:t>to prison sentences. </a:t>
            </a:r>
            <a:endParaRPr lang="en-GB" dirty="0" smtClean="0"/>
          </a:p>
          <a:p>
            <a:r>
              <a:rPr lang="en-GB" i="1" dirty="0" smtClean="0">
                <a:solidFill>
                  <a:srgbClr val="0070C0"/>
                </a:solidFill>
              </a:rPr>
              <a:t>Why were the 346 not pardoned at the time? Should they have been or were their crimes too terrible?</a:t>
            </a:r>
            <a:endParaRPr lang="en-GB" i="1" dirty="0">
              <a:solidFill>
                <a:srgbClr val="0070C0"/>
              </a:solidFill>
            </a:endParaRPr>
          </a:p>
        </p:txBody>
      </p:sp>
      <p:sp>
        <p:nvSpPr>
          <p:cNvPr id="4" name="Frame 3"/>
          <p:cNvSpPr/>
          <p:nvPr/>
        </p:nvSpPr>
        <p:spPr>
          <a:xfrm>
            <a:off x="7315200" y="5105400"/>
            <a:ext cx="1371600" cy="11430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solidFill>
                  <a:schemeClr val="tx1"/>
                </a:solidFill>
              </a:rPr>
              <a:t>3</a:t>
            </a:r>
            <a:r>
              <a:rPr lang="en-GB" baseline="30000" dirty="0" smtClean="0">
                <a:solidFill>
                  <a:schemeClr val="tx1"/>
                </a:solidFill>
              </a:rPr>
              <a:t>rd</a:t>
            </a:r>
            <a:r>
              <a:rPr lang="en-GB" dirty="0" smtClean="0">
                <a:solidFill>
                  <a:schemeClr val="tx1"/>
                </a:solidFill>
              </a:rPr>
              <a:t> opinion</a:t>
            </a:r>
            <a:endParaRPr lang="en-GB" dirty="0">
              <a:solidFill>
                <a:schemeClr val="tx1"/>
              </a:solidFill>
            </a:endParaRPr>
          </a:p>
        </p:txBody>
      </p:sp>
    </p:spTree>
    <p:extLst>
      <p:ext uri="{BB962C8B-B14F-4D97-AF65-F5344CB8AC3E}">
        <p14:creationId xmlns:p14="http://schemas.microsoft.com/office/powerpoint/2010/main" val="34261243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108" y="274638"/>
            <a:ext cx="8641292" cy="1143000"/>
          </a:xfrm>
        </p:spPr>
        <p:txBody>
          <a:bodyPr>
            <a:normAutofit fontScale="90000"/>
          </a:bodyPr>
          <a:lstStyle/>
          <a:p>
            <a:r>
              <a:rPr lang="en-GB" b="1" dirty="0" smtClean="0"/>
              <a:t>17. </a:t>
            </a:r>
            <a:r>
              <a:rPr lang="en-GB" b="1" dirty="0" err="1" smtClean="0"/>
              <a:t>Langemark</a:t>
            </a:r>
            <a:r>
              <a:rPr lang="en-GB" b="1" dirty="0" smtClean="0"/>
              <a:t> German military cemetery</a:t>
            </a:r>
            <a:r>
              <a:rPr lang="en-GB" dirty="0" smtClean="0"/>
              <a:t>: Mass grave in the centre, with 2 allied captured soldiers buried there.</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531783" y="3398837"/>
            <a:ext cx="4612217" cy="3459163"/>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08" y="1729581"/>
            <a:ext cx="4805892" cy="3604419"/>
          </a:xfrm>
          <a:prstGeom prst="rect">
            <a:avLst/>
          </a:prstGeom>
        </p:spPr>
      </p:pic>
      <p:sp>
        <p:nvSpPr>
          <p:cNvPr id="6" name="Slide Number Placeholder 5"/>
          <p:cNvSpPr>
            <a:spLocks noGrp="1"/>
          </p:cNvSpPr>
          <p:nvPr>
            <p:ph type="sldNum" sz="quarter" idx="12"/>
          </p:nvPr>
        </p:nvSpPr>
        <p:spPr>
          <a:xfrm>
            <a:off x="-1833334" y="6492875"/>
            <a:ext cx="2133600" cy="365125"/>
          </a:xfrm>
        </p:spPr>
        <p:txBody>
          <a:bodyPr/>
          <a:lstStyle/>
          <a:p>
            <a:fld id="{B6F15528-21DE-4FAA-801E-634DDDAF4B2B}" type="slidenum">
              <a:rPr lang="en-US" smtClean="0"/>
              <a:pPr/>
              <a:t>90</a:t>
            </a:fld>
            <a:endParaRPr lang="en-US" dirty="0"/>
          </a:p>
        </p:txBody>
      </p:sp>
      <p:sp>
        <p:nvSpPr>
          <p:cNvPr id="7" name="TextBox 6"/>
          <p:cNvSpPr txBox="1"/>
          <p:nvPr/>
        </p:nvSpPr>
        <p:spPr>
          <a:xfrm>
            <a:off x="-76200" y="5638800"/>
            <a:ext cx="4572000" cy="830997"/>
          </a:xfrm>
          <a:prstGeom prst="rect">
            <a:avLst/>
          </a:prstGeom>
          <a:noFill/>
        </p:spPr>
        <p:txBody>
          <a:bodyPr wrap="square" rtlCol="0">
            <a:spAutoFit/>
          </a:bodyPr>
          <a:lstStyle/>
          <a:p>
            <a:r>
              <a:rPr lang="en-GB" sz="2400" i="1" dirty="0" smtClean="0"/>
              <a:t>How is this different from a British or Commonwealth cemetery?</a:t>
            </a:r>
            <a:endParaRPr lang="en-GB" sz="2400" i="1" dirty="0"/>
          </a:p>
        </p:txBody>
      </p:sp>
    </p:spTree>
    <p:extLst>
      <p:ext uri="{BB962C8B-B14F-4D97-AF65-F5344CB8AC3E}">
        <p14:creationId xmlns:p14="http://schemas.microsoft.com/office/powerpoint/2010/main" val="375661610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88" y="4549"/>
            <a:ext cx="5767953" cy="1710981"/>
          </a:xfrm>
        </p:spPr>
        <p:txBody>
          <a:bodyPr>
            <a:normAutofit/>
          </a:bodyPr>
          <a:lstStyle/>
          <a:p>
            <a:r>
              <a:rPr lang="en-GB" b="1" dirty="0" smtClean="0"/>
              <a:t>18. </a:t>
            </a:r>
            <a:r>
              <a:rPr lang="en-GB" b="1" dirty="0" err="1" smtClean="0"/>
              <a:t>Langemark</a:t>
            </a:r>
            <a:r>
              <a:rPr lang="en-GB" b="1" dirty="0" smtClean="0"/>
              <a:t> German military cemetery, </a:t>
            </a:r>
            <a:r>
              <a:rPr lang="en-GB" dirty="0" smtClean="0"/>
              <a:t>Ypres</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557829" y="2897782"/>
            <a:ext cx="4525963" cy="3394472"/>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56000" y="2667000"/>
            <a:ext cx="5588000" cy="41910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87242" y="0"/>
            <a:ext cx="3352800" cy="2514600"/>
          </a:xfrm>
          <a:prstGeom prst="rect">
            <a:avLst/>
          </a:prstGeom>
        </p:spPr>
      </p:pic>
      <p:sp>
        <p:nvSpPr>
          <p:cNvPr id="7" name="Slide Number Placeholder 6"/>
          <p:cNvSpPr>
            <a:spLocks noGrp="1"/>
          </p:cNvSpPr>
          <p:nvPr>
            <p:ph type="sldNum" sz="quarter" idx="12"/>
          </p:nvPr>
        </p:nvSpPr>
        <p:spPr/>
        <p:txBody>
          <a:bodyPr/>
          <a:lstStyle/>
          <a:p>
            <a:fld id="{B6F15528-21DE-4FAA-801E-634DDDAF4B2B}" type="slidenum">
              <a:rPr lang="en-US" smtClean="0"/>
              <a:pPr/>
              <a:t>91</a:t>
            </a:fld>
            <a:endParaRPr lang="en-US"/>
          </a:p>
        </p:txBody>
      </p:sp>
      <p:sp>
        <p:nvSpPr>
          <p:cNvPr id="8" name="TextBox 7"/>
          <p:cNvSpPr txBox="1"/>
          <p:nvPr/>
        </p:nvSpPr>
        <p:spPr>
          <a:xfrm>
            <a:off x="22815" y="1531203"/>
            <a:ext cx="4930185" cy="830997"/>
          </a:xfrm>
          <a:prstGeom prst="rect">
            <a:avLst/>
          </a:prstGeom>
          <a:noFill/>
        </p:spPr>
        <p:txBody>
          <a:bodyPr wrap="square" rtlCol="0">
            <a:spAutoFit/>
          </a:bodyPr>
          <a:lstStyle/>
          <a:p>
            <a:r>
              <a:rPr lang="en-GB" sz="2400" i="1" dirty="0" smtClean="0"/>
              <a:t>How is this different from a British or Commonwealth cemetery?</a:t>
            </a:r>
            <a:endParaRPr lang="en-GB" sz="2400" i="1" dirty="0"/>
          </a:p>
        </p:txBody>
      </p:sp>
    </p:spTree>
    <p:extLst>
      <p:ext uri="{BB962C8B-B14F-4D97-AF65-F5344CB8AC3E}">
        <p14:creationId xmlns:p14="http://schemas.microsoft.com/office/powerpoint/2010/main" val="244564125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19. British Grave in </a:t>
            </a:r>
            <a:r>
              <a:rPr lang="en-GB" b="1" dirty="0" err="1"/>
              <a:t>Lijssenthoek</a:t>
            </a:r>
            <a:endParaRPr lang="en-GB"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5400000">
            <a:off x="1917037" y="2209542"/>
            <a:ext cx="5309924" cy="3982443"/>
          </a:xfrm>
        </p:spPr>
      </p:pic>
      <p:sp>
        <p:nvSpPr>
          <p:cNvPr id="5" name="Slide Number Placeholder 4"/>
          <p:cNvSpPr>
            <a:spLocks noGrp="1"/>
          </p:cNvSpPr>
          <p:nvPr>
            <p:ph type="sldNum" sz="quarter" idx="12"/>
          </p:nvPr>
        </p:nvSpPr>
        <p:spPr/>
        <p:txBody>
          <a:bodyPr/>
          <a:lstStyle/>
          <a:p>
            <a:fld id="{B6F15528-21DE-4FAA-801E-634DDDAF4B2B}" type="slidenum">
              <a:rPr lang="en-US" smtClean="0"/>
              <a:pPr/>
              <a:t>92</a:t>
            </a:fld>
            <a:endParaRPr lang="en-US"/>
          </a:p>
        </p:txBody>
      </p:sp>
      <p:cxnSp>
        <p:nvCxnSpPr>
          <p:cNvPr id="7" name="Straight Arrow Connector 6"/>
          <p:cNvCxnSpPr/>
          <p:nvPr/>
        </p:nvCxnSpPr>
        <p:spPr>
          <a:xfrm flipH="1" flipV="1">
            <a:off x="5344021" y="4088169"/>
            <a:ext cx="2438400"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467600" y="4126468"/>
            <a:ext cx="1295400" cy="369332"/>
          </a:xfrm>
          <a:prstGeom prst="rect">
            <a:avLst/>
          </a:prstGeom>
          <a:noFill/>
        </p:spPr>
        <p:txBody>
          <a:bodyPr wrap="square" rtlCol="0">
            <a:spAutoFit/>
          </a:bodyPr>
          <a:lstStyle/>
          <a:p>
            <a:r>
              <a:rPr lang="en-GB" dirty="0" smtClean="0"/>
              <a:t>Christian </a:t>
            </a:r>
            <a:endParaRPr lang="en-GB" dirty="0"/>
          </a:p>
        </p:txBody>
      </p:sp>
      <p:cxnSp>
        <p:nvCxnSpPr>
          <p:cNvPr id="9" name="Straight Arrow Connector 8"/>
          <p:cNvCxnSpPr/>
          <p:nvPr/>
        </p:nvCxnSpPr>
        <p:spPr>
          <a:xfrm flipH="1" flipV="1">
            <a:off x="5403623" y="5791200"/>
            <a:ext cx="2438400"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H="1" flipV="1">
            <a:off x="5414996" y="2116753"/>
            <a:ext cx="2438400"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7315200" y="2152471"/>
            <a:ext cx="1752600" cy="1200329"/>
          </a:xfrm>
          <a:prstGeom prst="rect">
            <a:avLst/>
          </a:prstGeom>
          <a:noFill/>
        </p:spPr>
        <p:txBody>
          <a:bodyPr wrap="square" rtlCol="0">
            <a:spAutoFit/>
          </a:bodyPr>
          <a:lstStyle/>
          <a:p>
            <a:r>
              <a:rPr lang="en-GB" dirty="0" smtClean="0"/>
              <a:t>Number, rank, name, regiment and date of death</a:t>
            </a:r>
            <a:endParaRPr lang="en-GB" dirty="0"/>
          </a:p>
        </p:txBody>
      </p:sp>
      <p:sp>
        <p:nvSpPr>
          <p:cNvPr id="13" name="TextBox 12"/>
          <p:cNvSpPr txBox="1"/>
          <p:nvPr/>
        </p:nvSpPr>
        <p:spPr>
          <a:xfrm>
            <a:off x="6819900" y="5756185"/>
            <a:ext cx="2171700" cy="646331"/>
          </a:xfrm>
          <a:prstGeom prst="rect">
            <a:avLst/>
          </a:prstGeom>
          <a:noFill/>
        </p:spPr>
        <p:txBody>
          <a:bodyPr wrap="square" rtlCol="0">
            <a:spAutoFit/>
          </a:bodyPr>
          <a:lstStyle/>
          <a:p>
            <a:r>
              <a:rPr lang="en-GB" dirty="0" smtClean="0"/>
              <a:t>Personal inscription from the family  </a:t>
            </a:r>
            <a:endParaRPr lang="en-GB" dirty="0"/>
          </a:p>
        </p:txBody>
      </p:sp>
      <p:cxnSp>
        <p:nvCxnSpPr>
          <p:cNvPr id="14" name="Straight Arrow Connector 13"/>
          <p:cNvCxnSpPr/>
          <p:nvPr/>
        </p:nvCxnSpPr>
        <p:spPr>
          <a:xfrm>
            <a:off x="762000" y="3886200"/>
            <a:ext cx="3439021"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85488" y="3936389"/>
            <a:ext cx="1295400" cy="646331"/>
          </a:xfrm>
          <a:prstGeom prst="rect">
            <a:avLst/>
          </a:prstGeom>
          <a:noFill/>
        </p:spPr>
        <p:txBody>
          <a:bodyPr wrap="square" rtlCol="0">
            <a:spAutoFit/>
          </a:bodyPr>
          <a:lstStyle/>
          <a:p>
            <a:r>
              <a:rPr lang="en-GB" dirty="0" smtClean="0"/>
              <a:t>Regiment emblem  </a:t>
            </a:r>
            <a:endParaRPr lang="en-GB" dirty="0"/>
          </a:p>
        </p:txBody>
      </p:sp>
      <p:sp>
        <p:nvSpPr>
          <p:cNvPr id="17" name="TextBox 16"/>
          <p:cNvSpPr txBox="1"/>
          <p:nvPr/>
        </p:nvSpPr>
        <p:spPr>
          <a:xfrm>
            <a:off x="185488" y="1819870"/>
            <a:ext cx="1795712" cy="923330"/>
          </a:xfrm>
          <a:prstGeom prst="rect">
            <a:avLst/>
          </a:prstGeom>
          <a:noFill/>
        </p:spPr>
        <p:txBody>
          <a:bodyPr wrap="square" rtlCol="0">
            <a:spAutoFit/>
          </a:bodyPr>
          <a:lstStyle/>
          <a:p>
            <a:r>
              <a:rPr lang="en-GB" dirty="0" smtClean="0"/>
              <a:t>Uniform British Grave, made of Portland stone</a:t>
            </a:r>
            <a:endParaRPr lang="en-GB" dirty="0"/>
          </a:p>
        </p:txBody>
      </p:sp>
      <p:cxnSp>
        <p:nvCxnSpPr>
          <p:cNvPr id="18" name="Straight Arrow Connector 17"/>
          <p:cNvCxnSpPr/>
          <p:nvPr/>
        </p:nvCxnSpPr>
        <p:spPr>
          <a:xfrm>
            <a:off x="861266" y="1707991"/>
            <a:ext cx="3439021" cy="762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3423020"/>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20. British Legion Remembrance Tributes</a:t>
            </a:r>
            <a:endParaRPr lang="en-GB" dirty="0"/>
          </a:p>
        </p:txBody>
      </p:sp>
      <p:sp>
        <p:nvSpPr>
          <p:cNvPr id="3" name="Content Placeholder 2"/>
          <p:cNvSpPr>
            <a:spLocks noGrp="1"/>
          </p:cNvSpPr>
          <p:nvPr>
            <p:ph idx="1"/>
          </p:nvPr>
        </p:nvSpPr>
        <p:spPr>
          <a:xfrm>
            <a:off x="3657600" y="1600200"/>
            <a:ext cx="5029200" cy="4525963"/>
          </a:xfrm>
        </p:spPr>
        <p:txBody>
          <a:bodyPr/>
          <a:lstStyle/>
          <a:p>
            <a:r>
              <a:rPr lang="en-GB" dirty="0" smtClean="0"/>
              <a:t>What can you infer from these tributes?</a:t>
            </a:r>
          </a:p>
          <a:p>
            <a:r>
              <a:rPr lang="en-GB" dirty="0" smtClean="0"/>
              <a:t>Do you think they are relevant and appropriate?</a:t>
            </a:r>
            <a:endParaRPr lang="en-GB" dirty="0"/>
          </a:p>
        </p:txBody>
      </p:sp>
      <p:pic>
        <p:nvPicPr>
          <p:cNvPr id="4" name="Picture 3"/>
          <p:cNvPicPr>
            <a:picLocks noChangeAspect="1"/>
          </p:cNvPicPr>
          <p:nvPr/>
        </p:nvPicPr>
        <p:blipFill rotWithShape="1">
          <a:blip r:embed="rId2"/>
          <a:srcRect l="39458" t="50000" r="44290" b="14583"/>
          <a:stretch/>
        </p:blipFill>
        <p:spPr>
          <a:xfrm>
            <a:off x="170736" y="1387158"/>
            <a:ext cx="3867864" cy="4739005"/>
          </a:xfrm>
          <a:prstGeom prst="rect">
            <a:avLst/>
          </a:prstGeom>
        </p:spPr>
      </p:pic>
      <p:sp>
        <p:nvSpPr>
          <p:cNvPr id="5" name="Slide Number Placeholder 4"/>
          <p:cNvSpPr>
            <a:spLocks noGrp="1"/>
          </p:cNvSpPr>
          <p:nvPr>
            <p:ph type="sldNum" sz="quarter" idx="12"/>
          </p:nvPr>
        </p:nvSpPr>
        <p:spPr/>
        <p:txBody>
          <a:bodyPr/>
          <a:lstStyle/>
          <a:p>
            <a:fld id="{B6F15528-21DE-4FAA-801E-634DDDAF4B2B}" type="slidenum">
              <a:rPr lang="en-US" smtClean="0"/>
              <a:pPr/>
              <a:t>93</a:t>
            </a:fld>
            <a:endParaRPr lang="en-US"/>
          </a:p>
        </p:txBody>
      </p:sp>
    </p:spTree>
    <p:extLst>
      <p:ext uri="{BB962C8B-B14F-4D97-AF65-F5344CB8AC3E}">
        <p14:creationId xmlns:p14="http://schemas.microsoft.com/office/powerpoint/2010/main" val="735352058"/>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Discuss your thoughts with your table</a:t>
            </a:r>
            <a:endParaRPr lang="en-GB" dirty="0"/>
          </a:p>
        </p:txBody>
      </p:sp>
      <p:sp>
        <p:nvSpPr>
          <p:cNvPr id="3" name="Content Placeholder 2"/>
          <p:cNvSpPr>
            <a:spLocks noGrp="1"/>
          </p:cNvSpPr>
          <p:nvPr>
            <p:ph idx="1"/>
          </p:nvPr>
        </p:nvSpPr>
        <p:spPr/>
        <p:txBody>
          <a:bodyPr/>
          <a:lstStyle/>
          <a:p>
            <a:r>
              <a:rPr lang="en-GB" dirty="0" smtClean="0"/>
              <a:t>Of all the memorials you have analysed, add your name to a sticky notes and place it on the one you think shows most gratitude. </a:t>
            </a:r>
          </a:p>
          <a:p>
            <a:r>
              <a:rPr lang="en-GB" smtClean="0"/>
              <a:t>5 minutes</a:t>
            </a:r>
            <a:endParaRPr lang="en-GB" dirty="0"/>
          </a:p>
        </p:txBody>
      </p:sp>
    </p:spTree>
    <p:extLst>
      <p:ext uri="{BB962C8B-B14F-4D97-AF65-F5344CB8AC3E}">
        <p14:creationId xmlns:p14="http://schemas.microsoft.com/office/powerpoint/2010/main" val="215142067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Individually </a:t>
            </a:r>
            <a:endParaRPr lang="en-GB" dirty="0"/>
          </a:p>
        </p:txBody>
      </p:sp>
      <p:sp>
        <p:nvSpPr>
          <p:cNvPr id="3" name="Content Placeholder 2"/>
          <p:cNvSpPr>
            <a:spLocks noGrp="1"/>
          </p:cNvSpPr>
          <p:nvPr>
            <p:ph idx="1"/>
          </p:nvPr>
        </p:nvSpPr>
        <p:spPr/>
        <p:txBody>
          <a:bodyPr/>
          <a:lstStyle/>
          <a:p>
            <a:r>
              <a:rPr lang="en-GB" dirty="0" smtClean="0"/>
              <a:t>Write or draw one feature you think a memorial to the 346 executed must have.</a:t>
            </a:r>
          </a:p>
          <a:p>
            <a:r>
              <a:rPr lang="en-GB" dirty="0" smtClean="0"/>
              <a:t>Explain to your partner why you have created this. </a:t>
            </a:r>
          </a:p>
          <a:p>
            <a:r>
              <a:rPr lang="en-GB" dirty="0" smtClean="0"/>
              <a:t>5 minutes </a:t>
            </a:r>
            <a:endParaRPr lang="en-GB" dirty="0"/>
          </a:p>
        </p:txBody>
      </p:sp>
    </p:spTree>
    <p:extLst>
      <p:ext uri="{BB962C8B-B14F-4D97-AF65-F5344CB8AC3E}">
        <p14:creationId xmlns:p14="http://schemas.microsoft.com/office/powerpoint/2010/main" val="300559872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Review </a:t>
            </a:r>
            <a:endParaRPr lang="en-GB" dirty="0"/>
          </a:p>
        </p:txBody>
      </p:sp>
      <p:sp>
        <p:nvSpPr>
          <p:cNvPr id="3" name="Content Placeholder 2"/>
          <p:cNvSpPr>
            <a:spLocks noGrp="1"/>
          </p:cNvSpPr>
          <p:nvPr>
            <p:ph idx="1"/>
          </p:nvPr>
        </p:nvSpPr>
        <p:spPr>
          <a:xfrm>
            <a:off x="0" y="1143000"/>
            <a:ext cx="9144000" cy="1600201"/>
          </a:xfrm>
        </p:spPr>
        <p:txBody>
          <a:bodyPr/>
          <a:lstStyle/>
          <a:p>
            <a:r>
              <a:rPr lang="en-GB" dirty="0" smtClean="0"/>
              <a:t>Which virtue will your remembrance site be based upon:</a:t>
            </a:r>
          </a:p>
          <a:p>
            <a:endParaRPr lang="en-GB" dirty="0" smtClean="0"/>
          </a:p>
          <a:p>
            <a:endParaRPr lang="en-GB" dirty="0"/>
          </a:p>
        </p:txBody>
      </p:sp>
      <p:graphicFrame>
        <p:nvGraphicFramePr>
          <p:cNvPr id="5" name="Table 4"/>
          <p:cNvGraphicFramePr>
            <a:graphicFrameLocks noGrp="1"/>
          </p:cNvGraphicFramePr>
          <p:nvPr>
            <p:extLst>
              <p:ext uri="{D42A27DB-BD31-4B8C-83A1-F6EECF244321}">
                <p14:modId xmlns:p14="http://schemas.microsoft.com/office/powerpoint/2010/main" val="2086153319"/>
              </p:ext>
            </p:extLst>
          </p:nvPr>
        </p:nvGraphicFramePr>
        <p:xfrm>
          <a:off x="381000" y="2362193"/>
          <a:ext cx="8763000" cy="5245868"/>
        </p:xfrm>
        <a:graphic>
          <a:graphicData uri="http://schemas.openxmlformats.org/drawingml/2006/table">
            <a:tbl>
              <a:tblPr firstRow="1" firstCol="1" bandRow="1">
                <a:tableStyleId>{3B4B98B0-60AC-42C2-AFA5-B58CD77FA1E5}</a:tableStyleId>
              </a:tblPr>
              <a:tblGrid>
                <a:gridCol w="2015590"/>
                <a:gridCol w="6747410"/>
              </a:tblGrid>
              <a:tr h="546101">
                <a:tc>
                  <a:txBody>
                    <a:bodyPr/>
                    <a:lstStyle/>
                    <a:p>
                      <a:pPr>
                        <a:lnSpc>
                          <a:spcPct val="107000"/>
                        </a:lnSpc>
                        <a:spcAft>
                          <a:spcPts val="0"/>
                        </a:spcAft>
                      </a:pPr>
                      <a:r>
                        <a:rPr lang="en-GB" sz="2400" dirty="0" smtClean="0">
                          <a:effectLst/>
                        </a:rPr>
                        <a:t>Respect</a:t>
                      </a:r>
                    </a:p>
                  </a:txBody>
                  <a:tcPr marL="68580" marR="68580" marT="0" marB="0"/>
                </a:tc>
                <a:tc>
                  <a:txBody>
                    <a:bodyPr/>
                    <a:lstStyle/>
                    <a:p>
                      <a:pPr>
                        <a:lnSpc>
                          <a:spcPct val="107000"/>
                        </a:lnSpc>
                        <a:spcAft>
                          <a:spcPts val="0"/>
                        </a:spcAft>
                      </a:pPr>
                      <a:endParaRPr lang="en-GB" sz="24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dirty="0" smtClean="0">
                          <a:effectLst/>
                          <a:latin typeface="+mn-lt"/>
                          <a:ea typeface="+mn-ea"/>
                          <a:cs typeface="+mn-cs"/>
                        </a:rPr>
                        <a:t>Integrity</a:t>
                      </a:r>
                      <a:r>
                        <a:rPr lang="en-GB" sz="2400" baseline="0" dirty="0" smtClean="0">
                          <a:effectLst/>
                          <a:latin typeface="+mn-lt"/>
                          <a:ea typeface="+mn-ea"/>
                          <a:cs typeface="+mn-cs"/>
                        </a:rPr>
                        <a:t> </a:t>
                      </a: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400" b="1" i="1" dirty="0" smtClean="0">
                          <a:effectLst/>
                          <a:latin typeface="Calibri" panose="020F0502020204030204" pitchFamily="34" charset="0"/>
                          <a:ea typeface="Calibri" panose="020F0502020204030204" pitchFamily="34" charset="0"/>
                          <a:cs typeface="Times New Roman" panose="02020603050405020304" pitchFamily="18" charset="0"/>
                        </a:rPr>
                        <a:t>Being strong enough to do what you know is right</a:t>
                      </a:r>
                      <a:endParaRPr lang="en-GB" sz="2400" b="1"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b="0" dirty="0" smtClean="0">
                          <a:effectLst/>
                          <a:latin typeface="+mn-lt"/>
                          <a:ea typeface="+mn-ea"/>
                          <a:cs typeface="+mn-cs"/>
                        </a:rPr>
                        <a:t>Courage</a:t>
                      </a:r>
                      <a:r>
                        <a:rPr lang="en-GB" sz="2400" b="0" baseline="0" dirty="0" smtClean="0">
                          <a:effectLst/>
                          <a:latin typeface="+mn-lt"/>
                          <a:ea typeface="+mn-ea"/>
                          <a:cs typeface="+mn-cs"/>
                        </a:rPr>
                        <a:t> </a:t>
                      </a:r>
                      <a:endParaRPr lang="en-GB"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GB" sz="2400" i="1" dirty="0" smtClean="0">
                          <a:effectLst/>
                        </a:rPr>
                        <a:t>Acting with bravery in fearful situations</a:t>
                      </a:r>
                      <a:endParaRPr lang="en-GB" sz="2400" i="1" dirty="0" smtClean="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24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b="0" dirty="0">
                          <a:effectLst/>
                        </a:rPr>
                        <a:t>Justice</a:t>
                      </a:r>
                      <a:endParaRPr lang="en-GB"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400" i="1" dirty="0">
                          <a:effectLst/>
                        </a:rPr>
                        <a:t>Acting with fairness towards others by honouring rights and responsibilities</a:t>
                      </a:r>
                      <a:endParaRPr lang="en-GB" sz="24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b="0" dirty="0">
                          <a:effectLst/>
                        </a:rPr>
                        <a:t>Honesty </a:t>
                      </a:r>
                      <a:endParaRPr lang="en-GB"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400" i="1" dirty="0">
                          <a:effectLst/>
                        </a:rPr>
                        <a:t>Being truthful and sincere</a:t>
                      </a:r>
                      <a:endParaRPr lang="en-GB" sz="24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b="0" dirty="0">
                          <a:effectLst/>
                        </a:rPr>
                        <a:t>Gratitude </a:t>
                      </a:r>
                      <a:endParaRPr lang="en-GB"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400" i="1" dirty="0">
                          <a:effectLst/>
                        </a:rPr>
                        <a:t>Feeling and expressing thanks for benefits </a:t>
                      </a:r>
                      <a:endParaRPr lang="en-GB" sz="24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b="0" dirty="0">
                          <a:effectLst/>
                        </a:rPr>
                        <a:t>Humility and modesty</a:t>
                      </a:r>
                      <a:endParaRPr lang="en-GB"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2400" i="1" dirty="0">
                          <a:effectLst/>
                        </a:rPr>
                        <a:t>Estimating oneself within reasonable limits </a:t>
                      </a:r>
                      <a:endParaRPr lang="en-GB" sz="2400" i="1"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46101">
                <a:tc>
                  <a:txBody>
                    <a:bodyPr/>
                    <a:lstStyle/>
                    <a:p>
                      <a:pPr>
                        <a:lnSpc>
                          <a:spcPct val="107000"/>
                        </a:lnSpc>
                        <a:spcAft>
                          <a:spcPts val="0"/>
                        </a:spcAft>
                      </a:pPr>
                      <a:r>
                        <a:rPr lang="en-GB" sz="2400" b="0" dirty="0" smtClean="0">
                          <a:effectLst/>
                          <a:latin typeface="Calibri" panose="020F0502020204030204" pitchFamily="34" charset="0"/>
                          <a:ea typeface="Calibri" panose="020F0502020204030204" pitchFamily="34" charset="0"/>
                          <a:cs typeface="Times New Roman" panose="02020603050405020304" pitchFamily="18" charset="0"/>
                        </a:rPr>
                        <a:t>Tolerance</a:t>
                      </a:r>
                      <a:endParaRPr lang="en-GB" sz="24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GB" sz="2400" i="1" dirty="0" smtClean="0">
                          <a:effectLst/>
                        </a:rPr>
                        <a:t>Acting and being willing to tolerate different opinions or behaviours </a:t>
                      </a:r>
                      <a:endParaRPr lang="en-GB" sz="2400" i="1" dirty="0" smtClean="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3132976065"/>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endParaRPr lang="en-GB"/>
          </a:p>
        </p:txBody>
      </p:sp>
      <p:sp>
        <p:nvSpPr>
          <p:cNvPr id="5" name="Text Placeholder 4"/>
          <p:cNvSpPr>
            <a:spLocks noGrp="1"/>
          </p:cNvSpPr>
          <p:nvPr>
            <p:ph type="body" idx="1"/>
          </p:nvPr>
        </p:nvSpPr>
        <p:spPr/>
        <p:txBody>
          <a:bodyPr/>
          <a:lstStyle/>
          <a:p>
            <a:r>
              <a:rPr lang="en-GB" dirty="0" smtClean="0"/>
              <a:t>Lesson 5</a:t>
            </a:r>
            <a:endParaRPr lang="en-GB" dirty="0"/>
          </a:p>
        </p:txBody>
      </p:sp>
    </p:spTree>
    <p:extLst>
      <p:ext uri="{BB962C8B-B14F-4D97-AF65-F5344CB8AC3E}">
        <p14:creationId xmlns:p14="http://schemas.microsoft.com/office/powerpoint/2010/main" val="304662304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253" y="4648200"/>
            <a:ext cx="9095117" cy="2183877"/>
          </a:xfrm>
          <a:prstGeom prst="rect">
            <a:avLst/>
          </a:prstGeom>
        </p:spPr>
      </p:pic>
      <p:pic>
        <p:nvPicPr>
          <p:cNvPr id="5"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0800000">
            <a:off x="0" y="-62982"/>
            <a:ext cx="3335174" cy="2501381"/>
          </a:xfrm>
          <a:prstGeom prst="rect">
            <a:avLst/>
          </a:prstGeom>
        </p:spPr>
      </p:pic>
      <p:pic>
        <p:nvPicPr>
          <p:cNvPr id="6" name="Picture 2" descr="http://farm6.staticflickr.com/5058/5530175324_eb890390cd_z.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62345" y="-40879"/>
            <a:ext cx="3150025" cy="4721349"/>
          </a:xfrm>
          <a:prstGeom prst="rect">
            <a:avLst/>
          </a:prstGeom>
          <a:noFill/>
          <a:extLst>
            <a:ext uri="{909E8E84-426E-40DD-AFC4-6F175D3DCCD1}">
              <a14:hiddenFill xmlns:a14="http://schemas.microsoft.com/office/drawing/2010/main">
                <a:solidFill>
                  <a:srgbClr val="FFFFFF"/>
                </a:solidFill>
              </a14:hiddenFill>
            </a:ext>
          </a:extLst>
        </p:spPr>
      </p:pic>
      <p:pic>
        <p:nvPicPr>
          <p:cNvPr id="7" name="Content Placeholder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7253" y="2261550"/>
            <a:ext cx="3317921" cy="2488441"/>
          </a:xfrm>
          <a:prstGeom prst="rect">
            <a:avLst/>
          </a:prstGeom>
        </p:spPr>
      </p:pic>
      <p:pic>
        <p:nvPicPr>
          <p:cNvPr id="8" name="Content Placeholder 6"/>
          <p:cNvPicPr>
            <a:picLocks noGrp="1" noChangeAspect="1"/>
          </p:cNvPicPr>
          <p:nvPr>
            <p:ph idx="1"/>
          </p:nvPr>
        </p:nvPicPr>
        <p:blipFill>
          <a:blip r:embed="rId6" cstate="print">
            <a:extLst>
              <a:ext uri="{28A0092B-C50C-407E-A947-70E740481C1C}">
                <a14:useLocalDpi xmlns:a14="http://schemas.microsoft.com/office/drawing/2010/main" val="0"/>
              </a:ext>
            </a:extLst>
          </a:blip>
          <a:stretch>
            <a:fillRect/>
          </a:stretch>
        </p:blipFill>
        <p:spPr>
          <a:xfrm>
            <a:off x="3335174" y="-40879"/>
            <a:ext cx="3415029" cy="2561272"/>
          </a:xfrm>
        </p:spPr>
      </p:pic>
      <p:pic>
        <p:nvPicPr>
          <p:cNvPr id="9" name="Picture 4" descr="Executiepaal en dodencellen - executiepaal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35174" y="2438400"/>
            <a:ext cx="2989426" cy="224207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202865" y="4365270"/>
            <a:ext cx="8779153" cy="769441"/>
          </a:xfrm>
          <a:prstGeom prst="rect">
            <a:avLst/>
          </a:prstGeom>
          <a:noFill/>
        </p:spPr>
        <p:txBody>
          <a:bodyPr wrap="square" lIns="91440" tIns="45720" rIns="91440" bIns="45720">
            <a:spAutoFit/>
          </a:bodyPr>
          <a:lstStyle/>
          <a:p>
            <a:pPr algn="ctr"/>
            <a:r>
              <a:rPr lang="en-US" sz="4400" b="1" cap="none" spc="0" dirty="0" smtClean="0">
                <a:ln w="22225">
                  <a:solidFill>
                    <a:schemeClr val="accent2"/>
                  </a:solidFill>
                  <a:prstDash val="solid"/>
                </a:ln>
                <a:solidFill>
                  <a:schemeClr val="accent2">
                    <a:lumMod val="40000"/>
                    <a:lumOff val="60000"/>
                  </a:schemeClr>
                </a:solidFill>
                <a:effectLst/>
              </a:rPr>
              <a:t>How do these images make you feel?</a:t>
            </a:r>
            <a:endParaRPr lang="en-US" sz="4400" b="1" cap="none" spc="0" dirty="0">
              <a:ln w="22225">
                <a:solidFill>
                  <a:schemeClr val="accent2"/>
                </a:solidFill>
                <a:prstDash val="solid"/>
              </a:ln>
              <a:solidFill>
                <a:schemeClr val="accent2">
                  <a:lumMod val="40000"/>
                  <a:lumOff val="60000"/>
                </a:schemeClr>
              </a:solidFill>
              <a:effectLst/>
            </a:endParaRPr>
          </a:p>
        </p:txBody>
      </p:sp>
    </p:spTree>
    <p:extLst>
      <p:ext uri="{BB962C8B-B14F-4D97-AF65-F5344CB8AC3E}">
        <p14:creationId xmlns:p14="http://schemas.microsoft.com/office/powerpoint/2010/main" val="292859717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65238"/>
          </a:xfrm>
        </p:spPr>
        <p:txBody>
          <a:bodyPr>
            <a:normAutofit fontScale="90000"/>
          </a:bodyPr>
          <a:lstStyle/>
          <a:p>
            <a:r>
              <a:rPr lang="en-GB" u="sng" dirty="0" smtClean="0"/>
              <a:t>Respect</a:t>
            </a:r>
            <a:r>
              <a:rPr lang="en-GB" dirty="0" smtClean="0"/>
              <a:t> </a:t>
            </a:r>
            <a:br>
              <a:rPr lang="en-GB" dirty="0" smtClean="0"/>
            </a:br>
            <a:r>
              <a:rPr lang="en-GB" dirty="0" smtClean="0"/>
              <a:t>Starter</a:t>
            </a:r>
            <a:endParaRPr lang="en-GB" dirty="0"/>
          </a:p>
        </p:txBody>
      </p:sp>
      <p:sp>
        <p:nvSpPr>
          <p:cNvPr id="3" name="Content Placeholder 2"/>
          <p:cNvSpPr>
            <a:spLocks noGrp="1"/>
          </p:cNvSpPr>
          <p:nvPr>
            <p:ph idx="1"/>
          </p:nvPr>
        </p:nvSpPr>
        <p:spPr>
          <a:xfrm>
            <a:off x="-152400" y="1371600"/>
            <a:ext cx="8229600" cy="4525963"/>
          </a:xfrm>
        </p:spPr>
        <p:txBody>
          <a:bodyPr/>
          <a:lstStyle/>
          <a:p>
            <a:r>
              <a:rPr lang="en-GB" dirty="0" smtClean="0"/>
              <a:t>Look back at the memorial you decided upon last lesson for those 346 executed in World War One.</a:t>
            </a:r>
          </a:p>
          <a:p>
            <a:r>
              <a:rPr lang="en-GB" dirty="0" smtClean="0"/>
              <a:t>Share your ideas with your partner:</a:t>
            </a:r>
          </a:p>
          <a:p>
            <a:r>
              <a:rPr lang="en-GB" dirty="0" smtClean="0"/>
              <a:t>Explaining why it is designed that way</a:t>
            </a:r>
          </a:p>
          <a:p>
            <a:r>
              <a:rPr lang="en-GB" dirty="0" smtClean="0"/>
              <a:t>What it represents</a:t>
            </a:r>
          </a:p>
          <a:p>
            <a:r>
              <a:rPr lang="en-GB" dirty="0" smtClean="0"/>
              <a:t>How is remembers. </a:t>
            </a:r>
            <a:endParaRPr lang="en-GB" dirty="0"/>
          </a:p>
        </p:txBody>
      </p:sp>
      <p:graphicFrame>
        <p:nvGraphicFramePr>
          <p:cNvPr id="6" name="Table 5"/>
          <p:cNvGraphicFramePr>
            <a:graphicFrameLocks noGrp="1"/>
          </p:cNvGraphicFramePr>
          <p:nvPr>
            <p:extLst>
              <p:ext uri="{D42A27DB-BD31-4B8C-83A1-F6EECF244321}">
                <p14:modId xmlns:p14="http://schemas.microsoft.com/office/powerpoint/2010/main" val="3015999754"/>
              </p:ext>
            </p:extLst>
          </p:nvPr>
        </p:nvGraphicFramePr>
        <p:xfrm>
          <a:off x="3810000" y="4038599"/>
          <a:ext cx="5334000" cy="2792815"/>
        </p:xfrm>
        <a:graphic>
          <a:graphicData uri="http://schemas.openxmlformats.org/drawingml/2006/table">
            <a:tbl>
              <a:tblPr firstRow="1" firstCol="1" bandRow="1">
                <a:tableStyleId>{3B4B98B0-60AC-42C2-AFA5-B58CD77FA1E5}</a:tableStyleId>
              </a:tblPr>
              <a:tblGrid>
                <a:gridCol w="1226880"/>
                <a:gridCol w="4107120"/>
              </a:tblGrid>
              <a:tr h="367546">
                <a:tc>
                  <a:txBody>
                    <a:bodyPr/>
                    <a:lstStyle/>
                    <a:p>
                      <a:pPr>
                        <a:lnSpc>
                          <a:spcPct val="107000"/>
                        </a:lnSpc>
                        <a:spcAft>
                          <a:spcPts val="0"/>
                        </a:spcAft>
                      </a:pPr>
                      <a:r>
                        <a:rPr lang="en-GB" sz="1400" dirty="0">
                          <a:effectLst/>
                        </a:rPr>
                        <a:t>Courage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Acting with bravery in fearful situations</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6787">
                <a:tc>
                  <a:txBody>
                    <a:bodyPr/>
                    <a:lstStyle/>
                    <a:p>
                      <a:pPr>
                        <a:lnSpc>
                          <a:spcPct val="107000"/>
                        </a:lnSpc>
                        <a:spcAft>
                          <a:spcPts val="0"/>
                        </a:spcAft>
                      </a:pPr>
                      <a:r>
                        <a:rPr lang="en-GB" sz="1400" dirty="0">
                          <a:effectLst/>
                        </a:rPr>
                        <a:t>Justice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a:effectLst/>
                        </a:rPr>
                        <a:t>Acting with fairness towards others by honouring rights and responsibilities</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67546">
                <a:tc>
                  <a:txBody>
                    <a:bodyPr/>
                    <a:lstStyle/>
                    <a:p>
                      <a:pPr>
                        <a:lnSpc>
                          <a:spcPct val="107000"/>
                        </a:lnSpc>
                        <a:spcAft>
                          <a:spcPts val="0"/>
                        </a:spcAft>
                      </a:pPr>
                      <a:r>
                        <a:rPr lang="en-GB" sz="1400">
                          <a:effectLst/>
                        </a:rPr>
                        <a:t>Honesty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Being truthful and sincere</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399851">
                <a:tc>
                  <a:txBody>
                    <a:bodyPr/>
                    <a:lstStyle/>
                    <a:p>
                      <a:pPr>
                        <a:lnSpc>
                          <a:spcPct val="107000"/>
                        </a:lnSpc>
                        <a:spcAft>
                          <a:spcPts val="0"/>
                        </a:spcAft>
                      </a:pPr>
                      <a:r>
                        <a:rPr lang="en-GB" sz="1400">
                          <a:effectLst/>
                        </a:rPr>
                        <a:t>Gratitude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a:effectLst/>
                        </a:rPr>
                        <a:t>Feeling and expressing thanks for benefits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604298">
                <a:tc>
                  <a:txBody>
                    <a:bodyPr/>
                    <a:lstStyle/>
                    <a:p>
                      <a:pPr>
                        <a:lnSpc>
                          <a:spcPct val="107000"/>
                        </a:lnSpc>
                        <a:spcAft>
                          <a:spcPts val="0"/>
                        </a:spcAft>
                      </a:pPr>
                      <a:r>
                        <a:rPr lang="en-GB" sz="1400">
                          <a:effectLst/>
                        </a:rPr>
                        <a:t>Humility and modesty</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Estimating oneself within reasonable limits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r h="526787">
                <a:tc>
                  <a:txBody>
                    <a:bodyPr/>
                    <a:lstStyle/>
                    <a:p>
                      <a:pPr>
                        <a:lnSpc>
                          <a:spcPct val="107000"/>
                        </a:lnSpc>
                        <a:spcAft>
                          <a:spcPts val="0"/>
                        </a:spcAft>
                      </a:pPr>
                      <a:r>
                        <a:rPr lang="en-GB" sz="1400">
                          <a:effectLst/>
                        </a:rPr>
                        <a:t>Tolerance </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GB" sz="1400" dirty="0">
                          <a:effectLst/>
                        </a:rPr>
                        <a:t>Acting and being willing to tolerate different opinions or behaviours </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r>
            </a:tbl>
          </a:graphicData>
        </a:graphic>
      </p:graphicFrame>
    </p:spTree>
    <p:extLst>
      <p:ext uri="{BB962C8B-B14F-4D97-AF65-F5344CB8AC3E}">
        <p14:creationId xmlns:p14="http://schemas.microsoft.com/office/powerpoint/2010/main" val="172386213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53768</TotalTime>
  <Words>5469</Words>
  <Application>Microsoft Office PowerPoint</Application>
  <PresentationFormat>On-screen Show (4:3)</PresentationFormat>
  <Paragraphs>492</Paragraphs>
  <Slides>103</Slides>
  <Notes>31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103</vt:i4>
      </vt:variant>
    </vt:vector>
  </HeadingPairs>
  <TitlesOfParts>
    <vt:vector size="109" baseType="lpstr">
      <vt:lpstr>Arial</vt:lpstr>
      <vt:lpstr>Calibri</vt:lpstr>
      <vt:lpstr>Times New Roman</vt:lpstr>
      <vt:lpstr>Verdana</vt:lpstr>
      <vt:lpstr>Wingdings</vt:lpstr>
      <vt:lpstr>Office Theme</vt:lpstr>
      <vt:lpstr>PowerPoint Presentation</vt:lpstr>
      <vt:lpstr>Shot at Dawn Unit</vt:lpstr>
      <vt:lpstr>Is it ever right to kill someone?</vt:lpstr>
      <vt:lpstr>What reasons can you predict that a soldier might be sentenced to execution in World War One? </vt:lpstr>
      <vt:lpstr>Why were soldiers executed in World War One?</vt:lpstr>
      <vt:lpstr>In your booklet is a scale</vt:lpstr>
      <vt:lpstr>Cathryn Corns</vt:lpstr>
      <vt:lpstr>Doctor 1915</vt:lpstr>
      <vt:lpstr>The outcomes of Courts Martial</vt:lpstr>
      <vt:lpstr>PowerPoint Presentation</vt:lpstr>
      <vt:lpstr>In your booklet is a list of charges punishable by death</vt:lpstr>
      <vt:lpstr>Demonstration of respect</vt:lpstr>
      <vt:lpstr>Reflection point</vt:lpstr>
      <vt:lpstr>Paired demonstration </vt:lpstr>
      <vt:lpstr>Reflection </vt:lpstr>
      <vt:lpstr>Booklet review </vt:lpstr>
      <vt:lpstr>PowerPoint Presentation</vt:lpstr>
      <vt:lpstr>What can you infer from this picture?</vt:lpstr>
      <vt:lpstr>Integrity </vt:lpstr>
      <vt:lpstr>The Cells at Poperinge, Ypres</vt:lpstr>
      <vt:lpstr>PowerPoint Presentation</vt:lpstr>
      <vt:lpstr>PowerPoint Presentation</vt:lpstr>
      <vt:lpstr>Death Cell</vt:lpstr>
      <vt:lpstr>PowerPoint Presentation</vt:lpstr>
      <vt:lpstr>PowerPoint Presentation</vt:lpstr>
      <vt:lpstr>PowerPoint Presentation</vt:lpstr>
      <vt:lpstr>Soldier character traits</vt:lpstr>
      <vt:lpstr> Does this soldier have these characteristics? </vt:lpstr>
      <vt:lpstr>Integrity </vt:lpstr>
      <vt:lpstr>Is this an example of integrity?</vt:lpstr>
      <vt:lpstr>Creative task</vt:lpstr>
      <vt:lpstr>Demonstrating integrity</vt:lpstr>
      <vt:lpstr>Applying integrity</vt:lpstr>
      <vt:lpstr>In your team</vt:lpstr>
      <vt:lpstr>Integrity in the wider world?</vt:lpstr>
      <vt:lpstr>Booklet review</vt:lpstr>
      <vt:lpstr>PowerPoint Presentation</vt:lpstr>
      <vt:lpstr>Is it ever right to kill someone who is your friend and colleague?</vt:lpstr>
      <vt:lpstr>What is at this site? Why?</vt:lpstr>
      <vt:lpstr>How were the soldiers executed?</vt:lpstr>
      <vt:lpstr>Read the Erwin Mortier poem </vt:lpstr>
      <vt:lpstr>PowerPoint Presentation</vt:lpstr>
      <vt:lpstr>But what about the men who fired the shots?</vt:lpstr>
      <vt:lpstr>Split your table into 2 groups</vt:lpstr>
      <vt:lpstr>Group A move clockwise and take your sheet with you</vt:lpstr>
      <vt:lpstr>In your newly formed groups</vt:lpstr>
      <vt:lpstr>Decide which heading matches each emotion and stick them under each character strength  </vt:lpstr>
      <vt:lpstr>Thinking point</vt:lpstr>
      <vt:lpstr>Example: A friend of yours is truanting and has gone to town with a group of friends you do not know. A teacher asks you why they are not in school. </vt:lpstr>
      <vt:lpstr>Moral dilemma</vt:lpstr>
      <vt:lpstr>Moral dilemma</vt:lpstr>
      <vt:lpstr>Moral dilemma</vt:lpstr>
      <vt:lpstr>Review </vt:lpstr>
      <vt:lpstr>Review</vt:lpstr>
      <vt:lpstr>Booklet review</vt:lpstr>
      <vt:lpstr>PowerPoint Presentation</vt:lpstr>
      <vt:lpstr>What title do you think this memorial has?</vt:lpstr>
      <vt:lpstr>SHOT AT DAWN MEMORIAL </vt:lpstr>
      <vt:lpstr>Respect Remembering World War One</vt:lpstr>
      <vt:lpstr>Local war memorials</vt:lpstr>
      <vt:lpstr>But what about those shot at dawn?  Should they be remembered? </vt:lpstr>
      <vt:lpstr>The outcomes of Courts Martial</vt:lpstr>
      <vt:lpstr>MP Des Browne, Defence Secretary (August 2006) </vt:lpstr>
      <vt:lpstr>Is this statement enough?</vt:lpstr>
      <vt:lpstr>In France</vt:lpstr>
      <vt:lpstr>In France – have the leaders made the right decision?</vt:lpstr>
      <vt:lpstr>Are the executed highlighted in military cemeteries?</vt:lpstr>
      <vt:lpstr>Example </vt:lpstr>
      <vt:lpstr>PowerPoint Presentation</vt:lpstr>
      <vt:lpstr>In your booklet is a list of work the CWGC carries out. How does the CWGC’s work show the following traits:</vt:lpstr>
      <vt:lpstr>Common Wealth War Graves Commission</vt:lpstr>
      <vt:lpstr>Task </vt:lpstr>
      <vt:lpstr>Planning </vt:lpstr>
      <vt:lpstr>1. SHOT AT DAWN MEMORIAL </vt:lpstr>
      <vt:lpstr>2. One of the 10 143 Germans buried at Langemark.  How is this different to a British Grave?</vt:lpstr>
      <vt:lpstr>3. Neuve-Chapelle Indian Memorial</vt:lpstr>
      <vt:lpstr>4. Accrington Pals Battalion- buried where they fell on the Somme</vt:lpstr>
      <vt:lpstr>5. Thiepval Memorial</vt:lpstr>
      <vt:lpstr>6. Rows of Commonwealth graves at Tyne Cot Cemetery, Western Front</vt:lpstr>
      <vt:lpstr>7. Cross of Sacrifice at Tyne Cot, the largest CWGC cemetery</vt:lpstr>
      <vt:lpstr>8. Menin Gate every evening the Last Post ceremony takes place in Ypres to remember the lost war dead. There are almost 55000 names inscribed of the missing  </vt:lpstr>
      <vt:lpstr>9. Tyne Cot  Cemeteries with more than 1000 burials typically have a  Stone of Remembrance, designed by Edwin Lutyens with the inscription  "Their Name Liveth for Evermore“</vt:lpstr>
      <vt:lpstr>10. Langemark German military cemetery. Statues</vt:lpstr>
      <vt:lpstr>11. St. Julien Canadian Memorial at Vancouver Corner </vt:lpstr>
      <vt:lpstr>12. Lijssenthoek  war cross and pillars with notches to denote deaths on dates.</vt:lpstr>
      <vt:lpstr>13. Newfoundland Memorial Park, built on the site of a Somme battle 1st July 1916</vt:lpstr>
      <vt:lpstr>14.Chinese and French Graves Lijssenthoek Note the different shapes and inscriptions.</vt:lpstr>
      <vt:lpstr>15. Canadian grave with a Sikh remembrance tribute, Lijssenthoek</vt:lpstr>
      <vt:lpstr>16. Langemark German military cemetery, Ypres</vt:lpstr>
      <vt:lpstr>17. Langemark German military cemetery: Mass grave in the centre, with 2 allied captured soldiers buried there.</vt:lpstr>
      <vt:lpstr>18. Langemark German military cemetery, Ypres</vt:lpstr>
      <vt:lpstr>19. British Grave in Lijssenthoek</vt:lpstr>
      <vt:lpstr>20. British Legion Remembrance Tributes</vt:lpstr>
      <vt:lpstr>Discuss your thoughts with your table</vt:lpstr>
      <vt:lpstr>Individually </vt:lpstr>
      <vt:lpstr>Review </vt:lpstr>
      <vt:lpstr>PowerPoint Presentation</vt:lpstr>
      <vt:lpstr>PowerPoint Presentation</vt:lpstr>
      <vt:lpstr>Respect  Starter</vt:lpstr>
      <vt:lpstr>Task </vt:lpstr>
      <vt:lpstr>The memorial</vt:lpstr>
      <vt:lpstr>Review </vt:lpstr>
      <vt:lpstr>Booklet review of the 5 lessons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Taylor</dc:creator>
  <cp:lastModifiedBy>Lauren Taylor</cp:lastModifiedBy>
  <cp:revision>129</cp:revision>
  <cp:lastPrinted>2015-11-19T18:03:36Z</cp:lastPrinted>
  <dcterms:created xsi:type="dcterms:W3CDTF">2006-08-16T00:00:00Z</dcterms:created>
  <dcterms:modified xsi:type="dcterms:W3CDTF">2015-11-20T13:16:52Z</dcterms:modified>
</cp:coreProperties>
</file>