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9" d="100"/>
          <a:sy n="69" d="100"/>
        </p:scale>
        <p:origin x="4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DF5DE5-BC23-4547-9975-338FB69488EA}"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C1F2D-0305-41B0-9239-EA4C703F2CF6}" type="slidenum">
              <a:rPr lang="en-GB" smtClean="0"/>
              <a:t>‹#›</a:t>
            </a:fld>
            <a:endParaRPr lang="en-GB"/>
          </a:p>
        </p:txBody>
      </p:sp>
    </p:spTree>
    <p:extLst>
      <p:ext uri="{BB962C8B-B14F-4D97-AF65-F5344CB8AC3E}">
        <p14:creationId xmlns:p14="http://schemas.microsoft.com/office/powerpoint/2010/main" val="301700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DF5DE5-BC23-4547-9975-338FB69488EA}"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C1F2D-0305-41B0-9239-EA4C703F2CF6}" type="slidenum">
              <a:rPr lang="en-GB" smtClean="0"/>
              <a:t>‹#›</a:t>
            </a:fld>
            <a:endParaRPr lang="en-GB"/>
          </a:p>
        </p:txBody>
      </p:sp>
    </p:spTree>
    <p:extLst>
      <p:ext uri="{BB962C8B-B14F-4D97-AF65-F5344CB8AC3E}">
        <p14:creationId xmlns:p14="http://schemas.microsoft.com/office/powerpoint/2010/main" val="285573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DF5DE5-BC23-4547-9975-338FB69488EA}"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C1F2D-0305-41B0-9239-EA4C703F2CF6}" type="slidenum">
              <a:rPr lang="en-GB" smtClean="0"/>
              <a:t>‹#›</a:t>
            </a:fld>
            <a:endParaRPr lang="en-GB"/>
          </a:p>
        </p:txBody>
      </p:sp>
    </p:spTree>
    <p:extLst>
      <p:ext uri="{BB962C8B-B14F-4D97-AF65-F5344CB8AC3E}">
        <p14:creationId xmlns:p14="http://schemas.microsoft.com/office/powerpoint/2010/main" val="353216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DF5DE5-BC23-4547-9975-338FB69488EA}"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C1F2D-0305-41B0-9239-EA4C703F2CF6}" type="slidenum">
              <a:rPr lang="en-GB" smtClean="0"/>
              <a:t>‹#›</a:t>
            </a:fld>
            <a:endParaRPr lang="en-GB"/>
          </a:p>
        </p:txBody>
      </p:sp>
    </p:spTree>
    <p:extLst>
      <p:ext uri="{BB962C8B-B14F-4D97-AF65-F5344CB8AC3E}">
        <p14:creationId xmlns:p14="http://schemas.microsoft.com/office/powerpoint/2010/main" val="9326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DF5DE5-BC23-4547-9975-338FB69488EA}"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C1F2D-0305-41B0-9239-EA4C703F2CF6}" type="slidenum">
              <a:rPr lang="en-GB" smtClean="0"/>
              <a:t>‹#›</a:t>
            </a:fld>
            <a:endParaRPr lang="en-GB"/>
          </a:p>
        </p:txBody>
      </p:sp>
    </p:spTree>
    <p:extLst>
      <p:ext uri="{BB962C8B-B14F-4D97-AF65-F5344CB8AC3E}">
        <p14:creationId xmlns:p14="http://schemas.microsoft.com/office/powerpoint/2010/main" val="190600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DF5DE5-BC23-4547-9975-338FB69488EA}"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C1F2D-0305-41B0-9239-EA4C703F2CF6}" type="slidenum">
              <a:rPr lang="en-GB" smtClean="0"/>
              <a:t>‹#›</a:t>
            </a:fld>
            <a:endParaRPr lang="en-GB"/>
          </a:p>
        </p:txBody>
      </p:sp>
    </p:spTree>
    <p:extLst>
      <p:ext uri="{BB962C8B-B14F-4D97-AF65-F5344CB8AC3E}">
        <p14:creationId xmlns:p14="http://schemas.microsoft.com/office/powerpoint/2010/main" val="35162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DF5DE5-BC23-4547-9975-338FB69488EA}" type="datetimeFigureOut">
              <a:rPr lang="en-GB" smtClean="0"/>
              <a:t>09/06/2020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BC1F2D-0305-41B0-9239-EA4C703F2CF6}" type="slidenum">
              <a:rPr lang="en-GB" smtClean="0"/>
              <a:t>‹#›</a:t>
            </a:fld>
            <a:endParaRPr lang="en-GB"/>
          </a:p>
        </p:txBody>
      </p:sp>
    </p:spTree>
    <p:extLst>
      <p:ext uri="{BB962C8B-B14F-4D97-AF65-F5344CB8AC3E}">
        <p14:creationId xmlns:p14="http://schemas.microsoft.com/office/powerpoint/2010/main" val="26587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DF5DE5-BC23-4547-9975-338FB69488EA}" type="datetimeFigureOut">
              <a:rPr lang="en-GB" smtClean="0"/>
              <a:t>09/06/2020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BC1F2D-0305-41B0-9239-EA4C703F2CF6}" type="slidenum">
              <a:rPr lang="en-GB" smtClean="0"/>
              <a:t>‹#›</a:t>
            </a:fld>
            <a:endParaRPr lang="en-GB"/>
          </a:p>
        </p:txBody>
      </p:sp>
    </p:spTree>
    <p:extLst>
      <p:ext uri="{BB962C8B-B14F-4D97-AF65-F5344CB8AC3E}">
        <p14:creationId xmlns:p14="http://schemas.microsoft.com/office/powerpoint/2010/main" val="426648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F5DE5-BC23-4547-9975-338FB69488EA}" type="datetimeFigureOut">
              <a:rPr lang="en-GB" smtClean="0"/>
              <a:t>09/06/2020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BC1F2D-0305-41B0-9239-EA4C703F2CF6}" type="slidenum">
              <a:rPr lang="en-GB" smtClean="0"/>
              <a:t>‹#›</a:t>
            </a:fld>
            <a:endParaRPr lang="en-GB"/>
          </a:p>
        </p:txBody>
      </p:sp>
    </p:spTree>
    <p:extLst>
      <p:ext uri="{BB962C8B-B14F-4D97-AF65-F5344CB8AC3E}">
        <p14:creationId xmlns:p14="http://schemas.microsoft.com/office/powerpoint/2010/main" val="413846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DF5DE5-BC23-4547-9975-338FB69488EA}"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C1F2D-0305-41B0-9239-EA4C703F2CF6}" type="slidenum">
              <a:rPr lang="en-GB" smtClean="0"/>
              <a:t>‹#›</a:t>
            </a:fld>
            <a:endParaRPr lang="en-GB"/>
          </a:p>
        </p:txBody>
      </p:sp>
    </p:spTree>
    <p:extLst>
      <p:ext uri="{BB962C8B-B14F-4D97-AF65-F5344CB8AC3E}">
        <p14:creationId xmlns:p14="http://schemas.microsoft.com/office/powerpoint/2010/main" val="136658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DF5DE5-BC23-4547-9975-338FB69488EA}"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C1F2D-0305-41B0-9239-EA4C703F2CF6}" type="slidenum">
              <a:rPr lang="en-GB" smtClean="0"/>
              <a:t>‹#›</a:t>
            </a:fld>
            <a:endParaRPr lang="en-GB"/>
          </a:p>
        </p:txBody>
      </p:sp>
    </p:spTree>
    <p:extLst>
      <p:ext uri="{BB962C8B-B14F-4D97-AF65-F5344CB8AC3E}">
        <p14:creationId xmlns:p14="http://schemas.microsoft.com/office/powerpoint/2010/main" val="199610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F5DE5-BC23-4547-9975-338FB69488EA}" type="datetimeFigureOut">
              <a:rPr lang="en-GB" smtClean="0"/>
              <a:t>09/06/2020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C1F2D-0305-41B0-9239-EA4C703F2CF6}" type="slidenum">
              <a:rPr lang="en-GB" smtClean="0"/>
              <a:t>‹#›</a:t>
            </a:fld>
            <a:endParaRPr lang="en-GB"/>
          </a:p>
        </p:txBody>
      </p:sp>
    </p:spTree>
    <p:extLst>
      <p:ext uri="{BB962C8B-B14F-4D97-AF65-F5344CB8AC3E}">
        <p14:creationId xmlns:p14="http://schemas.microsoft.com/office/powerpoint/2010/main" val="1043335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625" y="1798224"/>
            <a:ext cx="9144000" cy="2387600"/>
          </a:xfrm>
        </p:spPr>
        <p:txBody>
          <a:bodyPr/>
          <a:lstStyle/>
          <a:p>
            <a:r>
              <a:rPr lang="en-GB" dirty="0" smtClean="0"/>
              <a:t>How do our feelings affect our actions?</a:t>
            </a:r>
            <a:endParaRPr lang="en-GB"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22821" y="5443605"/>
            <a:ext cx="1969179" cy="1414395"/>
          </a:xfrm>
          <a:prstGeom prst="rect">
            <a:avLst/>
          </a:prstGeom>
        </p:spPr>
      </p:pic>
      <p:pic>
        <p:nvPicPr>
          <p:cNvPr id="3" name="Picture 2"/>
          <p:cNvPicPr>
            <a:picLocks noChangeAspect="1"/>
          </p:cNvPicPr>
          <p:nvPr/>
        </p:nvPicPr>
        <p:blipFill>
          <a:blip r:embed="rId4"/>
          <a:stretch>
            <a:fillRect/>
          </a:stretch>
        </p:blipFill>
        <p:spPr>
          <a:xfrm>
            <a:off x="7668376" y="48772"/>
            <a:ext cx="4523624" cy="1097375"/>
          </a:xfrm>
          <a:prstGeom prst="rect">
            <a:avLst/>
          </a:prstGeom>
        </p:spPr>
      </p:pic>
    </p:spTree>
    <p:extLst>
      <p:ext uri="{BB962C8B-B14F-4D97-AF65-F5344CB8AC3E}">
        <p14:creationId xmlns:p14="http://schemas.microsoft.com/office/powerpoint/2010/main" val="4028433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129" y="1063843"/>
            <a:ext cx="11925632" cy="2387600"/>
          </a:xfrm>
        </p:spPr>
        <p:txBody>
          <a:bodyPr>
            <a:normAutofit/>
          </a:bodyPr>
          <a:lstStyle/>
          <a:p>
            <a:pPr algn="l"/>
            <a:r>
              <a:rPr lang="en-GB" sz="2800" dirty="0" smtClean="0"/>
              <a:t>What strategies can we use to help us ‘pause’ before we act?</a:t>
            </a:r>
            <a:endParaRPr lang="en-GB" sz="2800"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36071" y="5443605"/>
            <a:ext cx="1969179" cy="1414395"/>
          </a:xfrm>
          <a:prstGeom prst="rect">
            <a:avLst/>
          </a:prstGeom>
        </p:spPr>
      </p:pic>
      <p:pic>
        <p:nvPicPr>
          <p:cNvPr id="3" name="Picture 2"/>
          <p:cNvPicPr>
            <a:picLocks noChangeAspect="1"/>
          </p:cNvPicPr>
          <p:nvPr/>
        </p:nvPicPr>
        <p:blipFill>
          <a:blip r:embed="rId4"/>
          <a:stretch>
            <a:fillRect/>
          </a:stretch>
        </p:blipFill>
        <p:spPr>
          <a:xfrm>
            <a:off x="7841882" y="48772"/>
            <a:ext cx="4523624" cy="1097375"/>
          </a:xfrm>
          <a:prstGeom prst="rect">
            <a:avLst/>
          </a:prstGeom>
        </p:spPr>
      </p:pic>
    </p:spTree>
    <p:extLst>
      <p:ext uri="{BB962C8B-B14F-4D97-AF65-F5344CB8AC3E}">
        <p14:creationId xmlns:p14="http://schemas.microsoft.com/office/powerpoint/2010/main" val="4841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09" y="234285"/>
            <a:ext cx="11925632" cy="2387600"/>
          </a:xfrm>
        </p:spPr>
        <p:txBody>
          <a:bodyPr>
            <a:normAutofit/>
          </a:bodyPr>
          <a:lstStyle/>
          <a:p>
            <a:pPr algn="l"/>
            <a:r>
              <a:rPr lang="en-GB" sz="2800" dirty="0" smtClean="0"/>
              <a:t>Think about these scenarios.</a:t>
            </a:r>
            <a:br>
              <a:rPr lang="en-GB" sz="2800" dirty="0" smtClean="0"/>
            </a:br>
            <a:r>
              <a:rPr lang="en-GB" sz="2800" dirty="0" smtClean="0"/>
              <a:t>What might an emotional response be?</a:t>
            </a:r>
            <a:br>
              <a:rPr lang="en-GB" sz="2800" dirty="0" smtClean="0"/>
            </a:br>
            <a:r>
              <a:rPr lang="en-GB" sz="2800" dirty="0" smtClean="0"/>
              <a:t>What might you do if you pause before acting?</a:t>
            </a:r>
            <a:endParaRPr lang="en-GB" sz="2800"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36071" y="5443605"/>
            <a:ext cx="1969179" cy="1414395"/>
          </a:xfrm>
          <a:prstGeom prst="rect">
            <a:avLst/>
          </a:prstGeom>
        </p:spPr>
      </p:pic>
      <p:sp>
        <p:nvSpPr>
          <p:cNvPr id="7" name="Explosion 1 6"/>
          <p:cNvSpPr/>
          <p:nvPr/>
        </p:nvSpPr>
        <p:spPr>
          <a:xfrm>
            <a:off x="333080" y="2571592"/>
            <a:ext cx="3638746" cy="279976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56907" y="3354379"/>
            <a:ext cx="1791093" cy="1200329"/>
          </a:xfrm>
          <a:prstGeom prst="rect">
            <a:avLst/>
          </a:prstGeom>
          <a:noFill/>
        </p:spPr>
        <p:txBody>
          <a:bodyPr wrap="square" rtlCol="0">
            <a:spAutoFit/>
          </a:bodyPr>
          <a:lstStyle/>
          <a:p>
            <a:r>
              <a:rPr lang="en-GB" dirty="0" smtClean="0"/>
              <a:t>The teacher tells you off for something you didn’t do.</a:t>
            </a:r>
            <a:endParaRPr lang="en-GB" dirty="0"/>
          </a:p>
        </p:txBody>
      </p:sp>
      <p:sp>
        <p:nvSpPr>
          <p:cNvPr id="9" name="Explosion 1 8"/>
          <p:cNvSpPr/>
          <p:nvPr/>
        </p:nvSpPr>
        <p:spPr>
          <a:xfrm>
            <a:off x="7906560" y="1894996"/>
            <a:ext cx="3638746" cy="279976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820960" y="2680779"/>
            <a:ext cx="1809946" cy="1200329"/>
          </a:xfrm>
          <a:prstGeom prst="rect">
            <a:avLst/>
          </a:prstGeom>
          <a:noFill/>
        </p:spPr>
        <p:txBody>
          <a:bodyPr wrap="square" rtlCol="0">
            <a:spAutoFit/>
          </a:bodyPr>
          <a:lstStyle/>
          <a:p>
            <a:r>
              <a:rPr lang="en-GB" dirty="0" smtClean="0"/>
              <a:t>You get the best score in the class in the spelling test.</a:t>
            </a:r>
            <a:endParaRPr lang="en-GB" dirty="0"/>
          </a:p>
        </p:txBody>
      </p:sp>
      <p:sp>
        <p:nvSpPr>
          <p:cNvPr id="11" name="Explosion 1 10"/>
          <p:cNvSpPr/>
          <p:nvPr/>
        </p:nvSpPr>
        <p:spPr>
          <a:xfrm>
            <a:off x="3971826" y="3593966"/>
            <a:ext cx="4308406" cy="2995369"/>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926977" y="4402325"/>
            <a:ext cx="2839774" cy="1200329"/>
          </a:xfrm>
          <a:prstGeom prst="rect">
            <a:avLst/>
          </a:prstGeom>
          <a:noFill/>
        </p:spPr>
        <p:txBody>
          <a:bodyPr wrap="square" rtlCol="0">
            <a:spAutoFit/>
          </a:bodyPr>
          <a:lstStyle/>
          <a:p>
            <a:r>
              <a:rPr lang="en-GB" dirty="0" smtClean="0"/>
              <a:t>There is a new pupil in the class and your best friend spends all </a:t>
            </a:r>
            <a:r>
              <a:rPr lang="en-GB" dirty="0" err="1" smtClean="0"/>
              <a:t>breaktime</a:t>
            </a:r>
            <a:r>
              <a:rPr lang="en-GB" dirty="0" smtClean="0"/>
              <a:t> with them instead of you.</a:t>
            </a:r>
            <a:endParaRPr lang="en-GB" dirty="0"/>
          </a:p>
        </p:txBody>
      </p:sp>
      <p:pic>
        <p:nvPicPr>
          <p:cNvPr id="3" name="Picture 2"/>
          <p:cNvPicPr>
            <a:picLocks noChangeAspect="1"/>
          </p:cNvPicPr>
          <p:nvPr/>
        </p:nvPicPr>
        <p:blipFill>
          <a:blip r:embed="rId4"/>
          <a:stretch>
            <a:fillRect/>
          </a:stretch>
        </p:blipFill>
        <p:spPr>
          <a:xfrm>
            <a:off x="7751531" y="51644"/>
            <a:ext cx="4523624" cy="1097375"/>
          </a:xfrm>
          <a:prstGeom prst="rect">
            <a:avLst/>
          </a:prstGeom>
        </p:spPr>
      </p:pic>
    </p:spTree>
    <p:extLst>
      <p:ext uri="{BB962C8B-B14F-4D97-AF65-F5344CB8AC3E}">
        <p14:creationId xmlns:p14="http://schemas.microsoft.com/office/powerpoint/2010/main" val="246623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68" y="82302"/>
            <a:ext cx="11925632" cy="2387600"/>
          </a:xfrm>
        </p:spPr>
        <p:txBody>
          <a:bodyPr>
            <a:normAutofit/>
          </a:bodyPr>
          <a:lstStyle/>
          <a:p>
            <a:pPr algn="l"/>
            <a:r>
              <a:rPr lang="en-GB" sz="2800" dirty="0" smtClean="0"/>
              <a:t>How many different emotions can you name? </a:t>
            </a:r>
            <a:r>
              <a:rPr lang="en-GB" sz="2800" dirty="0"/>
              <a:t/>
            </a:r>
            <a:br>
              <a:rPr lang="en-GB" sz="2800" dirty="0"/>
            </a:br>
            <a:r>
              <a:rPr lang="en-GB" sz="2800" dirty="0" smtClean="0"/>
              <a:t/>
            </a:r>
            <a:br>
              <a:rPr lang="en-GB" sz="2800" dirty="0" smtClean="0"/>
            </a:br>
            <a:r>
              <a:rPr lang="en-GB" sz="2800" dirty="0" smtClean="0"/>
              <a:t>You can use the </a:t>
            </a:r>
            <a:r>
              <a:rPr lang="en-GB" sz="2800" dirty="0" err="1" smtClean="0"/>
              <a:t>emojis</a:t>
            </a:r>
            <a:r>
              <a:rPr lang="en-GB" sz="2800" dirty="0" smtClean="0"/>
              <a:t> as a starting point – but you might think of others!</a:t>
            </a:r>
            <a:endParaRPr lang="en-GB" sz="2800"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22821" y="5443605"/>
            <a:ext cx="1969179" cy="1414395"/>
          </a:xfrm>
          <a:prstGeom prst="rect">
            <a:avLst/>
          </a:prstGeom>
        </p:spPr>
      </p:pic>
      <p:pic>
        <p:nvPicPr>
          <p:cNvPr id="3" name="Picture 2"/>
          <p:cNvPicPr>
            <a:picLocks noChangeAspect="1"/>
          </p:cNvPicPr>
          <p:nvPr/>
        </p:nvPicPr>
        <p:blipFill>
          <a:blip r:embed="rId4"/>
          <a:stretch>
            <a:fillRect/>
          </a:stretch>
        </p:blipFill>
        <p:spPr>
          <a:xfrm>
            <a:off x="2973789" y="2642616"/>
            <a:ext cx="5891622" cy="3976845"/>
          </a:xfrm>
          <a:prstGeom prst="rect">
            <a:avLst/>
          </a:prstGeom>
        </p:spPr>
      </p:pic>
      <p:sp>
        <p:nvSpPr>
          <p:cNvPr id="7" name="TextBox 6"/>
          <p:cNvSpPr txBox="1"/>
          <p:nvPr/>
        </p:nvSpPr>
        <p:spPr>
          <a:xfrm>
            <a:off x="0" y="6581001"/>
            <a:ext cx="2682434" cy="276999"/>
          </a:xfrm>
          <a:prstGeom prst="rect">
            <a:avLst/>
          </a:prstGeom>
          <a:noFill/>
        </p:spPr>
        <p:txBody>
          <a:bodyPr wrap="square" rtlCol="0">
            <a:spAutoFit/>
          </a:bodyPr>
          <a:lstStyle/>
          <a:p>
            <a:r>
              <a:rPr lang="en-GB" sz="1200" dirty="0" smtClean="0"/>
              <a:t>Image: pixabay.com</a:t>
            </a:r>
            <a:endParaRPr lang="en-GB" sz="1200" dirty="0"/>
          </a:p>
        </p:txBody>
      </p:sp>
      <p:pic>
        <p:nvPicPr>
          <p:cNvPr id="8" name="Picture 7"/>
          <p:cNvPicPr>
            <a:picLocks noChangeAspect="1"/>
          </p:cNvPicPr>
          <p:nvPr/>
        </p:nvPicPr>
        <p:blipFill>
          <a:blip r:embed="rId5"/>
          <a:stretch>
            <a:fillRect/>
          </a:stretch>
        </p:blipFill>
        <p:spPr>
          <a:xfrm>
            <a:off x="7778035" y="0"/>
            <a:ext cx="4523624" cy="1097375"/>
          </a:xfrm>
          <a:prstGeom prst="rect">
            <a:avLst/>
          </a:prstGeom>
        </p:spPr>
      </p:pic>
    </p:spTree>
    <p:extLst>
      <p:ext uri="{BB962C8B-B14F-4D97-AF65-F5344CB8AC3E}">
        <p14:creationId xmlns:p14="http://schemas.microsoft.com/office/powerpoint/2010/main" val="191798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68" y="-397843"/>
            <a:ext cx="11925632" cy="2387600"/>
          </a:xfrm>
        </p:spPr>
        <p:txBody>
          <a:bodyPr>
            <a:normAutofit/>
          </a:bodyPr>
          <a:lstStyle/>
          <a:p>
            <a:pPr algn="l"/>
            <a:r>
              <a:rPr lang="en-GB" sz="2800" dirty="0" smtClean="0"/>
              <a:t>Watch a trailer for Inside Out. How do feelings affect the characters’ actions?</a:t>
            </a:r>
            <a:endParaRPr lang="en-GB" sz="2800"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22821" y="5443605"/>
            <a:ext cx="1969179" cy="1414395"/>
          </a:xfrm>
          <a:prstGeom prst="rect">
            <a:avLst/>
          </a:prstGeom>
        </p:spPr>
      </p:pic>
      <p:sp>
        <p:nvSpPr>
          <p:cNvPr id="7" name="TextBox 6"/>
          <p:cNvSpPr txBox="1"/>
          <p:nvPr/>
        </p:nvSpPr>
        <p:spPr>
          <a:xfrm>
            <a:off x="0" y="6581001"/>
            <a:ext cx="2682434" cy="276999"/>
          </a:xfrm>
          <a:prstGeom prst="rect">
            <a:avLst/>
          </a:prstGeom>
          <a:noFill/>
        </p:spPr>
        <p:txBody>
          <a:bodyPr wrap="square" rtlCol="0">
            <a:spAutoFit/>
          </a:bodyPr>
          <a:lstStyle/>
          <a:p>
            <a:r>
              <a:rPr lang="en-GB" sz="1200" dirty="0" smtClean="0"/>
              <a:t>Image: flikr.com</a:t>
            </a:r>
            <a:endParaRPr lang="en-GB" sz="1200" dirty="0"/>
          </a:p>
        </p:txBody>
      </p:sp>
      <p:pic>
        <p:nvPicPr>
          <p:cNvPr id="8" name="Picture 7"/>
          <p:cNvPicPr>
            <a:picLocks noChangeAspect="1"/>
          </p:cNvPicPr>
          <p:nvPr/>
        </p:nvPicPr>
        <p:blipFill>
          <a:blip r:embed="rId4"/>
          <a:stretch>
            <a:fillRect/>
          </a:stretch>
        </p:blipFill>
        <p:spPr>
          <a:xfrm>
            <a:off x="2003198" y="2387600"/>
            <a:ext cx="6803666" cy="3827062"/>
          </a:xfrm>
          <a:prstGeom prst="rect">
            <a:avLst/>
          </a:prstGeom>
        </p:spPr>
      </p:pic>
      <p:pic>
        <p:nvPicPr>
          <p:cNvPr id="3" name="Picture 2"/>
          <p:cNvPicPr>
            <a:picLocks noChangeAspect="1"/>
          </p:cNvPicPr>
          <p:nvPr/>
        </p:nvPicPr>
        <p:blipFill>
          <a:blip r:embed="rId5"/>
          <a:stretch>
            <a:fillRect/>
          </a:stretch>
        </p:blipFill>
        <p:spPr>
          <a:xfrm>
            <a:off x="7961009" y="48772"/>
            <a:ext cx="4523624" cy="1097375"/>
          </a:xfrm>
          <a:prstGeom prst="rect">
            <a:avLst/>
          </a:prstGeom>
        </p:spPr>
      </p:pic>
    </p:spTree>
    <p:extLst>
      <p:ext uri="{BB962C8B-B14F-4D97-AF65-F5344CB8AC3E}">
        <p14:creationId xmlns:p14="http://schemas.microsoft.com/office/powerpoint/2010/main" val="15462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22821" y="5443605"/>
            <a:ext cx="1969179" cy="1414395"/>
          </a:xfrm>
          <a:prstGeom prst="rect">
            <a:avLst/>
          </a:prstGeom>
        </p:spPr>
      </p:pic>
      <p:pic>
        <p:nvPicPr>
          <p:cNvPr id="3" name="Picture 2"/>
          <p:cNvPicPr>
            <a:picLocks noChangeAspect="1"/>
          </p:cNvPicPr>
          <p:nvPr/>
        </p:nvPicPr>
        <p:blipFill>
          <a:blip r:embed="rId4"/>
          <a:stretch>
            <a:fillRect/>
          </a:stretch>
        </p:blipFill>
        <p:spPr>
          <a:xfrm>
            <a:off x="2939466" y="1630150"/>
            <a:ext cx="4953531" cy="4297227"/>
          </a:xfrm>
          <a:prstGeom prst="rect">
            <a:avLst/>
          </a:prstGeom>
        </p:spPr>
      </p:pic>
      <p:sp>
        <p:nvSpPr>
          <p:cNvPr id="9" name="TextBox 8"/>
          <p:cNvSpPr txBox="1"/>
          <p:nvPr/>
        </p:nvSpPr>
        <p:spPr>
          <a:xfrm>
            <a:off x="7760473" y="2340075"/>
            <a:ext cx="3005593" cy="923330"/>
          </a:xfrm>
          <a:prstGeom prst="rect">
            <a:avLst/>
          </a:prstGeom>
          <a:noFill/>
        </p:spPr>
        <p:txBody>
          <a:bodyPr wrap="square" rtlCol="0">
            <a:spAutoFit/>
          </a:bodyPr>
          <a:lstStyle/>
          <a:p>
            <a:r>
              <a:rPr lang="en-GB" dirty="0" smtClean="0"/>
              <a:t>I can’t believe they left me out of the game. I don’t have any real friends.</a:t>
            </a:r>
            <a:endParaRPr lang="en-GB" dirty="0"/>
          </a:p>
        </p:txBody>
      </p:sp>
      <p:sp>
        <p:nvSpPr>
          <p:cNvPr id="11" name="Rectangle 10"/>
          <p:cNvSpPr/>
          <p:nvPr/>
        </p:nvSpPr>
        <p:spPr>
          <a:xfrm>
            <a:off x="6570735" y="4896659"/>
            <a:ext cx="1860401" cy="646331"/>
          </a:xfrm>
          <a:prstGeom prst="rect">
            <a:avLst/>
          </a:prstGeom>
        </p:spPr>
        <p:txBody>
          <a:bodyPr wrap="square">
            <a:spAutoFit/>
          </a:bodyPr>
          <a:lstStyle/>
          <a:p>
            <a:r>
              <a:rPr lang="en-GB" dirty="0" smtClean="0"/>
              <a:t>I feel angry and upset.</a:t>
            </a:r>
            <a:endParaRPr lang="en-GB" dirty="0"/>
          </a:p>
        </p:txBody>
      </p:sp>
      <p:sp>
        <p:nvSpPr>
          <p:cNvPr id="12" name="Rectangle 11"/>
          <p:cNvSpPr/>
          <p:nvPr/>
        </p:nvSpPr>
        <p:spPr>
          <a:xfrm>
            <a:off x="1129085" y="2661498"/>
            <a:ext cx="1942904" cy="369332"/>
          </a:xfrm>
          <a:prstGeom prst="rect">
            <a:avLst/>
          </a:prstGeom>
        </p:spPr>
        <p:txBody>
          <a:bodyPr wrap="none">
            <a:spAutoFit/>
          </a:bodyPr>
          <a:lstStyle/>
          <a:p>
            <a:r>
              <a:rPr lang="en-GB" dirty="0" smtClean="0"/>
              <a:t>I storm off and cry.</a:t>
            </a:r>
            <a:endParaRPr lang="en-GB" dirty="0"/>
          </a:p>
        </p:txBody>
      </p:sp>
      <p:pic>
        <p:nvPicPr>
          <p:cNvPr id="2" name="Picture 1"/>
          <p:cNvPicPr>
            <a:picLocks noChangeAspect="1"/>
          </p:cNvPicPr>
          <p:nvPr/>
        </p:nvPicPr>
        <p:blipFill>
          <a:blip r:embed="rId5"/>
          <a:stretch>
            <a:fillRect/>
          </a:stretch>
        </p:blipFill>
        <p:spPr>
          <a:xfrm>
            <a:off x="7760473" y="97048"/>
            <a:ext cx="4523624" cy="1097375"/>
          </a:xfrm>
          <a:prstGeom prst="rect">
            <a:avLst/>
          </a:prstGeom>
        </p:spPr>
      </p:pic>
    </p:spTree>
    <p:extLst>
      <p:ext uri="{BB962C8B-B14F-4D97-AF65-F5344CB8AC3E}">
        <p14:creationId xmlns:p14="http://schemas.microsoft.com/office/powerpoint/2010/main" val="425303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734" y="2034774"/>
            <a:ext cx="3474720" cy="3244892"/>
          </a:xfrm>
        </p:spPr>
        <p:txBody>
          <a:bodyPr>
            <a:noAutofit/>
          </a:bodyPr>
          <a:lstStyle/>
          <a:p>
            <a:pPr algn="l"/>
            <a:r>
              <a:rPr lang="en-GB" sz="2800" dirty="0" smtClean="0"/>
              <a:t>Think about the scenario. What might James be:</a:t>
            </a:r>
            <a:br>
              <a:rPr lang="en-GB" sz="2800" dirty="0" smtClean="0"/>
            </a:br>
            <a:r>
              <a:rPr lang="en-GB" sz="2800" dirty="0" smtClean="0"/>
              <a:t/>
            </a:r>
            <a:br>
              <a:rPr lang="en-GB" sz="2800" dirty="0" smtClean="0"/>
            </a:br>
            <a:r>
              <a:rPr lang="en-GB" sz="2800" dirty="0" smtClean="0"/>
              <a:t>Thinking</a:t>
            </a:r>
            <a:br>
              <a:rPr lang="en-GB" sz="2800" dirty="0" smtClean="0"/>
            </a:br>
            <a:r>
              <a:rPr lang="en-GB" sz="2800" dirty="0" smtClean="0"/>
              <a:t/>
            </a:r>
            <a:br>
              <a:rPr lang="en-GB" sz="2800" dirty="0" smtClean="0"/>
            </a:br>
            <a:r>
              <a:rPr lang="en-GB" sz="2800" dirty="0" smtClean="0"/>
              <a:t>Feeling</a:t>
            </a:r>
            <a:br>
              <a:rPr lang="en-GB" sz="2800" dirty="0" smtClean="0"/>
            </a:br>
            <a:r>
              <a:rPr lang="en-GB" sz="2800" dirty="0" smtClean="0"/>
              <a:t/>
            </a:r>
            <a:br>
              <a:rPr lang="en-GB" sz="2800" dirty="0" smtClean="0"/>
            </a:br>
            <a:r>
              <a:rPr lang="en-GB" sz="2800" dirty="0" smtClean="0"/>
              <a:t>Doing?</a:t>
            </a:r>
            <a:endParaRPr lang="en-GB" sz="2800"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22821" y="5443605"/>
            <a:ext cx="1969179" cy="1414395"/>
          </a:xfrm>
          <a:prstGeom prst="rect">
            <a:avLst/>
          </a:prstGeom>
        </p:spPr>
      </p:pic>
      <p:sp>
        <p:nvSpPr>
          <p:cNvPr id="9" name="Cloud Callout 8"/>
          <p:cNvSpPr/>
          <p:nvPr/>
        </p:nvSpPr>
        <p:spPr>
          <a:xfrm>
            <a:off x="3869729" y="2114667"/>
            <a:ext cx="6353092" cy="308510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866718" y="2687724"/>
            <a:ext cx="4512297" cy="1938992"/>
          </a:xfrm>
          <a:prstGeom prst="rect">
            <a:avLst/>
          </a:prstGeom>
        </p:spPr>
        <p:txBody>
          <a:bodyPr wrap="square">
            <a:spAutoFit/>
          </a:bodyPr>
          <a:lstStyle/>
          <a:p>
            <a:r>
              <a:rPr lang="en-GB" sz="2400" dirty="0" smtClean="0">
                <a:latin typeface="+mj-lt"/>
              </a:rPr>
              <a:t>James has joined the cricket club at school. At the end of the session, an older pupils says that James played really well and he should be on the cricket team. </a:t>
            </a:r>
            <a:endParaRPr lang="en-GB" sz="2400" dirty="0">
              <a:latin typeface="+mj-lt"/>
            </a:endParaRPr>
          </a:p>
        </p:txBody>
      </p:sp>
      <p:pic>
        <p:nvPicPr>
          <p:cNvPr id="3" name="Picture 2"/>
          <p:cNvPicPr>
            <a:picLocks noChangeAspect="1"/>
          </p:cNvPicPr>
          <p:nvPr/>
        </p:nvPicPr>
        <p:blipFill>
          <a:blip r:embed="rId4"/>
          <a:stretch>
            <a:fillRect/>
          </a:stretch>
        </p:blipFill>
        <p:spPr>
          <a:xfrm>
            <a:off x="7681626" y="48772"/>
            <a:ext cx="4523624" cy="1097375"/>
          </a:xfrm>
          <a:prstGeom prst="rect">
            <a:avLst/>
          </a:prstGeom>
        </p:spPr>
      </p:pic>
    </p:spTree>
    <p:extLst>
      <p:ext uri="{BB962C8B-B14F-4D97-AF65-F5344CB8AC3E}">
        <p14:creationId xmlns:p14="http://schemas.microsoft.com/office/powerpoint/2010/main" val="251460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734" y="2034774"/>
            <a:ext cx="3474720" cy="3244892"/>
          </a:xfrm>
        </p:spPr>
        <p:txBody>
          <a:bodyPr>
            <a:noAutofit/>
          </a:bodyPr>
          <a:lstStyle/>
          <a:p>
            <a:pPr algn="l"/>
            <a:r>
              <a:rPr lang="en-GB" sz="2800" dirty="0" smtClean="0"/>
              <a:t>Think about the scenario. What might Amit be:</a:t>
            </a:r>
            <a:br>
              <a:rPr lang="en-GB" sz="2800" dirty="0" smtClean="0"/>
            </a:br>
            <a:r>
              <a:rPr lang="en-GB" sz="2800" dirty="0" smtClean="0"/>
              <a:t/>
            </a:r>
            <a:br>
              <a:rPr lang="en-GB" sz="2800" dirty="0" smtClean="0"/>
            </a:br>
            <a:r>
              <a:rPr lang="en-GB" sz="2800" dirty="0" smtClean="0"/>
              <a:t>Thinking</a:t>
            </a:r>
            <a:br>
              <a:rPr lang="en-GB" sz="2800" dirty="0" smtClean="0"/>
            </a:br>
            <a:r>
              <a:rPr lang="en-GB" sz="2800" dirty="0" smtClean="0"/>
              <a:t/>
            </a:r>
            <a:br>
              <a:rPr lang="en-GB" sz="2800" dirty="0" smtClean="0"/>
            </a:br>
            <a:r>
              <a:rPr lang="en-GB" sz="2800" dirty="0" smtClean="0"/>
              <a:t>Feeling</a:t>
            </a:r>
            <a:br>
              <a:rPr lang="en-GB" sz="2800" dirty="0" smtClean="0"/>
            </a:br>
            <a:r>
              <a:rPr lang="en-GB" sz="2800" dirty="0" smtClean="0"/>
              <a:t/>
            </a:r>
            <a:br>
              <a:rPr lang="en-GB" sz="2800" dirty="0" smtClean="0"/>
            </a:br>
            <a:r>
              <a:rPr lang="en-GB" sz="2800" dirty="0" smtClean="0"/>
              <a:t>Doing?</a:t>
            </a:r>
            <a:endParaRPr lang="en-GB" sz="2800"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22821" y="5443605"/>
            <a:ext cx="1969179" cy="1414395"/>
          </a:xfrm>
          <a:prstGeom prst="rect">
            <a:avLst/>
          </a:prstGeom>
        </p:spPr>
      </p:pic>
      <p:sp>
        <p:nvSpPr>
          <p:cNvPr id="9" name="Cloud Callout 8"/>
          <p:cNvSpPr/>
          <p:nvPr/>
        </p:nvSpPr>
        <p:spPr>
          <a:xfrm>
            <a:off x="3869729" y="2114667"/>
            <a:ext cx="6353092" cy="308510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917388" y="2687724"/>
            <a:ext cx="4257773" cy="1938992"/>
          </a:xfrm>
          <a:prstGeom prst="rect">
            <a:avLst/>
          </a:prstGeom>
        </p:spPr>
        <p:txBody>
          <a:bodyPr wrap="square">
            <a:spAutoFit/>
          </a:bodyPr>
          <a:lstStyle/>
          <a:p>
            <a:r>
              <a:rPr lang="en-GB" sz="2400" dirty="0" smtClean="0">
                <a:latin typeface="+mj-lt"/>
              </a:rPr>
              <a:t>Amit has worked really carefully on his art work all afternoon. Just as he is finishing it off, another pupil deliberately spills water over it. </a:t>
            </a:r>
            <a:endParaRPr lang="en-GB" sz="2400" dirty="0">
              <a:latin typeface="+mj-lt"/>
            </a:endParaRPr>
          </a:p>
        </p:txBody>
      </p:sp>
      <p:pic>
        <p:nvPicPr>
          <p:cNvPr id="7" name="Picture 6"/>
          <p:cNvPicPr>
            <a:picLocks noChangeAspect="1"/>
          </p:cNvPicPr>
          <p:nvPr/>
        </p:nvPicPr>
        <p:blipFill>
          <a:blip r:embed="rId4"/>
          <a:stretch>
            <a:fillRect/>
          </a:stretch>
        </p:blipFill>
        <p:spPr>
          <a:xfrm>
            <a:off x="7681626" y="48772"/>
            <a:ext cx="4523624" cy="1097375"/>
          </a:xfrm>
          <a:prstGeom prst="rect">
            <a:avLst/>
          </a:prstGeom>
        </p:spPr>
      </p:pic>
    </p:spTree>
    <p:extLst>
      <p:ext uri="{BB962C8B-B14F-4D97-AF65-F5344CB8AC3E}">
        <p14:creationId xmlns:p14="http://schemas.microsoft.com/office/powerpoint/2010/main" val="293592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734" y="2034774"/>
            <a:ext cx="3474720" cy="3244892"/>
          </a:xfrm>
        </p:spPr>
        <p:txBody>
          <a:bodyPr>
            <a:noAutofit/>
          </a:bodyPr>
          <a:lstStyle/>
          <a:p>
            <a:pPr algn="l"/>
            <a:r>
              <a:rPr lang="en-GB" sz="2800" dirty="0" smtClean="0"/>
              <a:t>Think about the scenario. What might Sunil be:</a:t>
            </a:r>
            <a:br>
              <a:rPr lang="en-GB" sz="2800" dirty="0" smtClean="0"/>
            </a:br>
            <a:r>
              <a:rPr lang="en-GB" sz="2800" dirty="0" smtClean="0"/>
              <a:t/>
            </a:r>
            <a:br>
              <a:rPr lang="en-GB" sz="2800" dirty="0" smtClean="0"/>
            </a:br>
            <a:r>
              <a:rPr lang="en-GB" sz="2800" dirty="0" smtClean="0"/>
              <a:t>Thinking</a:t>
            </a:r>
            <a:br>
              <a:rPr lang="en-GB" sz="2800" dirty="0" smtClean="0"/>
            </a:br>
            <a:r>
              <a:rPr lang="en-GB" sz="2800" dirty="0" smtClean="0"/>
              <a:t/>
            </a:r>
            <a:br>
              <a:rPr lang="en-GB" sz="2800" dirty="0" smtClean="0"/>
            </a:br>
            <a:r>
              <a:rPr lang="en-GB" sz="2800" dirty="0" smtClean="0"/>
              <a:t>Feeling</a:t>
            </a:r>
            <a:br>
              <a:rPr lang="en-GB" sz="2800" dirty="0" smtClean="0"/>
            </a:br>
            <a:r>
              <a:rPr lang="en-GB" sz="2800" dirty="0" smtClean="0"/>
              <a:t/>
            </a:r>
            <a:br>
              <a:rPr lang="en-GB" sz="2800" dirty="0" smtClean="0"/>
            </a:br>
            <a:r>
              <a:rPr lang="en-GB" sz="2800" dirty="0" smtClean="0"/>
              <a:t>Doing?</a:t>
            </a:r>
            <a:endParaRPr lang="en-GB" sz="2800"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22821" y="5443605"/>
            <a:ext cx="1969179" cy="1414395"/>
          </a:xfrm>
          <a:prstGeom prst="rect">
            <a:avLst/>
          </a:prstGeom>
        </p:spPr>
      </p:pic>
      <p:sp>
        <p:nvSpPr>
          <p:cNvPr id="9" name="Cloud Callout 8"/>
          <p:cNvSpPr/>
          <p:nvPr/>
        </p:nvSpPr>
        <p:spPr>
          <a:xfrm>
            <a:off x="3869729" y="2114667"/>
            <a:ext cx="6353092" cy="308510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755042" y="2833211"/>
            <a:ext cx="4757394" cy="1569660"/>
          </a:xfrm>
          <a:prstGeom prst="rect">
            <a:avLst/>
          </a:prstGeom>
        </p:spPr>
        <p:txBody>
          <a:bodyPr wrap="square">
            <a:spAutoFit/>
          </a:bodyPr>
          <a:lstStyle/>
          <a:p>
            <a:r>
              <a:rPr lang="en-GB" sz="2400" dirty="0" smtClean="0">
                <a:latin typeface="+mj-lt"/>
              </a:rPr>
              <a:t>Sunil has worked really hard on his homework. His teacher tells him that it is his best work yet and lets him Mum know at the end of the day.</a:t>
            </a:r>
            <a:endParaRPr lang="en-GB" sz="2400" dirty="0">
              <a:latin typeface="+mj-lt"/>
            </a:endParaRPr>
          </a:p>
        </p:txBody>
      </p:sp>
      <p:pic>
        <p:nvPicPr>
          <p:cNvPr id="7" name="Picture 6"/>
          <p:cNvPicPr>
            <a:picLocks noChangeAspect="1"/>
          </p:cNvPicPr>
          <p:nvPr/>
        </p:nvPicPr>
        <p:blipFill>
          <a:blip r:embed="rId4"/>
          <a:stretch>
            <a:fillRect/>
          </a:stretch>
        </p:blipFill>
        <p:spPr>
          <a:xfrm>
            <a:off x="7668376" y="48772"/>
            <a:ext cx="4523624" cy="1097375"/>
          </a:xfrm>
          <a:prstGeom prst="rect">
            <a:avLst/>
          </a:prstGeom>
        </p:spPr>
      </p:pic>
    </p:spTree>
    <p:extLst>
      <p:ext uri="{BB962C8B-B14F-4D97-AF65-F5344CB8AC3E}">
        <p14:creationId xmlns:p14="http://schemas.microsoft.com/office/powerpoint/2010/main" val="335234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618" y="-129957"/>
            <a:ext cx="11925632" cy="2387600"/>
          </a:xfrm>
        </p:spPr>
        <p:txBody>
          <a:bodyPr>
            <a:normAutofit/>
          </a:bodyPr>
          <a:lstStyle/>
          <a:p>
            <a:pPr algn="l"/>
            <a:r>
              <a:rPr lang="en-GB" sz="2800" dirty="0"/>
              <a:t>S</a:t>
            </a:r>
            <a:r>
              <a:rPr lang="en-GB" sz="2800" dirty="0" smtClean="0"/>
              <a:t>tand in a line. If you agree with the statement, step forward, if you disagree with the statement stay where you are. </a:t>
            </a:r>
            <a:endParaRPr lang="en-GB" sz="2800"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22821" y="5443605"/>
            <a:ext cx="1969179" cy="1414395"/>
          </a:xfrm>
          <a:prstGeom prst="rect">
            <a:avLst/>
          </a:prstGeom>
        </p:spPr>
      </p:pic>
      <p:sp>
        <p:nvSpPr>
          <p:cNvPr id="3" name="Rectangle 2"/>
          <p:cNvSpPr/>
          <p:nvPr/>
        </p:nvSpPr>
        <p:spPr>
          <a:xfrm>
            <a:off x="644164" y="2894824"/>
            <a:ext cx="8162699" cy="1815882"/>
          </a:xfrm>
          <a:prstGeom prst="rect">
            <a:avLst/>
          </a:prstGeom>
        </p:spPr>
        <p:txBody>
          <a:bodyPr wrap="square">
            <a:spAutoFit/>
          </a:bodyPr>
          <a:lstStyle/>
          <a:p>
            <a:r>
              <a:rPr lang="en-GB" dirty="0" smtClean="0"/>
              <a:t>-	</a:t>
            </a:r>
            <a:r>
              <a:rPr lang="en-GB" sz="2800" dirty="0" smtClean="0">
                <a:latin typeface="+mj-lt"/>
              </a:rPr>
              <a:t>I can choose how I feel.</a:t>
            </a:r>
          </a:p>
          <a:p>
            <a:r>
              <a:rPr lang="en-GB" sz="2800" dirty="0" smtClean="0">
                <a:latin typeface="+mj-lt"/>
              </a:rPr>
              <a:t>-	It is important to show people how I feel.</a:t>
            </a:r>
          </a:p>
          <a:p>
            <a:r>
              <a:rPr lang="en-GB" sz="2800" dirty="0" smtClean="0">
                <a:latin typeface="+mj-lt"/>
              </a:rPr>
              <a:t>-	It is important to be able to control my emotions</a:t>
            </a:r>
          </a:p>
          <a:p>
            <a:r>
              <a:rPr lang="en-GB" sz="2800" dirty="0" smtClean="0">
                <a:latin typeface="+mj-lt"/>
              </a:rPr>
              <a:t>-	I am confident that I can control my emotions.</a:t>
            </a:r>
            <a:endParaRPr lang="en-GB" sz="2800" dirty="0">
              <a:latin typeface="+mj-lt"/>
            </a:endParaRPr>
          </a:p>
        </p:txBody>
      </p:sp>
      <p:pic>
        <p:nvPicPr>
          <p:cNvPr id="7" name="Picture 6"/>
          <p:cNvPicPr>
            <a:picLocks noChangeAspect="1"/>
          </p:cNvPicPr>
          <p:nvPr/>
        </p:nvPicPr>
        <p:blipFill>
          <a:blip r:embed="rId4"/>
          <a:stretch>
            <a:fillRect/>
          </a:stretch>
        </p:blipFill>
        <p:spPr>
          <a:xfrm>
            <a:off x="7738278" y="56381"/>
            <a:ext cx="4523624" cy="1097375"/>
          </a:xfrm>
          <a:prstGeom prst="rect">
            <a:avLst/>
          </a:prstGeom>
        </p:spPr>
      </p:pic>
    </p:spTree>
    <p:extLst>
      <p:ext uri="{BB962C8B-B14F-4D97-AF65-F5344CB8AC3E}">
        <p14:creationId xmlns:p14="http://schemas.microsoft.com/office/powerpoint/2010/main" val="27995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618" y="-129957"/>
            <a:ext cx="11925632" cy="2387600"/>
          </a:xfrm>
        </p:spPr>
        <p:txBody>
          <a:bodyPr>
            <a:normAutofit/>
          </a:bodyPr>
          <a:lstStyle/>
          <a:p>
            <a:pPr algn="l"/>
            <a:r>
              <a:rPr lang="en-GB" sz="2800" dirty="0" smtClean="0"/>
              <a:t>Sometimes, when we experience very strong emotions such as anger or disappointment, we can act quickly and do something that we regret. </a:t>
            </a:r>
            <a:endParaRPr lang="en-GB" sz="2800" dirty="0"/>
          </a:p>
        </p:txBody>
      </p:sp>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6" name="Picture 5"/>
          <p:cNvPicPr>
            <a:picLocks noChangeAspect="1"/>
          </p:cNvPicPr>
          <p:nvPr/>
        </p:nvPicPr>
        <p:blipFill>
          <a:blip r:embed="rId3"/>
          <a:stretch>
            <a:fillRect/>
          </a:stretch>
        </p:blipFill>
        <p:spPr>
          <a:xfrm>
            <a:off x="10236071" y="5443605"/>
            <a:ext cx="1969179" cy="1414395"/>
          </a:xfrm>
          <a:prstGeom prst="rect">
            <a:avLst/>
          </a:prstGeom>
        </p:spPr>
      </p:pic>
      <p:pic>
        <p:nvPicPr>
          <p:cNvPr id="7" name="Picture 6"/>
          <p:cNvPicPr>
            <a:picLocks noChangeAspect="1"/>
          </p:cNvPicPr>
          <p:nvPr/>
        </p:nvPicPr>
        <p:blipFill>
          <a:blip r:embed="rId4"/>
          <a:stretch>
            <a:fillRect/>
          </a:stretch>
        </p:blipFill>
        <p:spPr>
          <a:xfrm>
            <a:off x="1195144" y="2387600"/>
            <a:ext cx="8231660" cy="3356974"/>
          </a:xfrm>
          <a:prstGeom prst="rect">
            <a:avLst/>
          </a:prstGeom>
        </p:spPr>
      </p:pic>
      <p:sp>
        <p:nvSpPr>
          <p:cNvPr id="8" name="TextBox 7"/>
          <p:cNvSpPr txBox="1"/>
          <p:nvPr/>
        </p:nvSpPr>
        <p:spPr>
          <a:xfrm>
            <a:off x="0" y="6581001"/>
            <a:ext cx="2682434" cy="276999"/>
          </a:xfrm>
          <a:prstGeom prst="rect">
            <a:avLst/>
          </a:prstGeom>
          <a:noFill/>
        </p:spPr>
        <p:txBody>
          <a:bodyPr wrap="square" rtlCol="0">
            <a:spAutoFit/>
          </a:bodyPr>
          <a:lstStyle/>
          <a:p>
            <a:r>
              <a:rPr lang="en-GB" sz="1200" dirty="0" smtClean="0"/>
              <a:t>Image: flikr.com</a:t>
            </a:r>
            <a:endParaRPr lang="en-GB" sz="1200" dirty="0"/>
          </a:p>
        </p:txBody>
      </p:sp>
      <p:pic>
        <p:nvPicPr>
          <p:cNvPr id="3" name="Picture 2"/>
          <p:cNvPicPr>
            <a:picLocks noChangeAspect="1"/>
          </p:cNvPicPr>
          <p:nvPr/>
        </p:nvPicPr>
        <p:blipFill>
          <a:blip r:embed="rId5"/>
          <a:stretch>
            <a:fillRect/>
          </a:stretch>
        </p:blipFill>
        <p:spPr>
          <a:xfrm>
            <a:off x="7801888" y="24385"/>
            <a:ext cx="4523624" cy="1097375"/>
          </a:xfrm>
          <a:prstGeom prst="rect">
            <a:avLst/>
          </a:prstGeom>
        </p:spPr>
      </p:pic>
    </p:spTree>
    <p:extLst>
      <p:ext uri="{BB962C8B-B14F-4D97-AF65-F5344CB8AC3E}">
        <p14:creationId xmlns:p14="http://schemas.microsoft.com/office/powerpoint/2010/main" val="3078913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424</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How do our feelings affect our actions?</vt:lpstr>
      <vt:lpstr>How many different emotions can you name?   You can use the emojis as a starting point – but you might think of others!</vt:lpstr>
      <vt:lpstr>Watch a trailer for Inside Out. How do feelings affect the characters’ actions?</vt:lpstr>
      <vt:lpstr>PowerPoint Presentation</vt:lpstr>
      <vt:lpstr>Think about the scenario. What might James be:  Thinking  Feeling  Doing?</vt:lpstr>
      <vt:lpstr>Think about the scenario. What might Amit be:  Thinking  Feeling  Doing?</vt:lpstr>
      <vt:lpstr>Think about the scenario. What might Sunil be:  Thinking  Feeling  Doing?</vt:lpstr>
      <vt:lpstr>Stand in a line. If you agree with the statement, step forward, if you disagree with the statement stay where you are. </vt:lpstr>
      <vt:lpstr>Sometimes, when we experience very strong emotions such as anger or disappointment, we can act quickly and do something that we regret. </vt:lpstr>
      <vt:lpstr>What strategies can we use to help us ‘pause’ before we act?</vt:lpstr>
      <vt:lpstr>Think about these scenarios. What might an emotional response be? What might you do if you pause before acting?</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our feelings affect our actions?</dc:title>
  <dc:creator>Rachael Hunter (School of Education)</dc:creator>
  <cp:lastModifiedBy>byrnejy</cp:lastModifiedBy>
  <cp:revision>11</cp:revision>
  <dcterms:created xsi:type="dcterms:W3CDTF">2019-06-06T11:01:56Z</dcterms:created>
  <dcterms:modified xsi:type="dcterms:W3CDTF">2020-06-09T12:25:15Z</dcterms:modified>
</cp:coreProperties>
</file>