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1.jpg" ContentType="image/jpeg"/>
  <Override PartName="/ppt/media/image12.jpg" ContentType="image/jpeg"/>
  <Override PartName="/ppt/media/image13.jpg" ContentType="image/jpeg"/>
  <Override PartName="/ppt/media/image14.jpg" ContentType="image/jpeg"/>
  <Override PartName="/ppt/media/image15.jpg" ContentType="image/jpeg"/>
  <Override PartName="/ppt/media/image16.jpg" ContentType="image/jpeg"/>
  <Override PartName="/ppt/media/image17.jpg" ContentType="image/jpeg"/>
  <Override PartName="/ppt/media/image18.jpg" ContentType="image/jpeg"/>
  <Override PartName="/ppt/media/image19.jpg" ContentType="image/jpeg"/>
  <Override PartName="/ppt/media/image23.jpg" ContentType="image/jpeg"/>
  <Override PartName="/ppt/media/image24.jpg" ContentType="image/jpeg"/>
  <Override PartName="/ppt/media/image25.jpg" ContentType="image/jpeg"/>
  <Override PartName="/ppt/media/image26.jpg" ContentType="image/jpeg"/>
  <Override PartName="/ppt/media/image28.jpg" ContentType="image/jpeg"/>
  <Override PartName="/ppt/media/image29.jpg" ContentType="image/jpeg"/>
  <Override PartName="/ppt/media/image31.jpg" ContentType="image/jpeg"/>
  <Override PartName="/ppt/media/image34.jpg" ContentType="image/jpeg"/>
  <Override PartName="/ppt/media/image35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13" r:id="rId2"/>
    <p:sldId id="314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308" r:id="rId1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1AAFC-0D7C-4493-BE19-167A22763B73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44AD3-6A7A-4E88-A0F4-CF65F358ED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297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D1F0D-6D10-4450-AC4D-B6C598520325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E4E65-2C31-44D8-94E0-6902282057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1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30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15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465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13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650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7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819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63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81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8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708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87382-0019-445F-90BE-7E1C6986104C}" type="datetimeFigureOut">
              <a:rPr lang="en-GB" smtClean="0"/>
              <a:t>11/10/2015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CA878-8993-4862-B4C5-CAC872850E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94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ahoot.i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2.png"/><Relationship Id="rId7" Type="http://schemas.openxmlformats.org/officeDocument/2006/relationships/image" Target="../media/image13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png"/><Relationship Id="rId7" Type="http://schemas.openxmlformats.org/officeDocument/2006/relationships/image" Target="../media/image2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png"/><Relationship Id="rId7" Type="http://schemas.openxmlformats.org/officeDocument/2006/relationships/image" Target="../media/image31.jpg"/><Relationship Id="rId12" Type="http://schemas.openxmlformats.org/officeDocument/2006/relationships/image" Target="../media/image3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jpg"/><Relationship Id="rId5" Type="http://schemas.openxmlformats.org/officeDocument/2006/relationships/image" Target="../media/image29.jpg"/><Relationship Id="rId10" Type="http://schemas.openxmlformats.org/officeDocument/2006/relationships/image" Target="../media/image34.jpg"/><Relationship Id="rId4" Type="http://schemas.openxmlformats.org/officeDocument/2006/relationships/image" Target="../media/image28.jpg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8359" y="145357"/>
            <a:ext cx="62646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500" u="sng" dirty="0" smtClean="0">
                <a:latin typeface="Comic Sans MS" panose="030F0702030302020204" pitchFamily="66" charset="0"/>
              </a:rPr>
              <a:t>vendredi le vingt-cinq septembre 2015</a:t>
            </a:r>
            <a:endParaRPr lang="fr-FR" sz="2500" u="sng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622411"/>
            <a:ext cx="878497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Marking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feedback (en stylo vert):</a:t>
            </a:r>
          </a:p>
          <a:p>
            <a:endParaRPr lang="fr-FR" sz="25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T1 (Use the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present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tense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for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different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subjects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)</a:t>
            </a:r>
          </a:p>
          <a:p>
            <a:pPr marL="457200" indent="-457200">
              <a:buAutoNum type="arabicPeriod"/>
            </a:pP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He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watches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(regarder) =</a:t>
            </a:r>
          </a:p>
          <a:p>
            <a:pPr marL="457200" indent="-457200">
              <a:buAutoNum type="arabicPeriod"/>
            </a:pP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We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listen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(écouter) =</a:t>
            </a:r>
          </a:p>
          <a:p>
            <a:pPr marL="457200" indent="-457200">
              <a:buAutoNum type="arabicPeriod"/>
            </a:pP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They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play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(jouer) = </a:t>
            </a:r>
          </a:p>
          <a:p>
            <a:pPr marL="457200" indent="-457200">
              <a:buAutoNum type="arabicPeriod"/>
            </a:pP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She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dances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(danser) =</a:t>
            </a:r>
          </a:p>
          <a:p>
            <a:pPr marL="457200" indent="-457200">
              <a:buAutoNum type="arabicPeriod"/>
            </a:pP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You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sing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(chanter) =</a:t>
            </a:r>
          </a:p>
          <a:p>
            <a:endParaRPr lang="fr-FR" sz="25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T2 (Use the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present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tense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for ‘Je’)</a:t>
            </a:r>
            <a:endParaRPr lang="fr-FR" sz="25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457200" indent="-457200">
              <a:buAutoNum type="arabicPeriod"/>
            </a:pP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watch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(regarder) =</a:t>
            </a:r>
          </a:p>
          <a:p>
            <a:pPr marL="457200" indent="-457200">
              <a:buAutoNum type="arabicPeriod"/>
            </a:pP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listen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(écouter) =</a:t>
            </a:r>
          </a:p>
          <a:p>
            <a:pPr marL="457200" indent="-457200">
              <a:buAutoNum type="arabicPeriod"/>
            </a:pP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play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(jouer) =</a:t>
            </a:r>
          </a:p>
          <a:p>
            <a:pPr marL="457200" indent="-457200">
              <a:buAutoNum type="arabicPeriod"/>
            </a:pP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 dance (danser) =</a:t>
            </a:r>
          </a:p>
          <a:p>
            <a:pPr marL="457200" indent="-457200">
              <a:buAutoNum type="arabicPeriod"/>
            </a:pP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I </a:t>
            </a:r>
            <a:r>
              <a:rPr lang="fr-FR" sz="2500" dirty="0" err="1" smtClean="0">
                <a:solidFill>
                  <a:srgbClr val="00B050"/>
                </a:solidFill>
                <a:latin typeface="Comic Sans MS" panose="030F0702030302020204" pitchFamily="66" charset="0"/>
              </a:rPr>
              <a:t>sing</a:t>
            </a:r>
            <a:r>
              <a:rPr lang="fr-FR" sz="25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 (chanter) = </a:t>
            </a:r>
            <a:endParaRPr lang="fr-FR" sz="2500" dirty="0" smtClean="0">
              <a:latin typeface="Comic Sans MS" panose="030F0702030302020204" pitchFamily="66" charset="0"/>
            </a:endParaRPr>
          </a:p>
          <a:p>
            <a:r>
              <a:rPr lang="fr-FR" sz="2500" i="1" dirty="0" smtClean="0">
                <a:latin typeface="Comic Sans MS" panose="030F0702030302020204" pitchFamily="66" charset="0"/>
              </a:rPr>
              <a:t> </a:t>
            </a:r>
            <a:endParaRPr lang="fr-FR" sz="2500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04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976664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________ est </a:t>
            </a:r>
            <a:r>
              <a:rPr lang="fr-FR" b="1" dirty="0" smtClean="0"/>
              <a:t>située…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C’est </a:t>
            </a:r>
            <a:r>
              <a:rPr lang="fr-FR" dirty="0"/>
              <a:t>un </a:t>
            </a:r>
            <a:r>
              <a:rPr lang="fr-FR" b="1" dirty="0"/>
              <a:t>département</a:t>
            </a:r>
            <a:r>
              <a:rPr lang="fr-FR" dirty="0"/>
              <a:t> </a:t>
            </a:r>
            <a:r>
              <a:rPr lang="fr-FR" dirty="0" smtClean="0"/>
              <a:t>d’outre-mer/un </a:t>
            </a:r>
            <a:r>
              <a:rPr lang="fr-FR" dirty="0"/>
              <a:t>“</a:t>
            </a:r>
            <a:r>
              <a:rPr lang="fr-FR" b="1" dirty="0"/>
              <a:t>territoire</a:t>
            </a:r>
            <a:r>
              <a:rPr lang="fr-FR" dirty="0"/>
              <a:t> d’outre-mer”.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__________ fait </a:t>
            </a:r>
            <a:r>
              <a:rPr lang="fr-FR" b="1" dirty="0"/>
              <a:t>partie</a:t>
            </a:r>
            <a:r>
              <a:rPr lang="fr-FR" dirty="0"/>
              <a:t> de la </a:t>
            </a:r>
            <a:r>
              <a:rPr lang="fr-FR" b="1" dirty="0" smtClean="0"/>
              <a:t>France.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C’était une </a:t>
            </a:r>
            <a:r>
              <a:rPr lang="fr-FR" b="1" dirty="0"/>
              <a:t>colonie</a:t>
            </a:r>
            <a:r>
              <a:rPr lang="fr-FR" dirty="0"/>
              <a:t> </a:t>
            </a:r>
            <a:r>
              <a:rPr lang="fr-FR" b="1" dirty="0"/>
              <a:t>française/anglaise</a:t>
            </a:r>
            <a:r>
              <a:rPr lang="fr-FR" b="1" dirty="0" smtClean="0"/>
              <a:t>.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population</a:t>
            </a:r>
            <a:r>
              <a:rPr lang="fr-FR" dirty="0"/>
              <a:t> est </a:t>
            </a:r>
            <a:r>
              <a:rPr lang="fr-FR" dirty="0" smtClean="0"/>
              <a:t>de….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Le </a:t>
            </a:r>
            <a:r>
              <a:rPr lang="fr-FR" b="1" dirty="0"/>
              <a:t>territoire</a:t>
            </a:r>
            <a:r>
              <a:rPr lang="fr-FR" dirty="0"/>
              <a:t> s’étend </a:t>
            </a:r>
            <a:r>
              <a:rPr lang="fr-FR" dirty="0" smtClean="0"/>
              <a:t>sur _____ </a:t>
            </a:r>
            <a:r>
              <a:rPr lang="fr-FR" b="1" dirty="0"/>
              <a:t>kilomètres</a:t>
            </a:r>
            <a:r>
              <a:rPr lang="fr-FR" dirty="0"/>
              <a:t> </a:t>
            </a:r>
            <a:r>
              <a:rPr lang="fr-FR" b="1" dirty="0"/>
              <a:t>carrés</a:t>
            </a:r>
            <a:r>
              <a:rPr lang="fr-FR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Il y a </a:t>
            </a:r>
            <a:r>
              <a:rPr lang="fr-FR" b="1" dirty="0" smtClean="0"/>
              <a:t>______</a:t>
            </a:r>
            <a:r>
              <a:rPr lang="fr-FR" dirty="0" smtClean="0"/>
              <a:t> </a:t>
            </a:r>
            <a:r>
              <a:rPr lang="fr-FR" b="1" dirty="0"/>
              <a:t>langues</a:t>
            </a:r>
            <a:r>
              <a:rPr lang="fr-FR" dirty="0"/>
              <a:t> </a:t>
            </a:r>
            <a:r>
              <a:rPr lang="fr-FR" b="1" dirty="0" smtClean="0"/>
              <a:t>officielles.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Le </a:t>
            </a:r>
            <a:r>
              <a:rPr lang="fr-FR" b="1" dirty="0"/>
              <a:t>climat </a:t>
            </a:r>
            <a:r>
              <a:rPr lang="fr-FR" dirty="0" smtClean="0"/>
              <a:t>est…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température maximale </a:t>
            </a:r>
            <a:r>
              <a:rPr lang="fr-FR" dirty="0"/>
              <a:t>est </a:t>
            </a:r>
            <a:r>
              <a:rPr lang="fr-FR" dirty="0" smtClean="0"/>
              <a:t>de…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température minimale </a:t>
            </a:r>
            <a:r>
              <a:rPr lang="fr-FR" dirty="0"/>
              <a:t>est </a:t>
            </a:r>
            <a:r>
              <a:rPr lang="fr-FR" dirty="0" smtClean="0"/>
              <a:t>de…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__________est </a:t>
            </a:r>
            <a:r>
              <a:rPr lang="fr-FR" dirty="0"/>
              <a:t>connue </a:t>
            </a:r>
            <a:r>
              <a:rPr lang="fr-FR" dirty="0" smtClean="0"/>
              <a:t>pour…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religion</a:t>
            </a:r>
            <a:r>
              <a:rPr lang="fr-FR" dirty="0"/>
              <a:t> principale </a:t>
            </a:r>
            <a:r>
              <a:rPr lang="fr-FR" dirty="0" smtClean="0"/>
              <a:t>est… 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Le </a:t>
            </a:r>
            <a:r>
              <a:rPr lang="fr-FR" b="1" dirty="0"/>
              <a:t>président</a:t>
            </a:r>
            <a:r>
              <a:rPr lang="fr-FR" dirty="0"/>
              <a:t> </a:t>
            </a:r>
            <a:r>
              <a:rPr lang="fr-FR" dirty="0" smtClean="0"/>
              <a:t>s’appelle…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capitale</a:t>
            </a:r>
            <a:r>
              <a:rPr lang="fr-FR" dirty="0"/>
              <a:t> </a:t>
            </a:r>
            <a:r>
              <a:rPr lang="fr-FR" dirty="0" smtClean="0"/>
              <a:t>est…</a:t>
            </a:r>
          </a:p>
        </p:txBody>
      </p:sp>
    </p:spTree>
    <p:extLst>
      <p:ext uri="{BB962C8B-B14F-4D97-AF65-F5344CB8AC3E}">
        <p14:creationId xmlns:p14="http://schemas.microsoft.com/office/powerpoint/2010/main" val="13320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6264696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________ est </a:t>
            </a:r>
            <a:r>
              <a:rPr lang="fr-FR" b="1" dirty="0" smtClean="0"/>
              <a:t>située… </a:t>
            </a:r>
            <a:r>
              <a:rPr lang="fr-FR" b="1" i="1" dirty="0" err="1" smtClean="0"/>
              <a:t>is</a:t>
            </a:r>
            <a:r>
              <a:rPr lang="fr-FR" b="1" i="1" dirty="0" smtClean="0"/>
              <a:t> </a:t>
            </a:r>
            <a:r>
              <a:rPr lang="fr-FR" b="1" i="1" dirty="0" err="1" smtClean="0"/>
              <a:t>situated</a:t>
            </a:r>
            <a:endParaRPr lang="fr-FR" b="1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C’est </a:t>
            </a:r>
            <a:r>
              <a:rPr lang="fr-FR" dirty="0"/>
              <a:t>un </a:t>
            </a:r>
            <a:r>
              <a:rPr lang="fr-FR" b="1" dirty="0"/>
              <a:t>département</a:t>
            </a:r>
            <a:r>
              <a:rPr lang="fr-FR" dirty="0"/>
              <a:t> </a:t>
            </a:r>
            <a:r>
              <a:rPr lang="fr-FR" dirty="0" smtClean="0"/>
              <a:t>d’outre-mer/un </a:t>
            </a:r>
            <a:r>
              <a:rPr lang="fr-FR" dirty="0"/>
              <a:t>“</a:t>
            </a:r>
            <a:r>
              <a:rPr lang="fr-FR" b="1" dirty="0"/>
              <a:t>territoire</a:t>
            </a:r>
            <a:r>
              <a:rPr lang="fr-FR" dirty="0"/>
              <a:t> d’outre-mer</a:t>
            </a:r>
            <a:r>
              <a:rPr lang="fr-FR" dirty="0" smtClean="0"/>
              <a:t>”. </a:t>
            </a:r>
            <a:r>
              <a:rPr lang="fr-FR" i="1" dirty="0" err="1" smtClean="0"/>
              <a:t>It’s</a:t>
            </a:r>
            <a:r>
              <a:rPr lang="fr-FR" i="1" dirty="0" smtClean="0"/>
              <a:t> a DOM/TOM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__________ fait </a:t>
            </a:r>
            <a:r>
              <a:rPr lang="fr-FR" b="1" dirty="0"/>
              <a:t>partie</a:t>
            </a:r>
            <a:r>
              <a:rPr lang="fr-FR" dirty="0"/>
              <a:t> de la </a:t>
            </a:r>
            <a:r>
              <a:rPr lang="fr-FR" b="1" dirty="0" smtClean="0"/>
              <a:t>France. </a:t>
            </a:r>
            <a:r>
              <a:rPr lang="fr-FR" i="1" dirty="0" smtClean="0"/>
              <a:t>Is part of France</a:t>
            </a:r>
            <a:endParaRPr lang="fr-FR" b="1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C’était une </a:t>
            </a:r>
            <a:r>
              <a:rPr lang="fr-FR" b="1" dirty="0"/>
              <a:t>colonie</a:t>
            </a:r>
            <a:r>
              <a:rPr lang="fr-FR" dirty="0"/>
              <a:t> </a:t>
            </a:r>
            <a:r>
              <a:rPr lang="fr-FR" b="1" dirty="0"/>
              <a:t>française/anglaise</a:t>
            </a:r>
            <a:r>
              <a:rPr lang="fr-FR" b="1" dirty="0" smtClean="0"/>
              <a:t>. </a:t>
            </a:r>
            <a:r>
              <a:rPr lang="fr-FR" i="1" dirty="0" err="1" smtClean="0"/>
              <a:t>It’s</a:t>
            </a:r>
            <a:r>
              <a:rPr lang="fr-FR" i="1" dirty="0" smtClean="0"/>
              <a:t> a French/English </a:t>
            </a:r>
            <a:r>
              <a:rPr lang="fr-FR" i="1" dirty="0" err="1" smtClean="0"/>
              <a:t>colony</a:t>
            </a:r>
            <a:r>
              <a:rPr lang="fr-FR" i="1" dirty="0" smtClean="0"/>
              <a:t>.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population</a:t>
            </a:r>
            <a:r>
              <a:rPr lang="fr-FR" dirty="0"/>
              <a:t> est </a:t>
            </a:r>
            <a:r>
              <a:rPr lang="fr-FR" dirty="0" smtClean="0"/>
              <a:t>de…. </a:t>
            </a:r>
            <a:r>
              <a:rPr lang="fr-FR" i="1" dirty="0" smtClean="0"/>
              <a:t>The population </a:t>
            </a:r>
            <a:r>
              <a:rPr lang="fr-FR" i="1" dirty="0" err="1" smtClean="0"/>
              <a:t>is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Le </a:t>
            </a:r>
            <a:r>
              <a:rPr lang="fr-FR" b="1" dirty="0"/>
              <a:t>territoire</a:t>
            </a:r>
            <a:r>
              <a:rPr lang="fr-FR" dirty="0"/>
              <a:t> s’étend </a:t>
            </a:r>
            <a:r>
              <a:rPr lang="fr-FR" dirty="0" smtClean="0"/>
              <a:t>sur _____ </a:t>
            </a:r>
            <a:r>
              <a:rPr lang="fr-FR" b="1" dirty="0"/>
              <a:t>kilomètres</a:t>
            </a:r>
            <a:r>
              <a:rPr lang="fr-FR" dirty="0"/>
              <a:t> </a:t>
            </a:r>
            <a:r>
              <a:rPr lang="fr-FR" b="1" dirty="0"/>
              <a:t>carrés</a:t>
            </a:r>
            <a:r>
              <a:rPr lang="fr-FR" dirty="0" smtClean="0"/>
              <a:t>. </a:t>
            </a:r>
            <a:r>
              <a:rPr lang="fr-FR" i="1" dirty="0" err="1" smtClean="0"/>
              <a:t>It’s</a:t>
            </a:r>
            <a:r>
              <a:rPr lang="fr-FR" i="1" dirty="0" smtClean="0"/>
              <a:t> … km </a:t>
            </a:r>
            <a:r>
              <a:rPr lang="fr-FR" i="1" dirty="0" err="1" smtClean="0"/>
              <a:t>squared</a:t>
            </a:r>
            <a:r>
              <a:rPr lang="fr-FR" i="1" dirty="0" smtClean="0"/>
              <a:t>.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Il y a </a:t>
            </a:r>
            <a:r>
              <a:rPr lang="fr-FR" b="1" dirty="0" smtClean="0"/>
              <a:t>______</a:t>
            </a:r>
            <a:r>
              <a:rPr lang="fr-FR" dirty="0" smtClean="0"/>
              <a:t> </a:t>
            </a:r>
            <a:r>
              <a:rPr lang="fr-FR" b="1" dirty="0"/>
              <a:t>langues</a:t>
            </a:r>
            <a:r>
              <a:rPr lang="fr-FR" dirty="0"/>
              <a:t> </a:t>
            </a:r>
            <a:r>
              <a:rPr lang="fr-FR" b="1" dirty="0" smtClean="0"/>
              <a:t>officielles. </a:t>
            </a:r>
            <a:r>
              <a:rPr lang="fr-FR" i="1" dirty="0" smtClean="0"/>
              <a:t>There are… official </a:t>
            </a:r>
            <a:r>
              <a:rPr lang="fr-FR" i="1" dirty="0" err="1" smtClean="0"/>
              <a:t>languages</a:t>
            </a:r>
            <a:r>
              <a:rPr lang="fr-FR" i="1" dirty="0" smtClean="0"/>
              <a:t>.</a:t>
            </a:r>
            <a:endParaRPr lang="fr-FR" b="1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Le </a:t>
            </a:r>
            <a:r>
              <a:rPr lang="fr-FR" b="1" dirty="0"/>
              <a:t>climat </a:t>
            </a:r>
            <a:r>
              <a:rPr lang="fr-FR" dirty="0" smtClean="0"/>
              <a:t>est… </a:t>
            </a:r>
            <a:r>
              <a:rPr lang="fr-FR" i="1" dirty="0" smtClean="0"/>
              <a:t>The </a:t>
            </a:r>
            <a:r>
              <a:rPr lang="fr-FR" i="1" dirty="0" err="1" smtClean="0"/>
              <a:t>climate</a:t>
            </a:r>
            <a:r>
              <a:rPr lang="fr-FR" i="1" dirty="0" smtClean="0"/>
              <a:t> </a:t>
            </a:r>
            <a:r>
              <a:rPr lang="fr-FR" i="1" dirty="0" err="1" smtClean="0"/>
              <a:t>is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température maximale </a:t>
            </a:r>
            <a:r>
              <a:rPr lang="fr-FR" dirty="0"/>
              <a:t>est </a:t>
            </a:r>
            <a:r>
              <a:rPr lang="fr-FR" dirty="0" smtClean="0"/>
              <a:t>de… </a:t>
            </a:r>
            <a:r>
              <a:rPr lang="fr-FR" i="1" dirty="0" smtClean="0"/>
              <a:t>The maximum </a:t>
            </a:r>
            <a:r>
              <a:rPr lang="fr-FR" i="1" dirty="0" err="1" smtClean="0"/>
              <a:t>temperature</a:t>
            </a:r>
            <a:r>
              <a:rPr lang="fr-FR" i="1" dirty="0" smtClean="0"/>
              <a:t> </a:t>
            </a:r>
            <a:r>
              <a:rPr lang="fr-FR" i="1" dirty="0" err="1" smtClean="0"/>
              <a:t>is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température minimale </a:t>
            </a:r>
            <a:r>
              <a:rPr lang="fr-FR" dirty="0"/>
              <a:t>est </a:t>
            </a:r>
            <a:r>
              <a:rPr lang="fr-FR" dirty="0" smtClean="0"/>
              <a:t>de… </a:t>
            </a:r>
            <a:r>
              <a:rPr lang="fr-FR" i="1" dirty="0" smtClean="0"/>
              <a:t>The minimum </a:t>
            </a:r>
            <a:r>
              <a:rPr lang="fr-FR" i="1" dirty="0" err="1" smtClean="0"/>
              <a:t>temperature</a:t>
            </a:r>
            <a:r>
              <a:rPr lang="fr-FR" i="1" dirty="0" smtClean="0"/>
              <a:t> </a:t>
            </a:r>
            <a:r>
              <a:rPr lang="fr-FR" i="1" dirty="0" err="1" smtClean="0"/>
              <a:t>is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__________est </a:t>
            </a:r>
            <a:r>
              <a:rPr lang="fr-FR" dirty="0"/>
              <a:t>connue </a:t>
            </a:r>
            <a:r>
              <a:rPr lang="fr-FR" dirty="0" smtClean="0"/>
              <a:t>pour… </a:t>
            </a:r>
            <a:r>
              <a:rPr lang="fr-FR" i="1" dirty="0" err="1" smtClean="0"/>
              <a:t>is</a:t>
            </a:r>
            <a:r>
              <a:rPr lang="fr-FR" i="1" dirty="0" smtClean="0"/>
              <a:t> </a:t>
            </a:r>
            <a:r>
              <a:rPr lang="fr-FR" i="1" dirty="0" err="1" smtClean="0"/>
              <a:t>known</a:t>
            </a:r>
            <a:r>
              <a:rPr lang="fr-FR" i="1" dirty="0" smtClean="0"/>
              <a:t> for…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religion</a:t>
            </a:r>
            <a:r>
              <a:rPr lang="fr-FR" dirty="0"/>
              <a:t> principale </a:t>
            </a:r>
            <a:r>
              <a:rPr lang="fr-FR" dirty="0" smtClean="0"/>
              <a:t>est…  </a:t>
            </a:r>
            <a:r>
              <a:rPr lang="fr-FR" i="1" dirty="0" smtClean="0"/>
              <a:t>The main religion </a:t>
            </a:r>
            <a:r>
              <a:rPr lang="fr-FR" i="1" dirty="0" err="1" smtClean="0"/>
              <a:t>is</a:t>
            </a:r>
            <a:r>
              <a:rPr lang="fr-FR" i="1" dirty="0" smtClean="0"/>
              <a:t>…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Le </a:t>
            </a:r>
            <a:r>
              <a:rPr lang="fr-FR" b="1" dirty="0"/>
              <a:t>président</a:t>
            </a:r>
            <a:r>
              <a:rPr lang="fr-FR" dirty="0"/>
              <a:t> </a:t>
            </a:r>
            <a:r>
              <a:rPr lang="fr-FR" dirty="0" smtClean="0"/>
              <a:t>s’appelle… </a:t>
            </a:r>
            <a:r>
              <a:rPr lang="fr-FR" i="1" dirty="0" smtClean="0"/>
              <a:t>The </a:t>
            </a:r>
            <a:r>
              <a:rPr lang="fr-FR" i="1" dirty="0" err="1" smtClean="0"/>
              <a:t>President</a:t>
            </a:r>
            <a:r>
              <a:rPr lang="fr-FR" i="1" dirty="0" smtClean="0"/>
              <a:t> </a:t>
            </a:r>
            <a:r>
              <a:rPr lang="fr-FR" i="1" dirty="0" err="1" smtClean="0"/>
              <a:t>is</a:t>
            </a:r>
            <a:r>
              <a:rPr lang="fr-FR" i="1" dirty="0" smtClean="0"/>
              <a:t> </a:t>
            </a:r>
            <a:r>
              <a:rPr lang="fr-FR" i="1" dirty="0" err="1" smtClean="0"/>
              <a:t>called</a:t>
            </a:r>
            <a:r>
              <a:rPr lang="fr-FR" i="1" dirty="0" smtClean="0"/>
              <a:t>…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capitale</a:t>
            </a:r>
            <a:r>
              <a:rPr lang="fr-FR" dirty="0"/>
              <a:t> </a:t>
            </a:r>
            <a:r>
              <a:rPr lang="fr-FR" dirty="0" smtClean="0"/>
              <a:t>est… </a:t>
            </a:r>
            <a:r>
              <a:rPr lang="fr-FR" i="1" dirty="0" smtClean="0"/>
              <a:t>The capital </a:t>
            </a:r>
            <a:r>
              <a:rPr lang="fr-FR" i="1" dirty="0" err="1" smtClean="0"/>
              <a:t>is</a:t>
            </a:r>
            <a:r>
              <a:rPr lang="fr-FR" i="1" dirty="0" smtClean="0"/>
              <a:t>…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63790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6264696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________ est </a:t>
            </a:r>
            <a:r>
              <a:rPr lang="fr-FR" b="1" dirty="0" smtClean="0"/>
              <a:t>située… </a:t>
            </a:r>
            <a:r>
              <a:rPr lang="fr-FR" b="1" i="1" dirty="0" err="1" smtClean="0"/>
              <a:t>is</a:t>
            </a:r>
            <a:r>
              <a:rPr lang="fr-FR" b="1" i="1" dirty="0" smtClean="0"/>
              <a:t> </a:t>
            </a:r>
            <a:r>
              <a:rPr lang="fr-FR" b="1" i="1" dirty="0" err="1" smtClean="0"/>
              <a:t>situated</a:t>
            </a:r>
            <a:endParaRPr lang="fr-FR" b="1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C’est </a:t>
            </a:r>
            <a:r>
              <a:rPr lang="fr-FR" dirty="0"/>
              <a:t>un </a:t>
            </a:r>
            <a:r>
              <a:rPr lang="fr-FR" b="1" dirty="0"/>
              <a:t>département</a:t>
            </a:r>
            <a:r>
              <a:rPr lang="fr-FR" dirty="0"/>
              <a:t> </a:t>
            </a:r>
            <a:r>
              <a:rPr lang="fr-FR" dirty="0" smtClean="0"/>
              <a:t>d’outre-mer/un </a:t>
            </a:r>
            <a:r>
              <a:rPr lang="fr-FR" dirty="0"/>
              <a:t>“</a:t>
            </a:r>
            <a:r>
              <a:rPr lang="fr-FR" b="1" dirty="0"/>
              <a:t>territoire</a:t>
            </a:r>
            <a:r>
              <a:rPr lang="fr-FR" dirty="0"/>
              <a:t> d’outre-mer</a:t>
            </a:r>
            <a:r>
              <a:rPr lang="fr-FR" dirty="0" smtClean="0"/>
              <a:t>”. </a:t>
            </a:r>
            <a:r>
              <a:rPr lang="fr-FR" i="1" dirty="0" err="1" smtClean="0"/>
              <a:t>It’s</a:t>
            </a:r>
            <a:r>
              <a:rPr lang="fr-FR" i="1" dirty="0" smtClean="0"/>
              <a:t> a DOM/TOM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__________ fait </a:t>
            </a:r>
            <a:r>
              <a:rPr lang="fr-FR" b="1" dirty="0"/>
              <a:t>partie</a:t>
            </a:r>
            <a:r>
              <a:rPr lang="fr-FR" dirty="0"/>
              <a:t> de la </a:t>
            </a:r>
            <a:r>
              <a:rPr lang="fr-FR" b="1" dirty="0" smtClean="0"/>
              <a:t>France. </a:t>
            </a:r>
            <a:r>
              <a:rPr lang="fr-FR" i="1" dirty="0" smtClean="0"/>
              <a:t>Is part of France</a:t>
            </a:r>
            <a:endParaRPr lang="fr-FR" b="1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C’était une </a:t>
            </a:r>
            <a:r>
              <a:rPr lang="fr-FR" b="1" dirty="0"/>
              <a:t>colonie</a:t>
            </a:r>
            <a:r>
              <a:rPr lang="fr-FR" dirty="0"/>
              <a:t> </a:t>
            </a:r>
            <a:r>
              <a:rPr lang="fr-FR" b="1" dirty="0"/>
              <a:t>française/anglaise</a:t>
            </a:r>
            <a:r>
              <a:rPr lang="fr-FR" b="1" dirty="0" smtClean="0"/>
              <a:t>. </a:t>
            </a:r>
            <a:r>
              <a:rPr lang="fr-FR" i="1" dirty="0" err="1" smtClean="0"/>
              <a:t>It’s</a:t>
            </a:r>
            <a:r>
              <a:rPr lang="fr-FR" i="1" dirty="0" smtClean="0"/>
              <a:t> a French/English </a:t>
            </a:r>
            <a:r>
              <a:rPr lang="fr-FR" i="1" dirty="0" err="1" smtClean="0"/>
              <a:t>colony</a:t>
            </a:r>
            <a:r>
              <a:rPr lang="fr-FR" i="1" dirty="0" smtClean="0"/>
              <a:t>.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population</a:t>
            </a:r>
            <a:r>
              <a:rPr lang="fr-FR" dirty="0"/>
              <a:t> est </a:t>
            </a:r>
            <a:r>
              <a:rPr lang="fr-FR" dirty="0" smtClean="0"/>
              <a:t>de…. </a:t>
            </a:r>
            <a:r>
              <a:rPr lang="fr-FR" i="1" dirty="0" smtClean="0"/>
              <a:t>The population </a:t>
            </a:r>
            <a:r>
              <a:rPr lang="fr-FR" i="1" dirty="0" err="1" smtClean="0"/>
              <a:t>is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Le </a:t>
            </a:r>
            <a:r>
              <a:rPr lang="fr-FR" b="1" dirty="0"/>
              <a:t>territoire</a:t>
            </a:r>
            <a:r>
              <a:rPr lang="fr-FR" dirty="0"/>
              <a:t> s’étend </a:t>
            </a:r>
            <a:r>
              <a:rPr lang="fr-FR" dirty="0" smtClean="0"/>
              <a:t>sur _____ </a:t>
            </a:r>
            <a:r>
              <a:rPr lang="fr-FR" b="1" dirty="0"/>
              <a:t>kilomètres</a:t>
            </a:r>
            <a:r>
              <a:rPr lang="fr-FR" dirty="0"/>
              <a:t> </a:t>
            </a:r>
            <a:r>
              <a:rPr lang="fr-FR" b="1" dirty="0"/>
              <a:t>carrés</a:t>
            </a:r>
            <a:r>
              <a:rPr lang="fr-FR" dirty="0" smtClean="0"/>
              <a:t>. </a:t>
            </a:r>
            <a:r>
              <a:rPr lang="fr-FR" i="1" dirty="0" err="1" smtClean="0"/>
              <a:t>It’s</a:t>
            </a:r>
            <a:r>
              <a:rPr lang="fr-FR" i="1" dirty="0" smtClean="0"/>
              <a:t> … km </a:t>
            </a:r>
            <a:r>
              <a:rPr lang="fr-FR" i="1" dirty="0" err="1" smtClean="0"/>
              <a:t>squared</a:t>
            </a:r>
            <a:r>
              <a:rPr lang="fr-FR" i="1" dirty="0" smtClean="0"/>
              <a:t>.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Il y a </a:t>
            </a:r>
            <a:r>
              <a:rPr lang="fr-FR" b="1" dirty="0" smtClean="0"/>
              <a:t>______</a:t>
            </a:r>
            <a:r>
              <a:rPr lang="fr-FR" dirty="0" smtClean="0"/>
              <a:t> </a:t>
            </a:r>
            <a:r>
              <a:rPr lang="fr-FR" b="1" dirty="0"/>
              <a:t>langues</a:t>
            </a:r>
            <a:r>
              <a:rPr lang="fr-FR" dirty="0"/>
              <a:t> </a:t>
            </a:r>
            <a:r>
              <a:rPr lang="fr-FR" b="1" dirty="0" smtClean="0"/>
              <a:t>officielles. </a:t>
            </a:r>
            <a:r>
              <a:rPr lang="fr-FR" i="1" dirty="0" smtClean="0"/>
              <a:t>There are… official </a:t>
            </a:r>
            <a:r>
              <a:rPr lang="fr-FR" i="1" dirty="0" err="1" smtClean="0"/>
              <a:t>languages</a:t>
            </a:r>
            <a:r>
              <a:rPr lang="fr-FR" i="1" dirty="0" smtClean="0"/>
              <a:t>.</a:t>
            </a:r>
            <a:endParaRPr lang="fr-FR" b="1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Le </a:t>
            </a:r>
            <a:r>
              <a:rPr lang="fr-FR" b="1" dirty="0"/>
              <a:t>climat </a:t>
            </a:r>
            <a:r>
              <a:rPr lang="fr-FR" dirty="0" smtClean="0"/>
              <a:t>est… </a:t>
            </a:r>
            <a:r>
              <a:rPr lang="fr-FR" i="1" dirty="0" smtClean="0"/>
              <a:t>The </a:t>
            </a:r>
            <a:r>
              <a:rPr lang="fr-FR" i="1" dirty="0" err="1" smtClean="0"/>
              <a:t>climate</a:t>
            </a:r>
            <a:r>
              <a:rPr lang="fr-FR" i="1" dirty="0" smtClean="0"/>
              <a:t> </a:t>
            </a:r>
            <a:r>
              <a:rPr lang="fr-FR" i="1" dirty="0" err="1" smtClean="0"/>
              <a:t>is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température maximale </a:t>
            </a:r>
            <a:r>
              <a:rPr lang="fr-FR" dirty="0"/>
              <a:t>est </a:t>
            </a:r>
            <a:r>
              <a:rPr lang="fr-FR" dirty="0" smtClean="0"/>
              <a:t>de… </a:t>
            </a:r>
            <a:r>
              <a:rPr lang="fr-FR" i="1" dirty="0" smtClean="0"/>
              <a:t>The maximum </a:t>
            </a:r>
            <a:r>
              <a:rPr lang="fr-FR" i="1" dirty="0" err="1" smtClean="0"/>
              <a:t>temperature</a:t>
            </a:r>
            <a:r>
              <a:rPr lang="fr-FR" i="1" dirty="0" smtClean="0"/>
              <a:t> </a:t>
            </a:r>
            <a:r>
              <a:rPr lang="fr-FR" i="1" dirty="0" err="1" smtClean="0"/>
              <a:t>is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température minimale </a:t>
            </a:r>
            <a:r>
              <a:rPr lang="fr-FR" dirty="0"/>
              <a:t>est </a:t>
            </a:r>
            <a:r>
              <a:rPr lang="fr-FR" dirty="0" smtClean="0"/>
              <a:t>de… </a:t>
            </a:r>
            <a:r>
              <a:rPr lang="fr-FR" i="1" dirty="0" smtClean="0"/>
              <a:t>The minimum </a:t>
            </a:r>
            <a:r>
              <a:rPr lang="fr-FR" i="1" dirty="0" err="1" smtClean="0"/>
              <a:t>temperature</a:t>
            </a:r>
            <a:r>
              <a:rPr lang="fr-FR" i="1" dirty="0" smtClean="0"/>
              <a:t> </a:t>
            </a:r>
            <a:r>
              <a:rPr lang="fr-FR" i="1" dirty="0" err="1" smtClean="0"/>
              <a:t>is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__________est </a:t>
            </a:r>
            <a:r>
              <a:rPr lang="fr-FR" dirty="0"/>
              <a:t>connue </a:t>
            </a:r>
            <a:r>
              <a:rPr lang="fr-FR" dirty="0" smtClean="0"/>
              <a:t>pour… </a:t>
            </a:r>
            <a:r>
              <a:rPr lang="fr-FR" i="1" dirty="0" err="1" smtClean="0"/>
              <a:t>is</a:t>
            </a:r>
            <a:r>
              <a:rPr lang="fr-FR" i="1" dirty="0" smtClean="0"/>
              <a:t> </a:t>
            </a:r>
            <a:r>
              <a:rPr lang="fr-FR" i="1" dirty="0" err="1" smtClean="0"/>
              <a:t>known</a:t>
            </a:r>
            <a:r>
              <a:rPr lang="fr-FR" i="1" dirty="0" smtClean="0"/>
              <a:t> for…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religion</a:t>
            </a:r>
            <a:r>
              <a:rPr lang="fr-FR" dirty="0"/>
              <a:t> principale </a:t>
            </a:r>
            <a:r>
              <a:rPr lang="fr-FR" dirty="0" smtClean="0"/>
              <a:t>est…  </a:t>
            </a:r>
            <a:r>
              <a:rPr lang="fr-FR" i="1" dirty="0" smtClean="0"/>
              <a:t>The main religion </a:t>
            </a:r>
            <a:r>
              <a:rPr lang="fr-FR" i="1" dirty="0" err="1" smtClean="0"/>
              <a:t>is</a:t>
            </a:r>
            <a:r>
              <a:rPr lang="fr-FR" i="1" dirty="0" smtClean="0"/>
              <a:t>…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Le </a:t>
            </a:r>
            <a:r>
              <a:rPr lang="fr-FR" b="1" dirty="0"/>
              <a:t>président</a:t>
            </a:r>
            <a:r>
              <a:rPr lang="fr-FR" dirty="0"/>
              <a:t> </a:t>
            </a:r>
            <a:r>
              <a:rPr lang="fr-FR" dirty="0" smtClean="0"/>
              <a:t>s’appelle… </a:t>
            </a:r>
            <a:r>
              <a:rPr lang="fr-FR" i="1" dirty="0" smtClean="0"/>
              <a:t>The </a:t>
            </a:r>
            <a:r>
              <a:rPr lang="fr-FR" i="1" dirty="0" err="1" smtClean="0"/>
              <a:t>President</a:t>
            </a:r>
            <a:r>
              <a:rPr lang="fr-FR" i="1" dirty="0" smtClean="0"/>
              <a:t> </a:t>
            </a:r>
            <a:r>
              <a:rPr lang="fr-FR" i="1" dirty="0" err="1" smtClean="0"/>
              <a:t>is</a:t>
            </a:r>
            <a:r>
              <a:rPr lang="fr-FR" i="1" dirty="0" smtClean="0"/>
              <a:t> </a:t>
            </a:r>
            <a:r>
              <a:rPr lang="fr-FR" i="1" dirty="0" err="1" smtClean="0"/>
              <a:t>called</a:t>
            </a:r>
            <a:r>
              <a:rPr lang="fr-FR" i="1" dirty="0" smtClean="0"/>
              <a:t>…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/>
              <a:t>La </a:t>
            </a:r>
            <a:r>
              <a:rPr lang="fr-FR" b="1" dirty="0"/>
              <a:t>capitale</a:t>
            </a:r>
            <a:r>
              <a:rPr lang="fr-FR" dirty="0"/>
              <a:t> </a:t>
            </a:r>
            <a:r>
              <a:rPr lang="fr-FR" dirty="0" smtClean="0"/>
              <a:t>est… </a:t>
            </a:r>
            <a:r>
              <a:rPr lang="fr-FR" i="1" dirty="0" smtClean="0"/>
              <a:t>The capital </a:t>
            </a:r>
            <a:r>
              <a:rPr lang="fr-FR" i="1" dirty="0" err="1" smtClean="0"/>
              <a:t>is</a:t>
            </a:r>
            <a:r>
              <a:rPr lang="fr-FR" i="1" dirty="0" smtClean="0"/>
              <a:t>…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15973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Quiz!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285"/>
            <a:ext cx="8579296" cy="4525963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AutoNum type="arabicParenR"/>
            </a:pPr>
            <a:endParaRPr lang="en-GB" dirty="0" smtClean="0">
              <a:latin typeface="Comic Sans MS" panose="030F0702030302020204" pitchFamily="66" charset="0"/>
            </a:endParaRPr>
          </a:p>
          <a:p>
            <a:pPr marL="514350" indent="-514350">
              <a:buAutoNum type="arabicParenR"/>
            </a:pPr>
            <a:r>
              <a:rPr lang="en-GB" dirty="0" smtClean="0">
                <a:latin typeface="Comic Sans MS" panose="030F0702030302020204" pitchFamily="66" charset="0"/>
              </a:rPr>
              <a:t>Can you name 4 countries that speak French that are </a:t>
            </a:r>
            <a:r>
              <a:rPr lang="en-GB" u="sng" dirty="0" smtClean="0">
                <a:latin typeface="Comic Sans MS" panose="030F0702030302020204" pitchFamily="66" charset="0"/>
              </a:rPr>
              <a:t>not</a:t>
            </a:r>
            <a:r>
              <a:rPr lang="en-GB" dirty="0" smtClean="0">
                <a:latin typeface="Comic Sans MS" panose="030F0702030302020204" pitchFamily="66" charset="0"/>
              </a:rPr>
              <a:t> on the sheets in front of you?</a:t>
            </a:r>
          </a:p>
          <a:p>
            <a:pPr marL="514350" indent="-514350">
              <a:buAutoNum type="arabicParenR"/>
            </a:pPr>
            <a:r>
              <a:rPr lang="en-GB" dirty="0" smtClean="0">
                <a:latin typeface="Comic Sans MS" panose="030F0702030302020204" pitchFamily="66" charset="0"/>
              </a:rPr>
              <a:t>What does the francophone flag look like?</a:t>
            </a:r>
          </a:p>
          <a:p>
            <a:pPr marL="514350" indent="-514350">
              <a:buAutoNum type="arabicParenR"/>
            </a:pPr>
            <a:r>
              <a:rPr lang="en-GB" dirty="0" smtClean="0">
                <a:latin typeface="Comic Sans MS" panose="030F0702030302020204" pitchFamily="66" charset="0"/>
              </a:rPr>
              <a:t>In which continent is French Guiana?</a:t>
            </a:r>
          </a:p>
          <a:p>
            <a:pPr marL="514350" indent="-514350">
              <a:buAutoNum type="arabicParenR"/>
            </a:pPr>
            <a:r>
              <a:rPr lang="en-GB" dirty="0" smtClean="0">
                <a:latin typeface="Comic Sans MS" panose="030F0702030302020204" pitchFamily="66" charset="0"/>
              </a:rPr>
              <a:t>Which French Island is in the Caribbean?</a:t>
            </a:r>
          </a:p>
          <a:p>
            <a:pPr marL="514350" indent="-514350">
              <a:buAutoNum type="arabicParenR"/>
            </a:pPr>
            <a:r>
              <a:rPr lang="en-GB" dirty="0" smtClean="0">
                <a:latin typeface="Comic Sans MS" panose="030F0702030302020204" pitchFamily="66" charset="0"/>
              </a:rPr>
              <a:t>Dakar is the capital of which country?</a:t>
            </a:r>
          </a:p>
          <a:p>
            <a:pPr marL="514350" indent="-514350">
              <a:buAutoNum type="arabicParenR"/>
            </a:pPr>
            <a:r>
              <a:rPr lang="en-GB" dirty="0" smtClean="0">
                <a:latin typeface="Comic Sans MS" panose="030F0702030302020204" pitchFamily="66" charset="0"/>
              </a:rPr>
              <a:t>Which Francophone Island is located in the Pacific Ocean?</a:t>
            </a:r>
          </a:p>
          <a:p>
            <a:pPr marL="514350" indent="-514350">
              <a:buAutoNum type="arabicParenR"/>
            </a:pPr>
            <a:r>
              <a:rPr lang="en-GB" dirty="0" smtClean="0">
                <a:latin typeface="Comic Sans MS" panose="030F0702030302020204" pitchFamily="66" charset="0"/>
              </a:rPr>
              <a:t>Which French territory is mostly covered by the Amazon rainforest?</a:t>
            </a:r>
          </a:p>
          <a:p>
            <a:pPr marL="514350" indent="-514350">
              <a:buAutoNum type="arabicParenR"/>
            </a:pPr>
            <a:r>
              <a:rPr lang="en-GB" dirty="0" smtClean="0">
                <a:latin typeface="Comic Sans MS" panose="030F0702030302020204" pitchFamily="66" charset="0"/>
              </a:rPr>
              <a:t>Which African country was once a French colony?</a:t>
            </a:r>
          </a:p>
          <a:p>
            <a:pPr marL="514350" indent="-514350">
              <a:buAutoNum type="arabicParenR"/>
            </a:pPr>
            <a:r>
              <a:rPr lang="en-GB" dirty="0" smtClean="0">
                <a:latin typeface="Comic Sans MS" panose="030F0702030302020204" pitchFamily="66" charset="0"/>
              </a:rPr>
              <a:t>Which French island has a volcano that erupted in 1902 killing more than 1000 people?</a:t>
            </a:r>
          </a:p>
          <a:p>
            <a:pPr marL="514350" indent="-514350">
              <a:buAutoNum type="arabicParenR"/>
            </a:pPr>
            <a:r>
              <a:rPr lang="en-GB" dirty="0" smtClean="0">
                <a:latin typeface="Comic Sans MS" panose="030F0702030302020204" pitchFamily="66" charset="0"/>
              </a:rPr>
              <a:t>Which Francophone island is considered as a ‘paradise on earth’?</a:t>
            </a:r>
          </a:p>
          <a:p>
            <a:pPr marL="514350" indent="-514350">
              <a:buAutoNum type="arabi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8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Comic Sans MS" panose="030F0702030302020204" pitchFamily="66" charset="0"/>
              </a:rPr>
              <a:t>Kahoot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285"/>
            <a:ext cx="857929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  <a:hlinkClick r:id="rId2"/>
              </a:rPr>
              <a:t>www.kahoot.it</a:t>
            </a:r>
            <a:endParaRPr lang="en-GB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Enter the game pin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56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404664"/>
            <a:ext cx="62646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500" u="sng" dirty="0" smtClean="0">
                <a:latin typeface="Comic Sans MS" panose="030F0702030302020204" pitchFamily="66" charset="0"/>
              </a:rPr>
              <a:t>vendredi le vingt-cinq septembre 2015</a:t>
            </a:r>
            <a:endParaRPr lang="fr-FR" sz="2500" u="sng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05528"/>
            <a:ext cx="8784976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500" u="sng" dirty="0" smtClean="0">
                <a:latin typeface="Comic Sans MS" panose="030F0702030302020204" pitchFamily="66" charset="0"/>
              </a:rPr>
              <a:t>La Francophonie</a:t>
            </a:r>
          </a:p>
          <a:p>
            <a:pPr algn="ctr"/>
            <a:endParaRPr lang="fr-FR" sz="2500" u="sng" dirty="0">
              <a:latin typeface="Comic Sans MS" panose="030F0702030302020204" pitchFamily="66" charset="0"/>
            </a:endParaRPr>
          </a:p>
          <a:p>
            <a:r>
              <a:rPr lang="fr-FR" sz="2500" i="1" dirty="0" smtClean="0">
                <a:latin typeface="Comic Sans MS" panose="030F0702030302020204" pitchFamily="66" charset="0"/>
              </a:rPr>
              <a:t>LO: to </a:t>
            </a:r>
            <a:r>
              <a:rPr lang="fr-FR" sz="2500" i="1" dirty="0" err="1" smtClean="0">
                <a:latin typeface="Comic Sans MS" panose="030F0702030302020204" pitchFamily="66" charset="0"/>
              </a:rPr>
              <a:t>discover</a:t>
            </a:r>
            <a:r>
              <a:rPr lang="fr-FR" sz="2500" i="1" dirty="0" smtClean="0">
                <a:latin typeface="Comic Sans MS" panose="030F0702030302020204" pitchFamily="66" charset="0"/>
              </a:rPr>
              <a:t> La Francophonie (</a:t>
            </a:r>
            <a:r>
              <a:rPr lang="fr-FR" sz="2500" i="1" dirty="0" err="1" smtClean="0">
                <a:latin typeface="Comic Sans MS" panose="030F0702030302020204" pitchFamily="66" charset="0"/>
              </a:rPr>
              <a:t>what</a:t>
            </a:r>
            <a:r>
              <a:rPr lang="fr-FR" sz="2500" i="1" dirty="0" smtClean="0">
                <a:latin typeface="Comic Sans MS" panose="030F0702030302020204" pitchFamily="66" charset="0"/>
              </a:rPr>
              <a:t> </a:t>
            </a:r>
            <a:r>
              <a:rPr lang="fr-FR" sz="2500" i="1" dirty="0" err="1" smtClean="0">
                <a:latin typeface="Comic Sans MS" panose="030F0702030302020204" pitchFamily="66" charset="0"/>
              </a:rPr>
              <a:t>it</a:t>
            </a:r>
            <a:r>
              <a:rPr lang="fr-FR" sz="2500" i="1" dirty="0" smtClean="0">
                <a:latin typeface="Comic Sans MS" panose="030F0702030302020204" pitchFamily="66" charset="0"/>
              </a:rPr>
              <a:t> </a:t>
            </a:r>
            <a:r>
              <a:rPr lang="fr-FR" sz="2500" i="1" dirty="0" err="1" smtClean="0">
                <a:latin typeface="Comic Sans MS" panose="030F0702030302020204" pitchFamily="66" charset="0"/>
              </a:rPr>
              <a:t>is</a:t>
            </a:r>
            <a:r>
              <a:rPr lang="fr-FR" sz="2500" i="1" dirty="0" smtClean="0">
                <a:latin typeface="Comic Sans MS" panose="030F0702030302020204" pitchFamily="66" charset="0"/>
              </a:rPr>
              <a:t>, </a:t>
            </a:r>
            <a:r>
              <a:rPr lang="fr-FR" sz="2500" i="1" dirty="0" err="1" smtClean="0">
                <a:latin typeface="Comic Sans MS" panose="030F0702030302020204" pitchFamily="66" charset="0"/>
              </a:rPr>
              <a:t>what</a:t>
            </a:r>
            <a:r>
              <a:rPr lang="fr-FR" sz="2500" i="1" dirty="0" smtClean="0">
                <a:latin typeface="Comic Sans MS" panose="030F0702030302020204" pitchFamily="66" charset="0"/>
              </a:rPr>
              <a:t> the DOM/</a:t>
            </a:r>
            <a:r>
              <a:rPr lang="fr-FR" sz="2500" i="1" dirty="0" err="1" smtClean="0">
                <a:latin typeface="Comic Sans MS" panose="030F0702030302020204" pitchFamily="66" charset="0"/>
              </a:rPr>
              <a:t>TOMs</a:t>
            </a:r>
            <a:r>
              <a:rPr lang="fr-FR" sz="2500" i="1" dirty="0" smtClean="0">
                <a:latin typeface="Comic Sans MS" panose="030F0702030302020204" pitchFamily="66" charset="0"/>
              </a:rPr>
              <a:t> are and </a:t>
            </a:r>
            <a:r>
              <a:rPr lang="fr-FR" sz="2500" i="1" dirty="0" err="1" smtClean="0">
                <a:latin typeface="Comic Sans MS" panose="030F0702030302020204" pitchFamily="66" charset="0"/>
              </a:rPr>
              <a:t>describe</a:t>
            </a:r>
            <a:r>
              <a:rPr lang="fr-FR" sz="2500" i="1" dirty="0" smtClean="0">
                <a:latin typeface="Comic Sans MS" panose="030F0702030302020204" pitchFamily="66" charset="0"/>
              </a:rPr>
              <a:t> a Francophone country).</a:t>
            </a:r>
          </a:p>
          <a:p>
            <a:endParaRPr lang="fr-FR" sz="2500" i="1" dirty="0">
              <a:latin typeface="Comic Sans MS" panose="030F0702030302020204" pitchFamily="66" charset="0"/>
            </a:endParaRPr>
          </a:p>
          <a:p>
            <a:r>
              <a:rPr lang="fr-FR" sz="2500" b="1" i="1" dirty="0" smtClean="0">
                <a:latin typeface="Comic Sans MS" panose="030F0702030302020204" pitchFamily="66" charset="0"/>
              </a:rPr>
              <a:t>Correct the </a:t>
            </a:r>
            <a:r>
              <a:rPr lang="fr-FR" sz="2500" b="1" i="1" dirty="0" err="1" smtClean="0">
                <a:latin typeface="Comic Sans MS" panose="030F0702030302020204" pitchFamily="66" charset="0"/>
              </a:rPr>
              <a:t>mistakes</a:t>
            </a:r>
            <a:r>
              <a:rPr lang="fr-FR" sz="2500" b="1" i="1" dirty="0" smtClean="0">
                <a:latin typeface="Comic Sans MS" panose="030F0702030302020204" pitchFamily="66" charset="0"/>
              </a:rPr>
              <a:t>:</a:t>
            </a:r>
          </a:p>
          <a:p>
            <a:endParaRPr lang="fr-FR" sz="2500" b="1" i="1" dirty="0">
              <a:latin typeface="Comic Sans MS" panose="030F0702030302020204" pitchFamily="66" charset="0"/>
            </a:endParaRPr>
          </a:p>
          <a:p>
            <a:pPr marL="457200" indent="-457200"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The Francophonie </a:t>
            </a:r>
            <a:r>
              <a:rPr lang="fr-FR" sz="2500" dirty="0" err="1" smtClean="0">
                <a:latin typeface="Comic Sans MS" panose="030F0702030302020204" pitchFamily="66" charset="0"/>
              </a:rPr>
              <a:t>is</a:t>
            </a:r>
            <a:r>
              <a:rPr lang="fr-FR" sz="2500" dirty="0" smtClean="0">
                <a:latin typeface="Comic Sans MS" panose="030F0702030302020204" pitchFamily="66" charset="0"/>
              </a:rPr>
              <a:t> a French </a:t>
            </a:r>
            <a:r>
              <a:rPr lang="fr-FR" sz="2500" dirty="0" err="1" smtClean="0">
                <a:latin typeface="Comic Sans MS" panose="030F0702030302020204" pitchFamily="66" charset="0"/>
              </a:rPr>
              <a:t>speaking</a:t>
            </a:r>
            <a:r>
              <a:rPr lang="fr-FR" sz="2500" dirty="0" smtClean="0">
                <a:latin typeface="Comic Sans MS" panose="030F0702030302020204" pitchFamily="66" charset="0"/>
              </a:rPr>
              <a:t> country.</a:t>
            </a:r>
          </a:p>
          <a:p>
            <a:pPr marL="457200" indent="-457200"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A DOM </a:t>
            </a:r>
            <a:r>
              <a:rPr lang="fr-FR" sz="2500" dirty="0" err="1" smtClean="0">
                <a:latin typeface="Comic Sans MS" panose="030F0702030302020204" pitchFamily="66" charset="0"/>
              </a:rPr>
              <a:t>is</a:t>
            </a:r>
            <a:r>
              <a:rPr lang="fr-FR" sz="2500" dirty="0" smtClean="0">
                <a:latin typeface="Comic Sans MS" panose="030F0702030302020204" pitchFamily="66" charset="0"/>
              </a:rPr>
              <a:t> a French </a:t>
            </a:r>
            <a:r>
              <a:rPr lang="fr-FR" sz="2500" dirty="0" err="1" smtClean="0">
                <a:latin typeface="Comic Sans MS" panose="030F0702030302020204" pitchFamily="66" charset="0"/>
              </a:rPr>
              <a:t>speaking</a:t>
            </a:r>
            <a:r>
              <a:rPr lang="fr-FR" sz="2500" dirty="0" smtClean="0">
                <a:latin typeface="Comic Sans MS" panose="030F0702030302020204" pitchFamily="66" charset="0"/>
              </a:rPr>
              <a:t> country.</a:t>
            </a:r>
          </a:p>
          <a:p>
            <a:pPr marL="457200" indent="-457200"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A DOM </a:t>
            </a:r>
            <a:r>
              <a:rPr lang="fr-FR" sz="2500" dirty="0" err="1" smtClean="0">
                <a:latin typeface="Comic Sans MS" panose="030F0702030302020204" pitchFamily="66" charset="0"/>
              </a:rPr>
              <a:t>is</a:t>
            </a:r>
            <a:r>
              <a:rPr lang="fr-FR" sz="2500" dirty="0" smtClean="0">
                <a:latin typeface="Comic Sans MS" panose="030F0702030302020204" pitchFamily="66" charset="0"/>
              </a:rPr>
              <a:t> a </a:t>
            </a:r>
            <a:r>
              <a:rPr lang="fr-FR" sz="2500" dirty="0" err="1" smtClean="0">
                <a:latin typeface="Comic Sans MS" panose="030F0702030302020204" pitchFamily="66" charset="0"/>
              </a:rPr>
              <a:t>different</a:t>
            </a:r>
            <a:r>
              <a:rPr lang="fr-FR" sz="2500" dirty="0" smtClean="0">
                <a:latin typeface="Comic Sans MS" panose="030F0702030302020204" pitchFamily="66" charset="0"/>
              </a:rPr>
              <a:t> country to France. </a:t>
            </a:r>
          </a:p>
          <a:p>
            <a:pPr marL="457200" indent="-457200">
              <a:buAutoNum type="arabicPeriod"/>
            </a:pPr>
            <a:r>
              <a:rPr lang="fr-FR" sz="2500" dirty="0" smtClean="0">
                <a:latin typeface="Comic Sans MS" panose="030F0702030302020204" pitchFamily="66" charset="0"/>
              </a:rPr>
              <a:t>A DOM/TOM </a:t>
            </a:r>
            <a:r>
              <a:rPr lang="fr-FR" sz="2500" dirty="0" err="1" smtClean="0">
                <a:latin typeface="Comic Sans MS" panose="030F0702030302020204" pitchFamily="66" charset="0"/>
              </a:rPr>
              <a:t>is</a:t>
            </a:r>
            <a:r>
              <a:rPr lang="fr-FR" sz="2500" dirty="0" smtClean="0">
                <a:latin typeface="Comic Sans MS" panose="030F0702030302020204" pitchFamily="66" charset="0"/>
              </a:rPr>
              <a:t> a city </a:t>
            </a:r>
            <a:r>
              <a:rPr lang="fr-FR" sz="2500" dirty="0" err="1" smtClean="0">
                <a:latin typeface="Comic Sans MS" panose="030F0702030302020204" pitchFamily="66" charset="0"/>
              </a:rPr>
              <a:t>which</a:t>
            </a:r>
            <a:r>
              <a:rPr lang="fr-FR" sz="2500" dirty="0" smtClean="0">
                <a:latin typeface="Comic Sans MS" panose="030F0702030302020204" pitchFamily="66" charset="0"/>
              </a:rPr>
              <a:t> </a:t>
            </a:r>
            <a:r>
              <a:rPr lang="fr-FR" sz="2500" dirty="0" err="1" smtClean="0">
                <a:latin typeface="Comic Sans MS" panose="030F0702030302020204" pitchFamily="66" charset="0"/>
              </a:rPr>
              <a:t>speaks</a:t>
            </a:r>
            <a:r>
              <a:rPr lang="fr-FR" sz="2500" dirty="0" smtClean="0">
                <a:latin typeface="Comic Sans MS" panose="030F0702030302020204" pitchFamily="66" charset="0"/>
              </a:rPr>
              <a:t> French.</a:t>
            </a:r>
          </a:p>
          <a:p>
            <a:pPr marL="457200" indent="-457200">
              <a:buAutoNum type="arabicPeriod"/>
            </a:pPr>
            <a:r>
              <a:rPr lang="fr-FR" sz="2500" dirty="0" err="1" smtClean="0">
                <a:latin typeface="Comic Sans MS" panose="030F0702030302020204" pitchFamily="66" charset="0"/>
              </a:rPr>
              <a:t>TOMs</a:t>
            </a:r>
            <a:r>
              <a:rPr lang="fr-FR" sz="2500" dirty="0" smtClean="0">
                <a:latin typeface="Comic Sans MS" panose="030F0702030302020204" pitchFamily="66" charset="0"/>
              </a:rPr>
              <a:t> are </a:t>
            </a:r>
            <a:r>
              <a:rPr lang="fr-FR" sz="2500" dirty="0" err="1" smtClean="0">
                <a:latin typeface="Comic Sans MS" panose="030F0702030302020204" pitchFamily="66" charset="0"/>
              </a:rPr>
              <a:t>nearer</a:t>
            </a:r>
            <a:r>
              <a:rPr lang="fr-FR" sz="2500" dirty="0" smtClean="0">
                <a:latin typeface="Comic Sans MS" panose="030F0702030302020204" pitchFamily="66" charset="0"/>
              </a:rPr>
              <a:t> to France </a:t>
            </a:r>
            <a:r>
              <a:rPr lang="fr-FR" sz="2500" dirty="0" err="1" smtClean="0">
                <a:latin typeface="Comic Sans MS" panose="030F0702030302020204" pitchFamily="66" charset="0"/>
              </a:rPr>
              <a:t>than</a:t>
            </a:r>
            <a:r>
              <a:rPr lang="fr-FR" sz="2500" dirty="0" smtClean="0">
                <a:latin typeface="Comic Sans MS" panose="030F0702030302020204" pitchFamily="66" charset="0"/>
              </a:rPr>
              <a:t> </a:t>
            </a:r>
            <a:r>
              <a:rPr lang="fr-FR" sz="2500" dirty="0" err="1" smtClean="0">
                <a:latin typeface="Comic Sans MS" panose="030F0702030302020204" pitchFamily="66" charset="0"/>
              </a:rPr>
              <a:t>DOMs</a:t>
            </a:r>
            <a:r>
              <a:rPr lang="fr-FR" sz="2500" dirty="0" smtClean="0">
                <a:latin typeface="Comic Sans MS" panose="030F0702030302020204" pitchFamily="66" charset="0"/>
              </a:rPr>
              <a:t>. </a:t>
            </a:r>
          </a:p>
          <a:p>
            <a:endParaRPr lang="fr-FR" sz="2500" b="1" i="1" dirty="0">
              <a:latin typeface="Comic Sans MS" panose="030F0702030302020204" pitchFamily="66" charset="0"/>
            </a:endParaRPr>
          </a:p>
          <a:p>
            <a:endParaRPr lang="fr-FR" sz="2500" dirty="0" smtClean="0">
              <a:latin typeface="Comic Sans MS" panose="030F0702030302020204" pitchFamily="66" charset="0"/>
            </a:endParaRPr>
          </a:p>
          <a:p>
            <a:r>
              <a:rPr lang="fr-FR" sz="2500" i="1" dirty="0" smtClean="0">
                <a:latin typeface="Comic Sans MS" panose="030F0702030302020204" pitchFamily="66" charset="0"/>
              </a:rPr>
              <a:t> </a:t>
            </a:r>
            <a:endParaRPr lang="fr-FR" sz="2500" i="1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://dept.clcillinois.edu/for/SpeakingLanguages/French-SpeakingNati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13" y="0"/>
            <a:ext cx="249627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19590" y="5877272"/>
            <a:ext cx="63169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 smtClean="0">
                <a:latin typeface="Comic Sans MS" panose="030F0702030302020204" pitchFamily="66" charset="0"/>
              </a:rPr>
              <a:t>HL: Research Haiti – key facts and what happened there in 2010? Tues 29/9</a:t>
            </a:r>
            <a:endParaRPr lang="en-GB" sz="25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92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84" y="692696"/>
            <a:ext cx="4499992" cy="6165304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200" b="1" dirty="0" smtClean="0">
                <a:latin typeface="Comic Sans MS" panose="030F0702030302020204" pitchFamily="66" charset="0"/>
              </a:rPr>
              <a:t>La </a:t>
            </a:r>
            <a:r>
              <a:rPr lang="en-GB" sz="1200" b="1" dirty="0" err="1" smtClean="0">
                <a:latin typeface="Comic Sans MS" panose="030F0702030302020204" pitchFamily="66" charset="0"/>
              </a:rPr>
              <a:t>Polynésie</a:t>
            </a:r>
            <a:r>
              <a:rPr lang="en-GB" sz="1200" b="1" dirty="0" smtClean="0">
                <a:latin typeface="Comic Sans MS" panose="030F0702030302020204" pitchFamily="66" charset="0"/>
              </a:rPr>
              <a:t> </a:t>
            </a:r>
            <a:r>
              <a:rPr lang="en-GB" sz="1200" b="1" dirty="0" err="1" smtClean="0">
                <a:latin typeface="Comic Sans MS" panose="030F0702030302020204" pitchFamily="66" charset="0"/>
              </a:rPr>
              <a:t>française</a:t>
            </a:r>
            <a:r>
              <a:rPr lang="en-GB" sz="1200" b="1" dirty="0" smtClean="0">
                <a:latin typeface="Comic Sans MS" panose="030F0702030302020204" pitchFamily="66" charset="0"/>
              </a:rPr>
              <a:t> 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In which ocean is it located? ___________________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How big is the territory? ____________________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main religion? ____________________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it considered as? ____________________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200" b="1" dirty="0" smtClean="0">
                <a:latin typeface="Comic Sans MS" panose="030F0702030302020204" pitchFamily="66" charset="0"/>
              </a:rPr>
              <a:t>Le </a:t>
            </a:r>
            <a:r>
              <a:rPr lang="en-GB" sz="1200" b="1" dirty="0" err="1" smtClean="0">
                <a:latin typeface="Comic Sans MS" panose="030F0702030302020204" pitchFamily="66" charset="0"/>
              </a:rPr>
              <a:t>Sénégal</a:t>
            </a:r>
            <a:r>
              <a:rPr lang="en-GB" sz="1200" b="1" dirty="0" smtClean="0">
                <a:latin typeface="Comic Sans MS" panose="030F0702030302020204" pitchFamily="66" charset="0"/>
              </a:rPr>
              <a:t> 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capital? _________________________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maximum temperature? 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minimum temperature? 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When did it become independent? 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200" b="1" dirty="0" smtClean="0">
                <a:latin typeface="Comic Sans MS" panose="030F0702030302020204" pitchFamily="66" charset="0"/>
              </a:rPr>
              <a:t>La </a:t>
            </a:r>
            <a:r>
              <a:rPr lang="en-GB" sz="1200" b="1" dirty="0" err="1" smtClean="0">
                <a:latin typeface="Comic Sans MS" panose="030F0702030302020204" pitchFamily="66" charset="0"/>
              </a:rPr>
              <a:t>Guyane</a:t>
            </a:r>
            <a:r>
              <a:rPr lang="en-GB" sz="1200" b="1" dirty="0" smtClean="0">
                <a:latin typeface="Comic Sans MS" panose="030F0702030302020204" pitchFamily="66" charset="0"/>
              </a:rPr>
              <a:t> </a:t>
            </a:r>
            <a:r>
              <a:rPr lang="en-GB" sz="1200" b="1" dirty="0" err="1" smtClean="0">
                <a:latin typeface="Comic Sans MS" panose="030F0702030302020204" pitchFamily="66" charset="0"/>
              </a:rPr>
              <a:t>Française</a:t>
            </a:r>
            <a:r>
              <a:rPr lang="en-GB" sz="1200" b="1" dirty="0" smtClean="0">
                <a:latin typeface="Comic Sans MS" panose="030F0702030302020204" pitchFamily="66" charset="0"/>
              </a:rPr>
              <a:t> 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How much of the territory is covered by the forest? ________________________________________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type of climate is it? ___________________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How humid is the air there? __________________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in </a:t>
            </a:r>
            <a:r>
              <a:rPr lang="en-GB" sz="1200" dirty="0" err="1" smtClean="0">
                <a:latin typeface="Comic Sans MS" panose="030F0702030302020204" pitchFamily="66" charset="0"/>
              </a:rPr>
              <a:t>Kourou</a:t>
            </a:r>
            <a:r>
              <a:rPr lang="en-GB" sz="1200" dirty="0" smtClean="0">
                <a:latin typeface="Comic Sans MS" panose="030F0702030302020204" pitchFamily="66" charset="0"/>
              </a:rPr>
              <a:t>? _________________________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200" b="1" dirty="0" smtClean="0">
                <a:latin typeface="Comic Sans MS" panose="030F0702030302020204" pitchFamily="66" charset="0"/>
              </a:rPr>
              <a:t>La Martinique 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Where is it located? _________________________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How many people live there? ____________________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is the ‘Mont Pelé’? _______________________</a:t>
            </a:r>
          </a:p>
          <a:p>
            <a:pPr>
              <a:buFont typeface="+mj-lt"/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When did it erupt? ___________________________</a:t>
            </a:r>
          </a:p>
          <a:p>
            <a:r>
              <a:rPr lang="en-GB" sz="1200" b="1" dirty="0" smtClean="0">
                <a:latin typeface="Comic Sans MS" panose="030F0702030302020204" pitchFamily="66" charset="0"/>
              </a:rPr>
              <a:t>Le Vanuatu</a:t>
            </a:r>
          </a:p>
          <a:p>
            <a:pPr marL="228600" indent="-228600"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Where is it located? ___________________________</a:t>
            </a:r>
          </a:p>
          <a:p>
            <a:pPr marL="228600" indent="-228600"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How many people live there? _____________________</a:t>
            </a:r>
          </a:p>
          <a:p>
            <a:pPr marL="228600" indent="-228600"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What are the official languages? _________________</a:t>
            </a:r>
          </a:p>
          <a:p>
            <a:pPr marL="228600" indent="-228600"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When did Vanuatu become independent? ____________</a:t>
            </a:r>
          </a:p>
          <a:p>
            <a:pPr marL="228600" indent="-228600">
              <a:buAutoNum type="arabicPeriod"/>
            </a:pPr>
            <a:r>
              <a:rPr lang="en-GB" sz="1200" dirty="0" smtClean="0">
                <a:latin typeface="Comic Sans MS" panose="030F0702030302020204" pitchFamily="66" charset="0"/>
              </a:rPr>
              <a:t>Which countries did it become independent from? __________________________________________</a:t>
            </a:r>
          </a:p>
          <a:p>
            <a:pPr marL="0" indent="0">
              <a:buClr>
                <a:srgbClr val="00B050"/>
              </a:buClr>
              <a:buNone/>
            </a:pPr>
            <a:endParaRPr lang="en-GB" sz="1200" dirty="0">
              <a:latin typeface="Comic Sans MS" panose="030F0702030302020204" pitchFamily="66" charset="0"/>
            </a:endParaRPr>
          </a:p>
          <a:p>
            <a:pPr>
              <a:buClr>
                <a:srgbClr val="00B050"/>
              </a:buClr>
            </a:pPr>
            <a:endParaRPr lang="en-GB" sz="1200" dirty="0" smtClean="0"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44624"/>
            <a:ext cx="4499992" cy="5760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La Francophonie – answer the 5 questions about each place.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08512" y="44624"/>
            <a:ext cx="4499992" cy="5760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4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La </a:t>
            </a:r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Francophonie - answer the 5 questions about each place. </a:t>
            </a:r>
            <a:endParaRPr lang="en-GB" sz="1400" dirty="0">
              <a:latin typeface="Comic Sans MS" panose="030F0702030302020204" pitchFamily="66" charset="0"/>
            </a:endParaRPr>
          </a:p>
          <a:p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97159" y="692696"/>
            <a:ext cx="4499992" cy="61653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1200" b="1" smtClean="0">
                <a:latin typeface="Comic Sans MS" panose="030F0702030302020204" pitchFamily="66" charset="0"/>
              </a:rPr>
              <a:t>La Polynésie française 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In which ocean is it located? ___________________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How big is the territory? ____________________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What is the main religion? ____________________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What is it considered as? ____________________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200" b="1" smtClean="0">
                <a:latin typeface="Comic Sans MS" panose="030F0702030302020204" pitchFamily="66" charset="0"/>
              </a:rPr>
              <a:t>Le Sénégal 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What is the capital? _________________________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What is the maximum temperature? 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What is the minimum temperature? 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When did it become independent? 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200" b="1" smtClean="0">
                <a:latin typeface="Comic Sans MS" panose="030F0702030302020204" pitchFamily="66" charset="0"/>
              </a:rPr>
              <a:t>La Guyane Française 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How much of the territory is covered by the forest? ________________________________________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What type of climate is it? ___________________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How humid is the air there? __________________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What is in Kourou? _________________________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200" b="1" smtClean="0">
                <a:latin typeface="Comic Sans MS" panose="030F0702030302020204" pitchFamily="66" charset="0"/>
              </a:rPr>
              <a:t>La Martinique 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Where is it located? _________________________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How many people live there? ____________________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What is the ‘Mont Pelé’? _______________________</a:t>
            </a:r>
          </a:p>
          <a:p>
            <a:pPr>
              <a:buFont typeface="+mj-lt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When did it erupt? ___________________________</a:t>
            </a:r>
          </a:p>
          <a:p>
            <a:r>
              <a:rPr lang="en-GB" sz="1200" b="1" smtClean="0">
                <a:latin typeface="Comic Sans MS" panose="030F0702030302020204" pitchFamily="66" charset="0"/>
              </a:rPr>
              <a:t>Le Vanuatu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Where is it located? 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How many people live there? 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What are the official languages? 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When did Vanuatu become independent? 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200" smtClean="0">
                <a:latin typeface="Comic Sans MS" panose="030F0702030302020204" pitchFamily="66" charset="0"/>
              </a:rPr>
              <a:t>Which countries did it become independent from? __________________________________________</a:t>
            </a:r>
          </a:p>
          <a:p>
            <a:pPr marL="0" indent="0">
              <a:buClr>
                <a:srgbClr val="00B050"/>
              </a:buClr>
              <a:buFont typeface="Arial" panose="020B0604020202020204" pitchFamily="34" charset="0"/>
              <a:buNone/>
            </a:pPr>
            <a:endParaRPr lang="en-GB" sz="1200" smtClean="0">
              <a:latin typeface="Comic Sans MS" panose="030F0702030302020204" pitchFamily="66" charset="0"/>
            </a:endParaRPr>
          </a:p>
          <a:p>
            <a:pPr>
              <a:buClr>
                <a:srgbClr val="00B050"/>
              </a:buClr>
            </a:pPr>
            <a:endParaRPr lang="en-GB" sz="1200" smtClean="0"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1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43" y="620688"/>
            <a:ext cx="4499992" cy="612068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100" b="1" dirty="0" smtClean="0">
                <a:latin typeface="Comic Sans MS" panose="030F0702030302020204" pitchFamily="66" charset="0"/>
              </a:rPr>
              <a:t>La </a:t>
            </a:r>
            <a:r>
              <a:rPr lang="en-GB" sz="1100" b="1" dirty="0" err="1" smtClean="0">
                <a:latin typeface="Comic Sans MS" panose="030F0702030302020204" pitchFamily="66" charset="0"/>
              </a:rPr>
              <a:t>Polynésie</a:t>
            </a:r>
            <a:r>
              <a:rPr lang="en-GB" sz="1100" b="1" dirty="0" smtClean="0">
                <a:latin typeface="Comic Sans MS" panose="030F0702030302020204" pitchFamily="66" charset="0"/>
              </a:rPr>
              <a:t> </a:t>
            </a:r>
            <a:r>
              <a:rPr lang="en-GB" sz="1100" b="1" dirty="0" err="1" smtClean="0">
                <a:latin typeface="Comic Sans MS" panose="030F0702030302020204" pitchFamily="66" charset="0"/>
              </a:rPr>
              <a:t>française</a:t>
            </a:r>
            <a:r>
              <a:rPr lang="en-GB" sz="1100" b="1" dirty="0" smtClean="0">
                <a:latin typeface="Comic Sans MS" panose="030F0702030302020204" pitchFamily="66" charset="0"/>
              </a:rPr>
              <a:t> 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100" b="1" dirty="0" smtClean="0">
                <a:latin typeface="Comic Sans MS" panose="030F0702030302020204" pitchFamily="66" charset="0"/>
              </a:rPr>
              <a:t>Le </a:t>
            </a:r>
            <a:r>
              <a:rPr lang="en-GB" sz="1100" b="1" dirty="0" err="1" smtClean="0">
                <a:latin typeface="Comic Sans MS" panose="030F0702030302020204" pitchFamily="66" charset="0"/>
              </a:rPr>
              <a:t>Sénégal</a:t>
            </a:r>
            <a:r>
              <a:rPr lang="en-GB" sz="1100" b="1" dirty="0" smtClean="0">
                <a:latin typeface="Comic Sans MS" panose="030F0702030302020204" pitchFamily="66" charset="0"/>
              </a:rPr>
              <a:t> 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100" b="1" dirty="0" smtClean="0">
                <a:latin typeface="Comic Sans MS" panose="030F0702030302020204" pitchFamily="66" charset="0"/>
              </a:rPr>
              <a:t>La </a:t>
            </a:r>
            <a:r>
              <a:rPr lang="en-GB" sz="1100" b="1" dirty="0" err="1" smtClean="0">
                <a:latin typeface="Comic Sans MS" panose="030F0702030302020204" pitchFamily="66" charset="0"/>
              </a:rPr>
              <a:t>Guyane</a:t>
            </a:r>
            <a:r>
              <a:rPr lang="en-GB" sz="1100" b="1" dirty="0" smtClean="0">
                <a:latin typeface="Comic Sans MS" panose="030F0702030302020204" pitchFamily="66" charset="0"/>
              </a:rPr>
              <a:t> </a:t>
            </a:r>
            <a:r>
              <a:rPr lang="en-GB" sz="1100" b="1" dirty="0" err="1" smtClean="0">
                <a:latin typeface="Comic Sans MS" panose="030F0702030302020204" pitchFamily="66" charset="0"/>
              </a:rPr>
              <a:t>Française</a:t>
            </a:r>
            <a:r>
              <a:rPr lang="en-GB" sz="1100" b="1" dirty="0" smtClean="0">
                <a:latin typeface="Comic Sans MS" panose="030F0702030302020204" pitchFamily="66" charset="0"/>
              </a:rPr>
              <a:t> 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100" b="1" dirty="0" smtClean="0">
                <a:latin typeface="Comic Sans MS" panose="030F0702030302020204" pitchFamily="66" charset="0"/>
              </a:rPr>
              <a:t>La Martinique 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r>
              <a:rPr lang="en-GB" sz="1100" b="1" dirty="0" smtClean="0">
                <a:latin typeface="Comic Sans MS" panose="030F0702030302020204" pitchFamily="66" charset="0"/>
              </a:rPr>
              <a:t>Le Vanuatu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dirty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0" indent="0">
              <a:buNone/>
            </a:pPr>
            <a:endParaRPr lang="en-GB" sz="1200" b="1" dirty="0" smtClean="0">
              <a:latin typeface="Comic Sans MS" panose="030F0702030302020204" pitchFamily="66" charset="0"/>
            </a:endParaRPr>
          </a:p>
          <a:p>
            <a:endParaRPr lang="en-GB" sz="1200" b="1" dirty="0"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44624"/>
            <a:ext cx="4499992" cy="5760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La Francophonie – find out 5 facts about each place.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09871" y="44624"/>
            <a:ext cx="4499992" cy="5760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4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GB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La Francophonie - find </a:t>
            </a:r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out 5 facts about each </a:t>
            </a:r>
            <a:r>
              <a:rPr lang="en-GB" sz="1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place. </a:t>
            </a:r>
            <a:endParaRPr lang="en-GB" sz="1400" dirty="0">
              <a:latin typeface="Comic Sans MS" panose="030F0702030302020204" pitchFamily="66" charset="0"/>
            </a:endParaRPr>
          </a:p>
          <a:p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498564" y="620688"/>
            <a:ext cx="4499992" cy="61206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1100" b="1" smtClean="0">
                <a:latin typeface="Comic Sans MS" panose="030F0702030302020204" pitchFamily="66" charset="0"/>
              </a:rPr>
              <a:t>La Polynésie française 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100" b="1" smtClean="0">
                <a:latin typeface="Comic Sans MS" panose="030F0702030302020204" pitchFamily="66" charset="0"/>
              </a:rPr>
              <a:t>Le Sénégal 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100" b="1" smtClean="0">
                <a:latin typeface="Comic Sans MS" panose="030F0702030302020204" pitchFamily="66" charset="0"/>
              </a:rPr>
              <a:t>La Guyane Française 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100" b="1" smtClean="0">
                <a:latin typeface="Comic Sans MS" panose="030F0702030302020204" pitchFamily="66" charset="0"/>
              </a:rPr>
              <a:t>La Martinique 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r>
              <a:rPr lang="en-GB" sz="1100" b="1" smtClean="0">
                <a:latin typeface="Comic Sans MS" panose="030F0702030302020204" pitchFamily="66" charset="0"/>
              </a:rPr>
              <a:t>Le Vanuatu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228600" indent="-228600">
              <a:buFont typeface="Arial" panose="020B0604020202020204" pitchFamily="34" charset="0"/>
              <a:buAutoNum type="arabicPeriod"/>
            </a:pPr>
            <a:r>
              <a:rPr lang="en-GB" sz="1100" smtClean="0">
                <a:latin typeface="Comic Sans MS" panose="030F0702030302020204" pitchFamily="66" charset="0"/>
              </a:rPr>
              <a:t>_________________________________________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200" b="1" smtClean="0">
              <a:latin typeface="Comic Sans MS" panose="030F0702030302020204" pitchFamily="66" charset="0"/>
            </a:endParaRPr>
          </a:p>
          <a:p>
            <a:endParaRPr lang="en-GB" sz="1200" b="1" smtClean="0">
              <a:latin typeface="Comic Sans MS" panose="030F0702030302020204" pitchFamily="66" charset="0"/>
            </a:endParaRPr>
          </a:p>
          <a:p>
            <a:endParaRPr lang="en-GB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91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" y="27856"/>
            <a:ext cx="5482952" cy="810344"/>
          </a:xfrm>
          <a:solidFill>
            <a:srgbClr val="92D050"/>
          </a:solidFill>
        </p:spPr>
        <p:txBody>
          <a:bodyPr/>
          <a:lstStyle/>
          <a:p>
            <a:pPr algn="l"/>
            <a:r>
              <a:rPr lang="en-GB" dirty="0" smtClean="0"/>
              <a:t>La </a:t>
            </a:r>
            <a:r>
              <a:rPr lang="en-GB" dirty="0" err="1" smtClean="0"/>
              <a:t>Polynésie</a:t>
            </a:r>
            <a:r>
              <a:rPr lang="en-GB" dirty="0" smtClean="0"/>
              <a:t> </a:t>
            </a:r>
            <a:r>
              <a:rPr lang="en-GB" dirty="0" err="1" smtClean="0"/>
              <a:t>française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 smtClean="0"/>
              <a:t>La Polynésie française est un “</a:t>
            </a:r>
            <a:r>
              <a:rPr lang="fr-FR" sz="2400" b="1" dirty="0" smtClean="0"/>
              <a:t>territoire</a:t>
            </a:r>
            <a:r>
              <a:rPr lang="fr-FR" sz="2400" dirty="0" smtClean="0"/>
              <a:t> d’outre-mer”. Elle est </a:t>
            </a:r>
            <a:r>
              <a:rPr lang="fr-FR" sz="2400" b="1" dirty="0" smtClean="0"/>
              <a:t>située </a:t>
            </a:r>
            <a:r>
              <a:rPr lang="fr-FR" sz="2400" dirty="0" smtClean="0"/>
              <a:t>dans l’</a:t>
            </a:r>
            <a:r>
              <a:rPr lang="fr-FR" sz="2400" b="1" dirty="0" smtClean="0"/>
              <a:t>océan pacifique</a:t>
            </a:r>
            <a:r>
              <a:rPr lang="fr-FR" sz="2400" dirty="0" smtClean="0"/>
              <a:t>. Le </a:t>
            </a:r>
            <a:r>
              <a:rPr lang="fr-FR" sz="2400" b="1" dirty="0" smtClean="0"/>
              <a:t>territoire</a:t>
            </a:r>
            <a:r>
              <a:rPr lang="fr-FR" sz="2400" dirty="0" smtClean="0"/>
              <a:t> s’étend sur 3521 </a:t>
            </a:r>
            <a:r>
              <a:rPr lang="fr-FR" sz="2400" b="1" dirty="0" smtClean="0"/>
              <a:t>kilomètres</a:t>
            </a:r>
            <a:r>
              <a:rPr lang="fr-FR" sz="2400" dirty="0" smtClean="0"/>
              <a:t> </a:t>
            </a:r>
            <a:r>
              <a:rPr lang="fr-FR" sz="2400" b="1" dirty="0" smtClean="0"/>
              <a:t>carrés</a:t>
            </a:r>
            <a:r>
              <a:rPr lang="fr-FR" sz="2400" dirty="0" smtClean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7806" y="566124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La </a:t>
            </a:r>
            <a:r>
              <a:rPr lang="fr-FR" sz="2400" b="1" dirty="0" smtClean="0"/>
              <a:t>religion</a:t>
            </a:r>
            <a:r>
              <a:rPr lang="fr-FR" sz="2400" dirty="0" smtClean="0"/>
              <a:t> principale est le </a:t>
            </a:r>
            <a:r>
              <a:rPr lang="fr-FR" sz="2400" b="1" dirty="0" smtClean="0"/>
              <a:t>christianisme</a:t>
            </a:r>
            <a:r>
              <a:rPr lang="fr-FR" sz="2400" dirty="0" smtClean="0"/>
              <a:t>. </a:t>
            </a:r>
          </a:p>
          <a:p>
            <a:r>
              <a:rPr lang="fr-FR" sz="2400" dirty="0" smtClean="0"/>
              <a:t>La Polynésie française est </a:t>
            </a:r>
            <a:r>
              <a:rPr lang="fr-FR" sz="2400" b="1" dirty="0" smtClean="0"/>
              <a:t>considérée</a:t>
            </a:r>
            <a:r>
              <a:rPr lang="fr-FR" sz="2400" dirty="0" smtClean="0"/>
              <a:t> comme un </a:t>
            </a:r>
            <a:r>
              <a:rPr lang="fr-FR" sz="2400" b="1" dirty="0" smtClean="0"/>
              <a:t>paradis</a:t>
            </a:r>
            <a:r>
              <a:rPr lang="fr-FR" sz="2400" dirty="0" smtClean="0"/>
              <a:t> sur terre.</a:t>
            </a:r>
            <a:endParaRPr lang="fr-FR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606" y="87113"/>
            <a:ext cx="1045890" cy="6972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5540"/>
            <a:ext cx="1453344" cy="968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5896">
            <a:off x="6343168" y="2650519"/>
            <a:ext cx="2091771" cy="1527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8556">
            <a:off x="3170654" y="2492584"/>
            <a:ext cx="3031169" cy="21930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5618">
            <a:off x="247285" y="2900072"/>
            <a:ext cx="2705100" cy="16859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746" y="4143493"/>
            <a:ext cx="3333750" cy="1371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3330">
            <a:off x="2084761" y="3954858"/>
            <a:ext cx="2015221" cy="150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52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128" y="116632"/>
            <a:ext cx="3322712" cy="850106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en-GB" dirty="0" smtClean="0"/>
              <a:t>Le </a:t>
            </a:r>
            <a:r>
              <a:rPr lang="en-GB" dirty="0" err="1" smtClean="0"/>
              <a:t>Sénégal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4744"/>
            <a:ext cx="3275856" cy="9602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 smtClean="0"/>
              <a:t>Le Sénégal est un pays de l’</a:t>
            </a:r>
            <a:r>
              <a:rPr lang="fr-FR" sz="2400" b="1" dirty="0" smtClean="0"/>
              <a:t>Afrique</a:t>
            </a:r>
            <a:r>
              <a:rPr lang="fr-FR" sz="2400" dirty="0" smtClean="0"/>
              <a:t> de l’</a:t>
            </a:r>
            <a:r>
              <a:rPr lang="fr-FR" sz="2400" b="1" dirty="0" smtClean="0"/>
              <a:t>Ouest</a:t>
            </a:r>
            <a:r>
              <a:rPr lang="fr-FR" sz="2400" dirty="0" smtClean="0"/>
              <a:t>. La </a:t>
            </a:r>
            <a:r>
              <a:rPr lang="fr-FR" sz="2400" b="1" dirty="0" smtClean="0"/>
              <a:t>capitale</a:t>
            </a:r>
            <a:r>
              <a:rPr lang="fr-FR" sz="2400" dirty="0" smtClean="0"/>
              <a:t> est Dakar. 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4" name="Rectangle 3"/>
          <p:cNvSpPr/>
          <p:nvPr/>
        </p:nvSpPr>
        <p:spPr>
          <a:xfrm>
            <a:off x="4355976" y="5099700"/>
            <a:ext cx="4788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C’était une </a:t>
            </a:r>
            <a:r>
              <a:rPr lang="fr-FR" sz="2400" b="1" dirty="0" smtClean="0"/>
              <a:t>colonie</a:t>
            </a:r>
            <a:r>
              <a:rPr lang="fr-FR" sz="2400" dirty="0" smtClean="0"/>
              <a:t> </a:t>
            </a:r>
            <a:r>
              <a:rPr lang="fr-FR" sz="2400" b="1" dirty="0" smtClean="0"/>
              <a:t>française</a:t>
            </a:r>
            <a:r>
              <a:rPr lang="fr-FR" sz="2400" dirty="0" smtClean="0"/>
              <a:t>. Le Sénégal est devenu </a:t>
            </a:r>
            <a:r>
              <a:rPr lang="fr-FR" sz="2400" b="1" dirty="0" smtClean="0"/>
              <a:t>indépendant</a:t>
            </a:r>
            <a:r>
              <a:rPr lang="fr-FR" sz="2400" dirty="0" smtClean="0"/>
              <a:t> en 1950. Le </a:t>
            </a:r>
            <a:r>
              <a:rPr lang="fr-FR" sz="2400" b="1" dirty="0" smtClean="0"/>
              <a:t>président</a:t>
            </a:r>
            <a:r>
              <a:rPr lang="fr-FR" sz="2400" dirty="0" smtClean="0"/>
              <a:t> s’appelle </a:t>
            </a:r>
            <a:r>
              <a:rPr lang="fr-FR" sz="2400" dirty="0" err="1" smtClean="0"/>
              <a:t>Macky</a:t>
            </a:r>
            <a:r>
              <a:rPr lang="fr-FR" sz="2400" dirty="0" smtClean="0"/>
              <a:t> </a:t>
            </a:r>
            <a:r>
              <a:rPr lang="fr-FR" sz="2400" dirty="0" err="1" smtClean="0"/>
              <a:t>Sall</a:t>
            </a:r>
            <a:r>
              <a:rPr lang="fr-FR" sz="2400" dirty="0" smtClean="0"/>
              <a:t>.</a:t>
            </a:r>
            <a:endParaRPr lang="fr-FR" sz="2400" dirty="0"/>
          </a:p>
        </p:txBody>
      </p:sp>
      <p:sp>
        <p:nvSpPr>
          <p:cNvPr id="5" name="Rectangle 4"/>
          <p:cNvSpPr/>
          <p:nvPr/>
        </p:nvSpPr>
        <p:spPr>
          <a:xfrm>
            <a:off x="4317075" y="1148551"/>
            <a:ext cx="48030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Le Sénégal a un </a:t>
            </a:r>
            <a:r>
              <a:rPr lang="fr-FR" sz="2400" b="1" dirty="0" smtClean="0"/>
              <a:t>climat tropical</a:t>
            </a:r>
            <a:r>
              <a:rPr lang="fr-FR" sz="2400" dirty="0" smtClean="0"/>
              <a:t>. La </a:t>
            </a:r>
            <a:r>
              <a:rPr lang="fr-FR" sz="2400" b="1" dirty="0" smtClean="0"/>
              <a:t>température maximale </a:t>
            </a:r>
            <a:r>
              <a:rPr lang="fr-FR" sz="2400" dirty="0" smtClean="0"/>
              <a:t>est de 35°. La </a:t>
            </a:r>
            <a:r>
              <a:rPr lang="fr-FR" sz="2400" b="1" dirty="0" smtClean="0"/>
              <a:t>température minimale </a:t>
            </a:r>
            <a:r>
              <a:rPr lang="fr-FR" sz="2400" dirty="0" smtClean="0"/>
              <a:t>est de 24°.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78760"/>
            <a:ext cx="1619672" cy="10806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8760"/>
            <a:ext cx="1045890" cy="6972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492896"/>
            <a:ext cx="1584176" cy="22379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120" y="3089362"/>
            <a:ext cx="3058648" cy="19238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48880"/>
            <a:ext cx="3764886" cy="13801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929025"/>
            <a:ext cx="2311700" cy="24714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494" y="5013176"/>
            <a:ext cx="1777581" cy="116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72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9807" y="116632"/>
            <a:ext cx="5194920" cy="778098"/>
          </a:xfrm>
          <a:solidFill>
            <a:srgbClr val="FFC000"/>
          </a:solidFill>
        </p:spPr>
        <p:txBody>
          <a:bodyPr/>
          <a:lstStyle/>
          <a:p>
            <a:pPr algn="l"/>
            <a:r>
              <a:rPr lang="fr-FR" dirty="0" smtClean="0"/>
              <a:t>La Guyane Française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352928" cy="9623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La Guyane Française fait </a:t>
            </a:r>
            <a:r>
              <a:rPr lang="fr-FR" sz="2400" b="1" dirty="0" smtClean="0"/>
              <a:t>partie</a:t>
            </a:r>
            <a:r>
              <a:rPr lang="fr-FR" sz="2400" dirty="0" smtClean="0"/>
              <a:t> de la </a:t>
            </a:r>
            <a:r>
              <a:rPr lang="fr-FR" sz="2400" b="1" dirty="0" smtClean="0"/>
              <a:t>France</a:t>
            </a:r>
            <a:r>
              <a:rPr lang="fr-FR" sz="2400" dirty="0" smtClean="0"/>
              <a:t>. C’est un </a:t>
            </a:r>
            <a:r>
              <a:rPr lang="fr-FR" sz="2400" b="1" dirty="0" smtClean="0"/>
              <a:t>département</a:t>
            </a:r>
            <a:r>
              <a:rPr lang="fr-FR" sz="2400" dirty="0" smtClean="0"/>
              <a:t> d’outre-mer.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60040" y="55892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400" dirty="0" smtClean="0"/>
              <a:t>La Guyane Française est connue pour son </a:t>
            </a:r>
            <a:r>
              <a:rPr lang="fr-FR" sz="2400" b="1" dirty="0" smtClean="0"/>
              <a:t>centre spatial</a:t>
            </a:r>
            <a:r>
              <a:rPr lang="fr-FR" sz="2400" dirty="0" smtClean="0"/>
              <a:t> </a:t>
            </a:r>
            <a:r>
              <a:rPr lang="fr-FR" sz="2400" b="1" dirty="0" smtClean="0"/>
              <a:t>situé</a:t>
            </a:r>
            <a:r>
              <a:rPr lang="fr-FR" sz="2400" dirty="0" smtClean="0"/>
              <a:t> á Kourou.</a:t>
            </a:r>
            <a:endParaRPr lang="fr-FR" sz="2400" dirty="0"/>
          </a:p>
        </p:txBody>
      </p:sp>
      <p:sp>
        <p:nvSpPr>
          <p:cNvPr id="6" name="Rectangle 5"/>
          <p:cNvSpPr/>
          <p:nvPr/>
        </p:nvSpPr>
        <p:spPr>
          <a:xfrm>
            <a:off x="4572000" y="21473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400" dirty="0" smtClean="0"/>
              <a:t>93% du </a:t>
            </a:r>
            <a:r>
              <a:rPr lang="fr-FR" sz="2400" b="1" dirty="0" smtClean="0"/>
              <a:t>territoire</a:t>
            </a:r>
            <a:r>
              <a:rPr lang="fr-FR" sz="2400" dirty="0" smtClean="0"/>
              <a:t> est </a:t>
            </a:r>
            <a:r>
              <a:rPr lang="fr-FR" sz="2400" b="1" dirty="0" smtClean="0"/>
              <a:t>couvert</a:t>
            </a:r>
            <a:r>
              <a:rPr lang="fr-FR" sz="2400" dirty="0" smtClean="0"/>
              <a:t> par la </a:t>
            </a:r>
            <a:r>
              <a:rPr lang="fr-FR" sz="2400" b="1" dirty="0" smtClean="0"/>
              <a:t>forêt</a:t>
            </a:r>
            <a:r>
              <a:rPr lang="fr-FR" sz="2400" dirty="0" smtClean="0"/>
              <a:t> </a:t>
            </a:r>
            <a:r>
              <a:rPr lang="fr-FR" sz="2400" b="1" dirty="0" smtClean="0"/>
              <a:t>amazonienne</a:t>
            </a:r>
            <a:r>
              <a:rPr lang="fr-FR" sz="2400" dirty="0" smtClean="0"/>
              <a:t>. </a:t>
            </a:r>
            <a:endParaRPr lang="fr-FR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8760"/>
            <a:ext cx="1045890" cy="6972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026" y="3573016"/>
            <a:ext cx="2196083" cy="14117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520565"/>
            <a:ext cx="3098392" cy="13240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11496"/>
            <a:ext cx="3076575" cy="1485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108" y="78760"/>
            <a:ext cx="1817101" cy="9114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387" y="1943100"/>
            <a:ext cx="2286000" cy="1485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4149405"/>
            <a:ext cx="2045883" cy="13660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572001" y="3790839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Le </a:t>
            </a:r>
            <a:r>
              <a:rPr lang="fr-FR" sz="2400" b="1" dirty="0" smtClean="0"/>
              <a:t>climat </a:t>
            </a:r>
            <a:r>
              <a:rPr lang="fr-FR" sz="2400" dirty="0" smtClean="0"/>
              <a:t>est</a:t>
            </a:r>
            <a:r>
              <a:rPr lang="fr-FR" sz="2400" b="1" dirty="0" smtClean="0"/>
              <a:t> tropical</a:t>
            </a:r>
            <a:r>
              <a:rPr lang="fr-FR" sz="2400" dirty="0" smtClean="0"/>
              <a:t>. La </a:t>
            </a:r>
            <a:r>
              <a:rPr lang="fr-FR" sz="2400" b="1" dirty="0" smtClean="0"/>
              <a:t>température maximale </a:t>
            </a:r>
            <a:r>
              <a:rPr lang="fr-FR" sz="2400" dirty="0" smtClean="0"/>
              <a:t>est de 35°. L’</a:t>
            </a:r>
            <a:r>
              <a:rPr lang="fr-FR" sz="2400" b="1" dirty="0" smtClean="0"/>
              <a:t>humidité </a:t>
            </a:r>
            <a:r>
              <a:rPr lang="fr-FR" sz="2400" dirty="0" smtClean="0"/>
              <a:t>est de 80%.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2407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3744416" cy="792088"/>
          </a:xfrm>
          <a:solidFill>
            <a:srgbClr val="FFFF00"/>
          </a:solidFill>
        </p:spPr>
        <p:txBody>
          <a:bodyPr/>
          <a:lstStyle/>
          <a:p>
            <a:pPr algn="l"/>
            <a:r>
              <a:rPr lang="fr-FR" dirty="0" smtClean="0"/>
              <a:t>La Martinique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4" y="4977172"/>
            <a:ext cx="6462464" cy="2088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Le Mont Pelée est le plus grand </a:t>
            </a:r>
            <a:r>
              <a:rPr lang="fr-FR" sz="2400" b="1" dirty="0" smtClean="0"/>
              <a:t>volcan</a:t>
            </a:r>
            <a:r>
              <a:rPr lang="fr-FR" sz="2400" dirty="0" smtClean="0"/>
              <a:t>. L’</a:t>
            </a:r>
            <a:r>
              <a:rPr lang="fr-FR" sz="2400" b="1" dirty="0" smtClean="0"/>
              <a:t>éruption</a:t>
            </a:r>
            <a:r>
              <a:rPr lang="fr-FR" sz="2400" dirty="0" smtClean="0"/>
              <a:t> du  8 </a:t>
            </a:r>
            <a:r>
              <a:rPr lang="fr-FR" sz="2400" b="1" dirty="0" smtClean="0"/>
              <a:t>Mai</a:t>
            </a:r>
            <a:r>
              <a:rPr lang="fr-FR" sz="2400" dirty="0" smtClean="0"/>
              <a:t> 1902, a </a:t>
            </a:r>
            <a:r>
              <a:rPr lang="fr-FR" sz="2400" b="1" dirty="0" smtClean="0"/>
              <a:t>détruit</a:t>
            </a:r>
            <a:r>
              <a:rPr lang="fr-FR" sz="2400" dirty="0" smtClean="0"/>
              <a:t> Saint-Pierre et tué 28,000 </a:t>
            </a:r>
            <a:r>
              <a:rPr lang="fr-FR" sz="2400" b="1" dirty="0" smtClean="0"/>
              <a:t>personnes</a:t>
            </a:r>
            <a:r>
              <a:rPr lang="fr-FR" sz="2400" dirty="0" smtClean="0"/>
              <a:t> en 2 </a:t>
            </a:r>
            <a:r>
              <a:rPr lang="fr-FR" sz="2400" b="1" dirty="0" smtClean="0"/>
              <a:t>minutes</a:t>
            </a:r>
            <a:r>
              <a:rPr lang="fr-FR" sz="2400" dirty="0" smtClean="0"/>
              <a:t>. L’</a:t>
            </a:r>
            <a:r>
              <a:rPr lang="fr-FR" sz="2400" b="1" dirty="0" smtClean="0"/>
              <a:t>éruption</a:t>
            </a:r>
            <a:r>
              <a:rPr lang="fr-FR" sz="2400" dirty="0" smtClean="0"/>
              <a:t> du 30 août a tué 1,100 </a:t>
            </a:r>
            <a:r>
              <a:rPr lang="fr-FR" sz="2400" b="1" dirty="0" smtClean="0"/>
              <a:t>personnes</a:t>
            </a:r>
            <a:r>
              <a:rPr lang="fr-FR" sz="2400" dirty="0" smtClean="0"/>
              <a:t>.</a:t>
            </a:r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</p:txBody>
      </p:sp>
      <p:sp>
        <p:nvSpPr>
          <p:cNvPr id="4" name="Rectangle 3"/>
          <p:cNvSpPr/>
          <p:nvPr/>
        </p:nvSpPr>
        <p:spPr>
          <a:xfrm>
            <a:off x="3923928" y="44624"/>
            <a:ext cx="51480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La Martinique est </a:t>
            </a:r>
            <a:r>
              <a:rPr lang="fr-FR" sz="2400" b="1" dirty="0" smtClean="0"/>
              <a:t>située</a:t>
            </a:r>
            <a:r>
              <a:rPr lang="fr-FR" sz="2400" dirty="0" smtClean="0"/>
              <a:t> dans la mer des </a:t>
            </a:r>
            <a:r>
              <a:rPr lang="fr-FR" sz="2400" b="1" dirty="0" smtClean="0"/>
              <a:t>Caraïbes</a:t>
            </a:r>
            <a:r>
              <a:rPr lang="fr-FR" sz="2400" dirty="0" smtClean="0"/>
              <a:t>. C’était une </a:t>
            </a:r>
            <a:r>
              <a:rPr lang="fr-FR" sz="2400" b="1" dirty="0" smtClean="0"/>
              <a:t>colonie</a:t>
            </a:r>
            <a:r>
              <a:rPr lang="fr-FR" sz="2400" dirty="0" smtClean="0"/>
              <a:t> </a:t>
            </a:r>
            <a:r>
              <a:rPr lang="fr-FR" sz="2400" b="1" dirty="0" smtClean="0"/>
              <a:t>française</a:t>
            </a:r>
            <a:r>
              <a:rPr lang="fr-FR" sz="2400" dirty="0" smtClean="0"/>
              <a:t>. La Martinique fait </a:t>
            </a:r>
            <a:r>
              <a:rPr lang="fr-FR" sz="2400" b="1" dirty="0" smtClean="0"/>
              <a:t>partie</a:t>
            </a:r>
            <a:r>
              <a:rPr lang="fr-FR" sz="2400" dirty="0" smtClean="0"/>
              <a:t> de la </a:t>
            </a:r>
            <a:r>
              <a:rPr lang="fr-FR" sz="2400" b="1" dirty="0" smtClean="0"/>
              <a:t>France</a:t>
            </a:r>
            <a:r>
              <a:rPr lang="fr-FR" sz="2400" dirty="0" smtClean="0"/>
              <a:t>: c’est un </a:t>
            </a:r>
            <a:r>
              <a:rPr lang="fr-FR" sz="2400" b="1" dirty="0" smtClean="0"/>
              <a:t>département</a:t>
            </a:r>
            <a:r>
              <a:rPr lang="fr-FR" sz="2400" dirty="0" smtClean="0"/>
              <a:t> d’outre-mer. La </a:t>
            </a:r>
            <a:r>
              <a:rPr lang="fr-FR" sz="2400" b="1" dirty="0" smtClean="0"/>
              <a:t>population</a:t>
            </a:r>
            <a:r>
              <a:rPr lang="fr-FR" sz="2400" dirty="0" smtClean="0"/>
              <a:t> est de 386 486 </a:t>
            </a:r>
            <a:r>
              <a:rPr lang="fr-FR" sz="2400" b="1" dirty="0" smtClean="0"/>
              <a:t>habitants</a:t>
            </a:r>
            <a:r>
              <a:rPr lang="fr-FR" sz="2400" dirty="0" smtClean="0"/>
              <a:t>.</a:t>
            </a:r>
            <a:endParaRPr lang="fr-FR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149" y="6075512"/>
            <a:ext cx="1045890" cy="6972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00" y="3668863"/>
            <a:ext cx="1628320" cy="11074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432" y="2244883"/>
            <a:ext cx="2520280" cy="18565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38625"/>
            <a:ext cx="3096344" cy="2060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296942"/>
            <a:ext cx="1747837" cy="12040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717" y="4173438"/>
            <a:ext cx="2466975" cy="1847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50" y="908720"/>
            <a:ext cx="3495675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2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95" y="4269792"/>
            <a:ext cx="2238176" cy="1498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3134574" cy="77809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GB" dirty="0" smtClean="0"/>
              <a:t>Le Vanuatu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98476"/>
            <a:ext cx="8856984" cy="9623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dirty="0" smtClean="0"/>
              <a:t>La République du Vanuatu est un </a:t>
            </a:r>
            <a:r>
              <a:rPr lang="fr-FR" sz="2000" b="1" dirty="0" smtClean="0"/>
              <a:t>archipel</a:t>
            </a:r>
            <a:r>
              <a:rPr lang="fr-FR" sz="2000" dirty="0" smtClean="0"/>
              <a:t> </a:t>
            </a:r>
            <a:r>
              <a:rPr lang="fr-FR" sz="2000" b="1" dirty="0" smtClean="0"/>
              <a:t>volcanique</a:t>
            </a:r>
            <a:r>
              <a:rPr lang="fr-FR" sz="2000" dirty="0" smtClean="0"/>
              <a:t> </a:t>
            </a:r>
            <a:r>
              <a:rPr lang="fr-FR" sz="2000" b="1" dirty="0" smtClean="0"/>
              <a:t>situé</a:t>
            </a:r>
            <a:r>
              <a:rPr lang="fr-FR" sz="2000" dirty="0" smtClean="0"/>
              <a:t> à l’</a:t>
            </a:r>
            <a:r>
              <a:rPr lang="fr-FR" sz="2000" b="1" dirty="0" smtClean="0"/>
              <a:t>Est</a:t>
            </a:r>
            <a:r>
              <a:rPr lang="fr-FR" sz="2000" dirty="0" smtClean="0"/>
              <a:t> de </a:t>
            </a:r>
            <a:r>
              <a:rPr lang="fr-FR" sz="2000" b="1" dirty="0" smtClean="0"/>
              <a:t>l’Australie</a:t>
            </a:r>
            <a:r>
              <a:rPr lang="fr-FR" sz="2000" dirty="0" smtClean="0"/>
              <a:t> dans </a:t>
            </a:r>
            <a:r>
              <a:rPr lang="fr-FR" sz="2000" b="1" dirty="0" smtClean="0"/>
              <a:t>l’océan Pacifique</a:t>
            </a:r>
            <a:r>
              <a:rPr lang="fr-FR" sz="2000" dirty="0" smtClean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35496" y="5797713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000" dirty="0" smtClean="0"/>
              <a:t>La République du Vanuatu est devenue </a:t>
            </a:r>
            <a:r>
              <a:rPr lang="fr-FR" sz="2000" b="1" dirty="0" smtClean="0"/>
              <a:t>indépendante</a:t>
            </a:r>
            <a:r>
              <a:rPr lang="fr-FR" sz="2000" dirty="0" smtClean="0"/>
              <a:t> de </a:t>
            </a:r>
            <a:r>
              <a:rPr lang="fr-FR" sz="2000" b="1" dirty="0" smtClean="0"/>
              <a:t>l’Angleterre</a:t>
            </a:r>
            <a:r>
              <a:rPr lang="fr-FR" sz="2000" dirty="0" smtClean="0"/>
              <a:t> et de la </a:t>
            </a:r>
            <a:r>
              <a:rPr lang="fr-FR" sz="2000" b="1" dirty="0" smtClean="0"/>
              <a:t>France</a:t>
            </a:r>
            <a:r>
              <a:rPr lang="fr-FR" sz="2000" dirty="0" smtClean="0"/>
              <a:t> le 30 </a:t>
            </a:r>
            <a:r>
              <a:rPr lang="fr-FR" sz="2000" b="1" dirty="0" smtClean="0"/>
              <a:t>Juillet</a:t>
            </a:r>
            <a:r>
              <a:rPr lang="fr-FR" sz="2000" dirty="0" smtClean="0"/>
              <a:t> 1980. </a:t>
            </a:r>
            <a:endParaRPr lang="fr-FR" sz="2000" dirty="0"/>
          </a:p>
        </p:txBody>
      </p:sp>
      <p:sp>
        <p:nvSpPr>
          <p:cNvPr id="6" name="Rectangle 5"/>
          <p:cNvSpPr/>
          <p:nvPr/>
        </p:nvSpPr>
        <p:spPr>
          <a:xfrm>
            <a:off x="107504" y="192902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2000" dirty="0" smtClean="0"/>
              <a:t>La </a:t>
            </a:r>
            <a:r>
              <a:rPr lang="fr-FR" sz="2000" b="1" dirty="0" smtClean="0"/>
              <a:t>capitale</a:t>
            </a:r>
            <a:r>
              <a:rPr lang="fr-FR" sz="2000" dirty="0" smtClean="0"/>
              <a:t> est </a:t>
            </a:r>
            <a:r>
              <a:rPr lang="fr-FR" sz="2000" dirty="0" err="1" smtClean="0"/>
              <a:t>Port-Villa</a:t>
            </a:r>
            <a:r>
              <a:rPr lang="fr-FR" sz="2000" dirty="0" smtClean="0"/>
              <a:t> et le </a:t>
            </a:r>
            <a:r>
              <a:rPr lang="fr-FR" sz="2000" b="1" dirty="0" smtClean="0"/>
              <a:t>président</a:t>
            </a:r>
            <a:r>
              <a:rPr lang="fr-FR" sz="2000" dirty="0" smtClean="0"/>
              <a:t> s’appelle Baldwin </a:t>
            </a:r>
            <a:r>
              <a:rPr lang="fr-FR" sz="2000" dirty="0" err="1" smtClean="0"/>
              <a:t>Lonsdale</a:t>
            </a:r>
            <a:r>
              <a:rPr lang="fr-FR" sz="2000" dirty="0" smtClean="0"/>
              <a:t>.</a:t>
            </a:r>
            <a:endParaRPr lang="fr-FR" sz="2000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67444"/>
            <a:ext cx="1045890" cy="6972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4467302" y="4665330"/>
            <a:ext cx="46069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/>
              <a:t>Il y a </a:t>
            </a:r>
            <a:r>
              <a:rPr lang="fr-FR" sz="2000" b="1" dirty="0" smtClean="0"/>
              <a:t>trois</a:t>
            </a:r>
            <a:r>
              <a:rPr lang="fr-FR" sz="2000" dirty="0" smtClean="0"/>
              <a:t> </a:t>
            </a:r>
            <a:r>
              <a:rPr lang="fr-FR" sz="2000" b="1" dirty="0" smtClean="0"/>
              <a:t>langues</a:t>
            </a:r>
            <a:r>
              <a:rPr lang="fr-FR" sz="2000" dirty="0" smtClean="0"/>
              <a:t> </a:t>
            </a:r>
            <a:r>
              <a:rPr lang="fr-FR" sz="2000" b="1" dirty="0" smtClean="0"/>
              <a:t>officielles</a:t>
            </a:r>
            <a:r>
              <a:rPr lang="fr-FR" sz="2000" dirty="0" smtClean="0"/>
              <a:t>: le français, l’anglais et le bichelamar.</a:t>
            </a:r>
            <a:endParaRPr lang="fr-FR" sz="2000" dirty="0"/>
          </a:p>
        </p:txBody>
      </p:sp>
      <p:sp>
        <p:nvSpPr>
          <p:cNvPr id="15" name="Rectangle 14"/>
          <p:cNvSpPr/>
          <p:nvPr/>
        </p:nvSpPr>
        <p:spPr>
          <a:xfrm>
            <a:off x="4644008" y="3212976"/>
            <a:ext cx="4068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L’archipel</a:t>
            </a:r>
            <a:r>
              <a:rPr lang="fr-FR" sz="2000" dirty="0" smtClean="0"/>
              <a:t> compte </a:t>
            </a:r>
            <a:r>
              <a:rPr lang="fr-FR" sz="2000" dirty="0" smtClean="0">
                <a:effectLst/>
              </a:rPr>
              <a:t>261 565 </a:t>
            </a:r>
            <a:r>
              <a:rPr lang="fr-FR" sz="2000" b="1" dirty="0" smtClean="0">
                <a:effectLst/>
              </a:rPr>
              <a:t>habitants</a:t>
            </a:r>
            <a:r>
              <a:rPr lang="fr-FR" sz="2000" dirty="0" smtClean="0">
                <a:effectLst/>
              </a:rPr>
              <a:t>.</a:t>
            </a:r>
            <a:endParaRPr lang="fr-FR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648" y="1642712"/>
            <a:ext cx="3053848" cy="14262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580" y="1940639"/>
            <a:ext cx="1224136" cy="102198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8" y="2695139"/>
            <a:ext cx="2643740" cy="182451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716" y="5452484"/>
            <a:ext cx="2441780" cy="13749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615196"/>
            <a:ext cx="1749142" cy="10494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259"/>
            <a:ext cx="2321496" cy="105047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774" y="3717032"/>
            <a:ext cx="2409594" cy="93706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278" y="2963999"/>
            <a:ext cx="1704025" cy="136457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324" y="4314234"/>
            <a:ext cx="1645980" cy="100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00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1395</Words>
  <Application>Microsoft Office PowerPoint</Application>
  <PresentationFormat>On-screen Show (4:3)</PresentationFormat>
  <Paragraphs>237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La Polynésie française </vt:lpstr>
      <vt:lpstr>Le Sénégal </vt:lpstr>
      <vt:lpstr>La Guyane Française </vt:lpstr>
      <vt:lpstr>La Martinique </vt:lpstr>
      <vt:lpstr>Le Vanuatu </vt:lpstr>
      <vt:lpstr>PowerPoint Presentation</vt:lpstr>
      <vt:lpstr>PowerPoint Presentation</vt:lpstr>
      <vt:lpstr>PowerPoint Presentation</vt:lpstr>
      <vt:lpstr>Quiz!</vt:lpstr>
      <vt:lpstr>Kahoot</vt:lpstr>
    </vt:vector>
  </TitlesOfParts>
  <Company>Authorised Users Only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RCrofts</dc:creator>
  <cp:lastModifiedBy>RCrofts</cp:lastModifiedBy>
  <cp:revision>63</cp:revision>
  <cp:lastPrinted>2015-09-22T06:36:14Z</cp:lastPrinted>
  <dcterms:created xsi:type="dcterms:W3CDTF">2015-08-05T12:53:33Z</dcterms:created>
  <dcterms:modified xsi:type="dcterms:W3CDTF">2015-10-11T09:50:02Z</dcterms:modified>
</cp:coreProperties>
</file>