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27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13" r:id="rId2"/>
    <p:sldId id="314" r:id="rId3"/>
    <p:sldId id="312" r:id="rId4"/>
    <p:sldId id="270" r:id="rId5"/>
    <p:sldId id="272" r:id="rId6"/>
    <p:sldId id="269" r:id="rId7"/>
    <p:sldId id="274" r:id="rId8"/>
    <p:sldId id="275" r:id="rId9"/>
    <p:sldId id="276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308" r:id="rId25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1AAFC-0D7C-4493-BE19-167A22763B73}" type="datetimeFigureOut">
              <a:rPr lang="en-GB" smtClean="0"/>
              <a:t>11/10/2015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644AD3-6A7A-4E88-A0F4-CF65F358ED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92977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CD1F0D-6D10-4450-AC4D-B6C598520325}" type="datetimeFigureOut">
              <a:rPr lang="en-GB" smtClean="0"/>
              <a:t>11/10/2015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9E4E65-2C31-44D8-94E0-6902282057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19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4D2A9BB-3A79-4AB3-BE2E-D5D1BD3958C1}" type="slidenum">
              <a:rPr lang="en-GB" altLang="en-US"/>
              <a:pPr/>
              <a:t>5</a:t>
            </a:fld>
            <a:endParaRPr lang="en-GB" altLang="en-US"/>
          </a:p>
        </p:txBody>
      </p:sp>
      <p:sp>
        <p:nvSpPr>
          <p:cNvPr id="1198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0938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98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3" y="4714969"/>
            <a:ext cx="5438711" cy="438334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87382-0019-445F-90BE-7E1C6986104C}" type="datetimeFigureOut">
              <a:rPr lang="en-GB" smtClean="0"/>
              <a:t>11/10/2015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A878-8993-4862-B4C5-CAC872850E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5308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87382-0019-445F-90BE-7E1C6986104C}" type="datetimeFigureOut">
              <a:rPr lang="en-GB" smtClean="0"/>
              <a:t>11/10/2015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A878-8993-4862-B4C5-CAC872850E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815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87382-0019-445F-90BE-7E1C6986104C}" type="datetimeFigureOut">
              <a:rPr lang="en-GB" smtClean="0"/>
              <a:t>11/10/2015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A878-8993-4862-B4C5-CAC872850E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465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87382-0019-445F-90BE-7E1C6986104C}" type="datetimeFigureOut">
              <a:rPr lang="en-GB" smtClean="0"/>
              <a:t>11/10/2015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A878-8993-4862-B4C5-CAC872850E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7133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87382-0019-445F-90BE-7E1C6986104C}" type="datetimeFigureOut">
              <a:rPr lang="en-GB" smtClean="0"/>
              <a:t>11/10/2015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A878-8993-4862-B4C5-CAC872850E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6650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87382-0019-445F-90BE-7E1C6986104C}" type="datetimeFigureOut">
              <a:rPr lang="en-GB" smtClean="0"/>
              <a:t>11/10/2015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A878-8993-4862-B4C5-CAC872850E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173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87382-0019-445F-90BE-7E1C6986104C}" type="datetimeFigureOut">
              <a:rPr lang="en-GB" smtClean="0"/>
              <a:t>11/10/2015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A878-8993-4862-B4C5-CAC872850E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819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87382-0019-445F-90BE-7E1C6986104C}" type="datetimeFigureOut">
              <a:rPr lang="en-GB" smtClean="0"/>
              <a:t>11/10/2015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A878-8993-4862-B4C5-CAC872850E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5639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87382-0019-445F-90BE-7E1C6986104C}" type="datetimeFigureOut">
              <a:rPr lang="en-GB" smtClean="0"/>
              <a:t>11/10/2015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A878-8993-4862-B4C5-CAC872850E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5811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87382-0019-445F-90BE-7E1C6986104C}" type="datetimeFigureOut">
              <a:rPr lang="en-GB" smtClean="0"/>
              <a:t>11/10/2015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A878-8993-4862-B4C5-CAC872850E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0989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87382-0019-445F-90BE-7E1C6986104C}" type="datetimeFigureOut">
              <a:rPr lang="en-GB" smtClean="0"/>
              <a:t>11/10/2015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CA878-8993-4862-B4C5-CAC872850E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9708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087382-0019-445F-90BE-7E1C6986104C}" type="datetimeFigureOut">
              <a:rPr lang="en-GB" smtClean="0"/>
              <a:t>11/10/2015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CA878-8993-4862-B4C5-CAC872850E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0941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Q_P28zmkTQ" TargetMode="External"/><Relationship Id="rId2" Type="http://schemas.openxmlformats.org/officeDocument/2006/relationships/hyperlink" Target="https://www.youtube.com/watch?v=LiLI5AMCbSM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20.png"/><Relationship Id="rId7" Type="http://schemas.openxmlformats.org/officeDocument/2006/relationships/image" Target="../media/image31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39.png"/><Relationship Id="rId7" Type="http://schemas.openxmlformats.org/officeDocument/2006/relationships/image" Target="../media/image43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20.png"/><Relationship Id="rId7" Type="http://schemas.openxmlformats.org/officeDocument/2006/relationships/image" Target="../media/image49.jpg"/><Relationship Id="rId12" Type="http://schemas.openxmlformats.org/officeDocument/2006/relationships/image" Target="../media/image54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11" Type="http://schemas.openxmlformats.org/officeDocument/2006/relationships/image" Target="../media/image53.jpg"/><Relationship Id="rId5" Type="http://schemas.openxmlformats.org/officeDocument/2006/relationships/image" Target="../media/image47.jpg"/><Relationship Id="rId10" Type="http://schemas.openxmlformats.org/officeDocument/2006/relationships/image" Target="../media/image52.jpg"/><Relationship Id="rId4" Type="http://schemas.openxmlformats.org/officeDocument/2006/relationships/image" Target="../media/image46.jpg"/><Relationship Id="rId9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kahoot.it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404664"/>
            <a:ext cx="62646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500" u="sng" dirty="0" smtClean="0">
                <a:latin typeface="Comic Sans MS" panose="030F0702030302020204" pitchFamily="66" charset="0"/>
              </a:rPr>
              <a:t>mardi le vingt-deux septembre 2015</a:t>
            </a:r>
            <a:endParaRPr lang="fr-FR" sz="2500" u="sng" dirty="0"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105528"/>
            <a:ext cx="878497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u="sng" dirty="0" smtClean="0">
                <a:latin typeface="Comic Sans MS" panose="030F0702030302020204" pitchFamily="66" charset="0"/>
              </a:rPr>
              <a:t>La Francophonie</a:t>
            </a:r>
          </a:p>
          <a:p>
            <a:pPr algn="ctr"/>
            <a:endParaRPr lang="fr-FR" sz="2500" u="sng" dirty="0">
              <a:latin typeface="Comic Sans MS" panose="030F0702030302020204" pitchFamily="66" charset="0"/>
            </a:endParaRPr>
          </a:p>
          <a:p>
            <a:r>
              <a:rPr lang="fr-FR" sz="2500" i="1" dirty="0" smtClean="0">
                <a:latin typeface="Comic Sans MS" panose="030F0702030302020204" pitchFamily="66" charset="0"/>
              </a:rPr>
              <a:t>LO: to </a:t>
            </a:r>
            <a:r>
              <a:rPr lang="fr-FR" sz="2500" i="1" dirty="0" err="1" smtClean="0">
                <a:latin typeface="Comic Sans MS" panose="030F0702030302020204" pitchFamily="66" charset="0"/>
              </a:rPr>
              <a:t>discover</a:t>
            </a:r>
            <a:r>
              <a:rPr lang="fr-FR" sz="2500" i="1" dirty="0" smtClean="0">
                <a:latin typeface="Comic Sans MS" panose="030F0702030302020204" pitchFamily="66" charset="0"/>
              </a:rPr>
              <a:t> La Francophonie (</a:t>
            </a:r>
            <a:r>
              <a:rPr lang="fr-FR" sz="2500" i="1" dirty="0" err="1" smtClean="0">
                <a:latin typeface="Comic Sans MS" panose="030F0702030302020204" pitchFamily="66" charset="0"/>
              </a:rPr>
              <a:t>what</a:t>
            </a:r>
            <a:r>
              <a:rPr lang="fr-FR" sz="2500" i="1" dirty="0" smtClean="0">
                <a:latin typeface="Comic Sans MS" panose="030F0702030302020204" pitchFamily="66" charset="0"/>
              </a:rPr>
              <a:t> </a:t>
            </a:r>
            <a:r>
              <a:rPr lang="fr-FR" sz="2500" i="1" dirty="0" err="1" smtClean="0">
                <a:latin typeface="Comic Sans MS" panose="030F0702030302020204" pitchFamily="66" charset="0"/>
              </a:rPr>
              <a:t>it</a:t>
            </a:r>
            <a:r>
              <a:rPr lang="fr-FR" sz="2500" i="1" dirty="0" smtClean="0">
                <a:latin typeface="Comic Sans MS" panose="030F0702030302020204" pitchFamily="66" charset="0"/>
              </a:rPr>
              <a:t> </a:t>
            </a:r>
            <a:r>
              <a:rPr lang="fr-FR" sz="2500" i="1" dirty="0" err="1" smtClean="0">
                <a:latin typeface="Comic Sans MS" panose="030F0702030302020204" pitchFamily="66" charset="0"/>
              </a:rPr>
              <a:t>is</a:t>
            </a:r>
            <a:r>
              <a:rPr lang="fr-FR" sz="2500" i="1" dirty="0" smtClean="0">
                <a:latin typeface="Comic Sans MS" panose="030F0702030302020204" pitchFamily="66" charset="0"/>
              </a:rPr>
              <a:t>, </a:t>
            </a:r>
            <a:r>
              <a:rPr lang="fr-FR" sz="2500" i="1" dirty="0" err="1" smtClean="0">
                <a:latin typeface="Comic Sans MS" panose="030F0702030302020204" pitchFamily="66" charset="0"/>
              </a:rPr>
              <a:t>what</a:t>
            </a:r>
            <a:r>
              <a:rPr lang="fr-FR" sz="2500" i="1" dirty="0" smtClean="0">
                <a:latin typeface="Comic Sans MS" panose="030F0702030302020204" pitchFamily="66" charset="0"/>
              </a:rPr>
              <a:t> the DOM/</a:t>
            </a:r>
            <a:r>
              <a:rPr lang="fr-FR" sz="2500" i="1" dirty="0" err="1" smtClean="0">
                <a:latin typeface="Comic Sans MS" panose="030F0702030302020204" pitchFamily="66" charset="0"/>
              </a:rPr>
              <a:t>TOMs</a:t>
            </a:r>
            <a:r>
              <a:rPr lang="fr-FR" sz="2500" i="1" dirty="0" smtClean="0">
                <a:latin typeface="Comic Sans MS" panose="030F0702030302020204" pitchFamily="66" charset="0"/>
              </a:rPr>
              <a:t> are and </a:t>
            </a:r>
            <a:r>
              <a:rPr lang="fr-FR" sz="2500" i="1" dirty="0" err="1" smtClean="0">
                <a:latin typeface="Comic Sans MS" panose="030F0702030302020204" pitchFamily="66" charset="0"/>
              </a:rPr>
              <a:t>describe</a:t>
            </a:r>
            <a:r>
              <a:rPr lang="fr-FR" sz="2500" i="1" dirty="0" smtClean="0">
                <a:latin typeface="Comic Sans MS" panose="030F0702030302020204" pitchFamily="66" charset="0"/>
              </a:rPr>
              <a:t> a Francophone country).</a:t>
            </a:r>
          </a:p>
          <a:p>
            <a:endParaRPr lang="fr-FR" sz="2500" i="1" dirty="0">
              <a:latin typeface="Comic Sans MS" panose="030F0702030302020204" pitchFamily="66" charset="0"/>
            </a:endParaRPr>
          </a:p>
          <a:p>
            <a:r>
              <a:rPr lang="fr-FR" sz="2500" b="1" i="1" dirty="0" smtClean="0">
                <a:latin typeface="Comic Sans MS" panose="030F0702030302020204" pitchFamily="66" charset="0"/>
              </a:rPr>
              <a:t>Pour commencer… </a:t>
            </a:r>
            <a:r>
              <a:rPr lang="fr-FR" sz="2500" b="1" i="1" dirty="0" err="1" smtClean="0">
                <a:latin typeface="Comic Sans MS" panose="030F0702030302020204" pitchFamily="66" charset="0"/>
              </a:rPr>
              <a:t>Fill</a:t>
            </a:r>
            <a:r>
              <a:rPr lang="fr-FR" sz="2500" b="1" i="1" dirty="0" smtClean="0">
                <a:latin typeface="Comic Sans MS" panose="030F0702030302020204" pitchFamily="66" charset="0"/>
              </a:rPr>
              <a:t> in the table. </a:t>
            </a:r>
          </a:p>
          <a:p>
            <a:endParaRPr lang="fr-FR" sz="2500" b="1" i="1" dirty="0">
              <a:latin typeface="Comic Sans MS" panose="030F0702030302020204" pitchFamily="66" charset="0"/>
            </a:endParaRPr>
          </a:p>
          <a:p>
            <a:endParaRPr lang="fr-FR" sz="2500" dirty="0" smtClean="0">
              <a:latin typeface="Comic Sans MS" panose="030F0702030302020204" pitchFamily="66" charset="0"/>
            </a:endParaRPr>
          </a:p>
          <a:p>
            <a:r>
              <a:rPr lang="fr-FR" sz="2500" i="1" dirty="0" smtClean="0">
                <a:latin typeface="Comic Sans MS" panose="030F0702030302020204" pitchFamily="66" charset="0"/>
              </a:rPr>
              <a:t> </a:t>
            </a:r>
            <a:endParaRPr lang="fr-FR" sz="2500" i="1" dirty="0">
              <a:latin typeface="Comic Sans MS" panose="030F0702030302020204" pitchFamily="66" charset="0"/>
            </a:endParaRPr>
          </a:p>
        </p:txBody>
      </p:sp>
      <p:pic>
        <p:nvPicPr>
          <p:cNvPr id="5" name="Picture 2" descr="https://mcacesblogs.files.wordpress.com/2014/03/respec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66" y="260647"/>
            <a:ext cx="2216902" cy="147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wordsonimages.com/pics/156799-Curiosity+quotes+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682" y="3244444"/>
            <a:ext cx="1391108" cy="139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notenoughgood.com/wp-content/uploads/2011/06/toleranc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368" y="4869160"/>
            <a:ext cx="1463562" cy="143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248185"/>
              </p:ext>
            </p:extLst>
          </p:nvPr>
        </p:nvGraphicFramePr>
        <p:xfrm>
          <a:off x="270777" y="3700152"/>
          <a:ext cx="7350816" cy="311320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37704"/>
                <a:gridCol w="1837704"/>
                <a:gridCol w="1837704"/>
                <a:gridCol w="1837704"/>
              </a:tblGrid>
              <a:tr h="1302158">
                <a:tc>
                  <a:txBody>
                    <a:bodyPr/>
                    <a:lstStyle/>
                    <a:p>
                      <a:endParaRPr lang="en-GB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I</a:t>
                      </a:r>
                      <a:r>
                        <a:rPr lang="en-GB" b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know what this word means </a:t>
                      </a:r>
                    </a:p>
                    <a:p>
                      <a:r>
                        <a:rPr lang="en-GB" b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(1-5)</a:t>
                      </a:r>
                      <a:endParaRPr lang="en-GB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Other</a:t>
                      </a:r>
                      <a:r>
                        <a:rPr lang="en-GB" b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people would say I demonstrate this quality </a:t>
                      </a:r>
                    </a:p>
                    <a:p>
                      <a:r>
                        <a:rPr lang="en-GB" b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(1-5)</a:t>
                      </a:r>
                      <a:endParaRPr lang="en-GB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I</a:t>
                      </a:r>
                      <a:r>
                        <a:rPr lang="en-GB" b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use this quality in my French lessons (1-5)</a:t>
                      </a:r>
                      <a:endParaRPr lang="en-GB" b="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0056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Curiosity</a:t>
                      </a:r>
                      <a:endParaRPr lang="en-GB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0056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Respect</a:t>
                      </a:r>
                      <a:endParaRPr lang="en-GB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0056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Tolerance</a:t>
                      </a:r>
                      <a:endParaRPr lang="en-GB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204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>
            <a:normAutofit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584" y="980728"/>
            <a:ext cx="10261441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13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Les DOM-TOMs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907" y="1053024"/>
            <a:ext cx="777686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500" b="1" dirty="0" smtClean="0">
                <a:latin typeface="Comic Sans MS" panose="030F0702030302020204" pitchFamily="66" charset="0"/>
              </a:rPr>
              <a:t>Départements d’Outre-Mer (</a:t>
            </a:r>
            <a:r>
              <a:rPr lang="fr-FR" sz="2500" b="1" dirty="0" err="1" smtClean="0">
                <a:latin typeface="Comic Sans MS" panose="030F0702030302020204" pitchFamily="66" charset="0"/>
              </a:rPr>
              <a:t>DOMs</a:t>
            </a:r>
            <a:r>
              <a:rPr lang="fr-FR" sz="2500" b="1" dirty="0" smtClean="0">
                <a:latin typeface="Comic Sans MS" panose="030F0702030302020204" pitchFamily="66" charset="0"/>
              </a:rPr>
              <a:t>)</a:t>
            </a:r>
          </a:p>
          <a:p>
            <a:r>
              <a:rPr lang="fr-FR" sz="2500" dirty="0" smtClean="0">
                <a:latin typeface="Comic Sans MS" panose="030F0702030302020204" pitchFamily="66" charset="0"/>
              </a:rPr>
              <a:t>Guadeloupe, Martinique, Guyane Française, Réunion</a:t>
            </a:r>
          </a:p>
          <a:p>
            <a:endParaRPr lang="fr-FR" sz="2500" dirty="0" smtClean="0">
              <a:latin typeface="Comic Sans MS" panose="030F0702030302020204" pitchFamily="66" charset="0"/>
            </a:endParaRPr>
          </a:p>
          <a:p>
            <a:r>
              <a:rPr lang="fr-FR" sz="2500" b="1" dirty="0" smtClean="0">
                <a:latin typeface="Comic Sans MS" panose="030F0702030302020204" pitchFamily="66" charset="0"/>
              </a:rPr>
              <a:t>Territoires d’Outre-Mer (</a:t>
            </a:r>
            <a:r>
              <a:rPr lang="fr-FR" sz="2500" b="1" dirty="0" err="1" smtClean="0">
                <a:latin typeface="Comic Sans MS" panose="030F0702030302020204" pitchFamily="66" charset="0"/>
              </a:rPr>
              <a:t>TOMs</a:t>
            </a:r>
            <a:r>
              <a:rPr lang="fr-FR" sz="2500" b="1" dirty="0" smtClean="0">
                <a:latin typeface="Comic Sans MS" panose="030F0702030302020204" pitchFamily="66" charset="0"/>
              </a:rPr>
              <a:t>)</a:t>
            </a:r>
          </a:p>
          <a:p>
            <a:r>
              <a:rPr lang="fr-FR" sz="2500" dirty="0" smtClean="0">
                <a:latin typeface="Comic Sans MS" panose="030F0702030302020204" pitchFamily="66" charset="0"/>
              </a:rPr>
              <a:t>Polynésie Française</a:t>
            </a:r>
            <a:endParaRPr lang="fr-FR" sz="25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44" y="3068960"/>
            <a:ext cx="6756791" cy="34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342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2800" dirty="0"/>
          </a:p>
          <a:p>
            <a:pPr marL="0" indent="0">
              <a:buNone/>
            </a:pPr>
            <a:r>
              <a:rPr lang="en-GB" sz="2800" dirty="0">
                <a:hlinkClick r:id="rId2"/>
              </a:rPr>
              <a:t>https://</a:t>
            </a:r>
            <a:r>
              <a:rPr lang="en-GB" sz="2800" dirty="0" smtClean="0">
                <a:hlinkClick r:id="rId2"/>
              </a:rPr>
              <a:t>www.youtube.com/watch?v=LiLI5AMCbSM</a:t>
            </a:r>
            <a:endParaRPr lang="en-GB" sz="2800" dirty="0" smtClean="0"/>
          </a:p>
          <a:p>
            <a:pPr marL="0" indent="0">
              <a:buNone/>
            </a:pPr>
            <a:endParaRPr lang="en-GB" sz="2800" dirty="0" smtClean="0"/>
          </a:p>
          <a:p>
            <a:pPr marL="0" indent="0">
              <a:buNone/>
            </a:pPr>
            <a:r>
              <a:rPr lang="en-GB" sz="2800" dirty="0" smtClean="0">
                <a:hlinkClick r:id="rId3"/>
              </a:rPr>
              <a:t>https://www.youtube.com/watch?v=IQ_P28zmkTQ</a:t>
            </a:r>
            <a:endParaRPr lang="en-GB" sz="2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834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84" y="692696"/>
            <a:ext cx="4499992" cy="6165304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1200" b="1" dirty="0" smtClean="0">
                <a:latin typeface="Comic Sans MS" panose="030F0702030302020204" pitchFamily="66" charset="0"/>
              </a:rPr>
              <a:t>La </a:t>
            </a:r>
            <a:r>
              <a:rPr lang="en-GB" sz="1200" b="1" dirty="0" err="1" smtClean="0">
                <a:latin typeface="Comic Sans MS" panose="030F0702030302020204" pitchFamily="66" charset="0"/>
              </a:rPr>
              <a:t>Polynésie</a:t>
            </a:r>
            <a:r>
              <a:rPr lang="en-GB" sz="1200" b="1" dirty="0" smtClean="0">
                <a:latin typeface="Comic Sans MS" panose="030F0702030302020204" pitchFamily="66" charset="0"/>
              </a:rPr>
              <a:t> </a:t>
            </a:r>
            <a:r>
              <a:rPr lang="en-GB" sz="1200" b="1" dirty="0" err="1" smtClean="0">
                <a:latin typeface="Comic Sans MS" panose="030F0702030302020204" pitchFamily="66" charset="0"/>
              </a:rPr>
              <a:t>française</a:t>
            </a:r>
            <a:r>
              <a:rPr lang="en-GB" sz="1200" b="1" dirty="0" smtClean="0">
                <a:latin typeface="Comic Sans MS" panose="030F0702030302020204" pitchFamily="66" charset="0"/>
              </a:rPr>
              <a:t> </a:t>
            </a:r>
          </a:p>
          <a:p>
            <a:pPr>
              <a:buFont typeface="+mj-lt"/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In which ocean is it located? ___________________</a:t>
            </a:r>
          </a:p>
          <a:p>
            <a:pPr>
              <a:buFont typeface="+mj-lt"/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How big is the territory? ____________________</a:t>
            </a:r>
          </a:p>
          <a:p>
            <a:pPr>
              <a:buFont typeface="+mj-lt"/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What is the main religion? ____________________</a:t>
            </a:r>
          </a:p>
          <a:p>
            <a:pPr>
              <a:buFont typeface="+mj-lt"/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What is it considered as? ____________________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200" b="1" dirty="0" smtClean="0">
                <a:latin typeface="Comic Sans MS" panose="030F0702030302020204" pitchFamily="66" charset="0"/>
              </a:rPr>
              <a:t>Le </a:t>
            </a:r>
            <a:r>
              <a:rPr lang="en-GB" sz="1200" b="1" dirty="0" err="1" smtClean="0">
                <a:latin typeface="Comic Sans MS" panose="030F0702030302020204" pitchFamily="66" charset="0"/>
              </a:rPr>
              <a:t>Sénégal</a:t>
            </a:r>
            <a:r>
              <a:rPr lang="en-GB" sz="1200" b="1" dirty="0" smtClean="0">
                <a:latin typeface="Comic Sans MS" panose="030F0702030302020204" pitchFamily="66" charset="0"/>
              </a:rPr>
              <a:t> </a:t>
            </a:r>
          </a:p>
          <a:p>
            <a:pPr>
              <a:buFont typeface="+mj-lt"/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What is the capital? _________________________</a:t>
            </a:r>
          </a:p>
          <a:p>
            <a:pPr>
              <a:buFont typeface="+mj-lt"/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What is the maximum temperature? _____________</a:t>
            </a:r>
          </a:p>
          <a:p>
            <a:pPr>
              <a:buFont typeface="+mj-lt"/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What is the minimum temperature? _____________</a:t>
            </a:r>
          </a:p>
          <a:p>
            <a:pPr>
              <a:buFont typeface="+mj-lt"/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When did it become independent? ______________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200" b="1" dirty="0" smtClean="0">
                <a:latin typeface="Comic Sans MS" panose="030F0702030302020204" pitchFamily="66" charset="0"/>
              </a:rPr>
              <a:t>La </a:t>
            </a:r>
            <a:r>
              <a:rPr lang="en-GB" sz="1200" b="1" dirty="0" err="1" smtClean="0">
                <a:latin typeface="Comic Sans MS" panose="030F0702030302020204" pitchFamily="66" charset="0"/>
              </a:rPr>
              <a:t>Guyane</a:t>
            </a:r>
            <a:r>
              <a:rPr lang="en-GB" sz="1200" b="1" dirty="0" smtClean="0">
                <a:latin typeface="Comic Sans MS" panose="030F0702030302020204" pitchFamily="66" charset="0"/>
              </a:rPr>
              <a:t> </a:t>
            </a:r>
            <a:r>
              <a:rPr lang="en-GB" sz="1200" b="1" dirty="0" err="1" smtClean="0">
                <a:latin typeface="Comic Sans MS" panose="030F0702030302020204" pitchFamily="66" charset="0"/>
              </a:rPr>
              <a:t>Française</a:t>
            </a:r>
            <a:r>
              <a:rPr lang="en-GB" sz="1200" b="1" dirty="0" smtClean="0">
                <a:latin typeface="Comic Sans MS" panose="030F0702030302020204" pitchFamily="66" charset="0"/>
              </a:rPr>
              <a:t> </a:t>
            </a:r>
          </a:p>
          <a:p>
            <a:pPr>
              <a:buFont typeface="+mj-lt"/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How much of the territory is covered by the forest? ________________________________________</a:t>
            </a:r>
          </a:p>
          <a:p>
            <a:pPr>
              <a:buFont typeface="+mj-lt"/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What type of climate is it? ___________________</a:t>
            </a:r>
          </a:p>
          <a:p>
            <a:pPr>
              <a:buFont typeface="+mj-lt"/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How humid is the air there? __________________</a:t>
            </a:r>
          </a:p>
          <a:p>
            <a:pPr>
              <a:buFont typeface="+mj-lt"/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What is in </a:t>
            </a:r>
            <a:r>
              <a:rPr lang="en-GB" sz="1200" dirty="0" err="1" smtClean="0">
                <a:latin typeface="Comic Sans MS" panose="030F0702030302020204" pitchFamily="66" charset="0"/>
              </a:rPr>
              <a:t>Kourou</a:t>
            </a:r>
            <a:r>
              <a:rPr lang="en-GB" sz="1200" dirty="0" smtClean="0">
                <a:latin typeface="Comic Sans MS" panose="030F0702030302020204" pitchFamily="66" charset="0"/>
              </a:rPr>
              <a:t>? _________________________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200" b="1" dirty="0" smtClean="0">
                <a:latin typeface="Comic Sans MS" panose="030F0702030302020204" pitchFamily="66" charset="0"/>
              </a:rPr>
              <a:t>La Martinique </a:t>
            </a:r>
          </a:p>
          <a:p>
            <a:pPr>
              <a:buFont typeface="+mj-lt"/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Where is it located? _________________________</a:t>
            </a:r>
          </a:p>
          <a:p>
            <a:pPr>
              <a:buFont typeface="+mj-lt"/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How many people live there? ____________________</a:t>
            </a:r>
          </a:p>
          <a:p>
            <a:pPr>
              <a:buFont typeface="+mj-lt"/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What is the ‘Mont Pelé’? _______________________</a:t>
            </a:r>
          </a:p>
          <a:p>
            <a:pPr>
              <a:buFont typeface="+mj-lt"/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When did it erupt? ___________________________</a:t>
            </a:r>
          </a:p>
          <a:p>
            <a:r>
              <a:rPr lang="en-GB" sz="1200" b="1" dirty="0" smtClean="0">
                <a:latin typeface="Comic Sans MS" panose="030F0702030302020204" pitchFamily="66" charset="0"/>
              </a:rPr>
              <a:t>Le Vanuatu</a:t>
            </a:r>
          </a:p>
          <a:p>
            <a:pPr marL="228600" indent="-228600"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Where is it located? ___________________________</a:t>
            </a:r>
          </a:p>
          <a:p>
            <a:pPr marL="228600" indent="-228600"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How many people live there? _____________________</a:t>
            </a:r>
          </a:p>
          <a:p>
            <a:pPr marL="228600" indent="-228600"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What are the official languages? _________________</a:t>
            </a:r>
          </a:p>
          <a:p>
            <a:pPr marL="228600" indent="-228600"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When did Vanuatu become independent? ____________</a:t>
            </a:r>
          </a:p>
          <a:p>
            <a:pPr marL="228600" indent="-228600">
              <a:buAutoNum type="arabicPeriod"/>
            </a:pPr>
            <a:r>
              <a:rPr lang="en-GB" sz="1200" dirty="0" smtClean="0">
                <a:latin typeface="Comic Sans MS" panose="030F0702030302020204" pitchFamily="66" charset="0"/>
              </a:rPr>
              <a:t>Which countries did it become independent from? __________________________________________</a:t>
            </a:r>
          </a:p>
          <a:p>
            <a:pPr marL="0" indent="0">
              <a:buClr>
                <a:srgbClr val="00B050"/>
              </a:buClr>
              <a:buNone/>
            </a:pPr>
            <a:endParaRPr lang="en-GB" sz="1200" dirty="0">
              <a:latin typeface="Comic Sans MS" panose="030F0702030302020204" pitchFamily="66" charset="0"/>
            </a:endParaRPr>
          </a:p>
          <a:p>
            <a:pPr>
              <a:buClr>
                <a:srgbClr val="00B050"/>
              </a:buClr>
            </a:pPr>
            <a:endParaRPr lang="en-GB" sz="1200" dirty="0" smtClean="0">
              <a:latin typeface="Comic Sans MS" panose="030F0702030302020204" pitchFamily="66" charset="0"/>
            </a:endParaRPr>
          </a:p>
          <a:p>
            <a:endParaRPr lang="en-GB" sz="1200" dirty="0">
              <a:latin typeface="Comic Sans MS" panose="030F0702030302020204" pitchFamily="66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44624"/>
            <a:ext cx="4499992" cy="57606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La Francophonie – answer the 5 questions about each place. </a:t>
            </a:r>
            <a:endParaRPr lang="en-GB" sz="1400" dirty="0">
              <a:latin typeface="Comic Sans MS" panose="030F0702030302020204" pitchFamily="66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608512" y="44624"/>
            <a:ext cx="4499992" cy="57606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14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GB" sz="1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La </a:t>
            </a:r>
            <a:r>
              <a:rPr lang="en-GB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Francophonie - answer the 5 questions about each place. </a:t>
            </a:r>
            <a:endParaRPr lang="en-GB" sz="1400" dirty="0">
              <a:latin typeface="Comic Sans MS" panose="030F0702030302020204" pitchFamily="66" charset="0"/>
            </a:endParaRPr>
          </a:p>
          <a:p>
            <a:endParaRPr lang="en-GB" sz="1400" dirty="0">
              <a:latin typeface="Comic Sans MS" panose="030F0702030302020204" pitchFamily="66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597159" y="692696"/>
            <a:ext cx="4499992" cy="61653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GB" sz="1200" b="1" smtClean="0">
                <a:latin typeface="Comic Sans MS" panose="030F0702030302020204" pitchFamily="66" charset="0"/>
              </a:rPr>
              <a:t>La Polynésie française </a:t>
            </a:r>
          </a:p>
          <a:p>
            <a:pPr>
              <a:buFont typeface="+mj-lt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In which ocean is it located? ___________________</a:t>
            </a:r>
          </a:p>
          <a:p>
            <a:pPr>
              <a:buFont typeface="+mj-lt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How big is the territory? ____________________</a:t>
            </a:r>
          </a:p>
          <a:p>
            <a:pPr>
              <a:buFont typeface="+mj-lt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What is the main religion? ____________________</a:t>
            </a:r>
          </a:p>
          <a:p>
            <a:pPr>
              <a:buFont typeface="+mj-lt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What is it considered as? ____________________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200" b="1" smtClean="0">
                <a:latin typeface="Comic Sans MS" panose="030F0702030302020204" pitchFamily="66" charset="0"/>
              </a:rPr>
              <a:t>Le Sénégal </a:t>
            </a:r>
          </a:p>
          <a:p>
            <a:pPr>
              <a:buFont typeface="+mj-lt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What is the capital? _________________________</a:t>
            </a:r>
          </a:p>
          <a:p>
            <a:pPr>
              <a:buFont typeface="+mj-lt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What is the maximum temperature? _____________</a:t>
            </a:r>
          </a:p>
          <a:p>
            <a:pPr>
              <a:buFont typeface="+mj-lt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What is the minimum temperature? _____________</a:t>
            </a:r>
          </a:p>
          <a:p>
            <a:pPr>
              <a:buFont typeface="+mj-lt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When did it become independent? ______________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200" b="1" smtClean="0">
                <a:latin typeface="Comic Sans MS" panose="030F0702030302020204" pitchFamily="66" charset="0"/>
              </a:rPr>
              <a:t>La Guyane Française </a:t>
            </a:r>
          </a:p>
          <a:p>
            <a:pPr>
              <a:buFont typeface="+mj-lt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How much of the territory is covered by the forest? ________________________________________</a:t>
            </a:r>
          </a:p>
          <a:p>
            <a:pPr>
              <a:buFont typeface="+mj-lt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What type of climate is it? ___________________</a:t>
            </a:r>
          </a:p>
          <a:p>
            <a:pPr>
              <a:buFont typeface="+mj-lt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How humid is the air there? __________________</a:t>
            </a:r>
          </a:p>
          <a:p>
            <a:pPr>
              <a:buFont typeface="+mj-lt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What is in Kourou? _________________________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200" b="1" smtClean="0">
                <a:latin typeface="Comic Sans MS" panose="030F0702030302020204" pitchFamily="66" charset="0"/>
              </a:rPr>
              <a:t>La Martinique </a:t>
            </a:r>
          </a:p>
          <a:p>
            <a:pPr>
              <a:buFont typeface="+mj-lt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Where is it located? _________________________</a:t>
            </a:r>
          </a:p>
          <a:p>
            <a:pPr>
              <a:buFont typeface="+mj-lt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How many people live there? ____________________</a:t>
            </a:r>
          </a:p>
          <a:p>
            <a:pPr>
              <a:buFont typeface="+mj-lt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What is the ‘Mont Pelé’? _______________________</a:t>
            </a:r>
          </a:p>
          <a:p>
            <a:pPr>
              <a:buFont typeface="+mj-lt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When did it erupt? ___________________________</a:t>
            </a:r>
          </a:p>
          <a:p>
            <a:r>
              <a:rPr lang="en-GB" sz="1200" b="1" smtClean="0">
                <a:latin typeface="Comic Sans MS" panose="030F0702030302020204" pitchFamily="66" charset="0"/>
              </a:rPr>
              <a:t>Le Vanuatu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Where is it located? 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How many people live there? 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What are the official languages? 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When did Vanuatu become independent? 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200" smtClean="0">
                <a:latin typeface="Comic Sans MS" panose="030F0702030302020204" pitchFamily="66" charset="0"/>
              </a:rPr>
              <a:t>Which countries did it become independent from? __________________________________________</a:t>
            </a:r>
          </a:p>
          <a:p>
            <a:pPr marL="0" indent="0">
              <a:buClr>
                <a:srgbClr val="00B050"/>
              </a:buClr>
              <a:buFont typeface="Arial" panose="020B0604020202020204" pitchFamily="34" charset="0"/>
              <a:buNone/>
            </a:pPr>
            <a:endParaRPr lang="en-GB" sz="1200" smtClean="0">
              <a:latin typeface="Comic Sans MS" panose="030F0702030302020204" pitchFamily="66" charset="0"/>
            </a:endParaRPr>
          </a:p>
          <a:p>
            <a:pPr>
              <a:buClr>
                <a:srgbClr val="00B050"/>
              </a:buClr>
            </a:pPr>
            <a:endParaRPr lang="en-GB" sz="1200" smtClean="0">
              <a:latin typeface="Comic Sans MS" panose="030F0702030302020204" pitchFamily="66" charset="0"/>
            </a:endParaRPr>
          </a:p>
          <a:p>
            <a:endParaRPr lang="en-GB" sz="1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1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3" y="620688"/>
            <a:ext cx="4499992" cy="612068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1100" b="1" dirty="0" smtClean="0">
                <a:latin typeface="Comic Sans MS" panose="030F0702030302020204" pitchFamily="66" charset="0"/>
              </a:rPr>
              <a:t>La </a:t>
            </a:r>
            <a:r>
              <a:rPr lang="en-GB" sz="1100" b="1" dirty="0" err="1" smtClean="0">
                <a:latin typeface="Comic Sans MS" panose="030F0702030302020204" pitchFamily="66" charset="0"/>
              </a:rPr>
              <a:t>Polynésie</a:t>
            </a:r>
            <a:r>
              <a:rPr lang="en-GB" sz="1100" b="1" dirty="0" smtClean="0">
                <a:latin typeface="Comic Sans MS" panose="030F0702030302020204" pitchFamily="66" charset="0"/>
              </a:rPr>
              <a:t> </a:t>
            </a:r>
            <a:r>
              <a:rPr lang="en-GB" sz="1100" b="1" dirty="0" err="1" smtClean="0">
                <a:latin typeface="Comic Sans MS" panose="030F0702030302020204" pitchFamily="66" charset="0"/>
              </a:rPr>
              <a:t>française</a:t>
            </a:r>
            <a:r>
              <a:rPr lang="en-GB" sz="1100" b="1" dirty="0" smtClean="0">
                <a:latin typeface="Comic Sans MS" panose="030F0702030302020204" pitchFamily="66" charset="0"/>
              </a:rPr>
              <a:t> 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100" b="1" dirty="0" smtClean="0">
                <a:latin typeface="Comic Sans MS" panose="030F0702030302020204" pitchFamily="66" charset="0"/>
              </a:rPr>
              <a:t>Le </a:t>
            </a:r>
            <a:r>
              <a:rPr lang="en-GB" sz="1100" b="1" dirty="0" err="1" smtClean="0">
                <a:latin typeface="Comic Sans MS" panose="030F0702030302020204" pitchFamily="66" charset="0"/>
              </a:rPr>
              <a:t>Sénégal</a:t>
            </a:r>
            <a:r>
              <a:rPr lang="en-GB" sz="1100" b="1" dirty="0" smtClean="0">
                <a:latin typeface="Comic Sans MS" panose="030F0702030302020204" pitchFamily="66" charset="0"/>
              </a:rPr>
              <a:t> 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100" b="1" dirty="0" smtClean="0">
                <a:latin typeface="Comic Sans MS" panose="030F0702030302020204" pitchFamily="66" charset="0"/>
              </a:rPr>
              <a:t>La </a:t>
            </a:r>
            <a:r>
              <a:rPr lang="en-GB" sz="1100" b="1" dirty="0" err="1" smtClean="0">
                <a:latin typeface="Comic Sans MS" panose="030F0702030302020204" pitchFamily="66" charset="0"/>
              </a:rPr>
              <a:t>Guyane</a:t>
            </a:r>
            <a:r>
              <a:rPr lang="en-GB" sz="1100" b="1" dirty="0" smtClean="0">
                <a:latin typeface="Comic Sans MS" panose="030F0702030302020204" pitchFamily="66" charset="0"/>
              </a:rPr>
              <a:t> </a:t>
            </a:r>
            <a:r>
              <a:rPr lang="en-GB" sz="1100" b="1" dirty="0" err="1" smtClean="0">
                <a:latin typeface="Comic Sans MS" panose="030F0702030302020204" pitchFamily="66" charset="0"/>
              </a:rPr>
              <a:t>Française</a:t>
            </a:r>
            <a:r>
              <a:rPr lang="en-GB" sz="1100" b="1" dirty="0" smtClean="0">
                <a:latin typeface="Comic Sans MS" panose="030F0702030302020204" pitchFamily="66" charset="0"/>
              </a:rPr>
              <a:t> 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100" b="1" dirty="0" smtClean="0">
                <a:latin typeface="Comic Sans MS" panose="030F0702030302020204" pitchFamily="66" charset="0"/>
              </a:rPr>
              <a:t>La Martinique 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r>
              <a:rPr lang="en-GB" sz="1100" b="1" dirty="0" smtClean="0">
                <a:latin typeface="Comic Sans MS" panose="030F0702030302020204" pitchFamily="66" charset="0"/>
              </a:rPr>
              <a:t>Le Vanuatu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dirty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0" indent="0">
              <a:buNone/>
            </a:pPr>
            <a:endParaRPr lang="en-GB" sz="1200" b="1" dirty="0" smtClean="0">
              <a:latin typeface="Comic Sans MS" panose="030F0702030302020204" pitchFamily="66" charset="0"/>
            </a:endParaRPr>
          </a:p>
          <a:p>
            <a:endParaRPr lang="en-GB" sz="1200" b="1" dirty="0">
              <a:latin typeface="Comic Sans MS" panose="030F0702030302020204" pitchFamily="66" charset="0"/>
            </a:endParaRPr>
          </a:p>
          <a:p>
            <a:endParaRPr lang="en-GB" sz="1200" dirty="0">
              <a:latin typeface="Comic Sans MS" panose="030F0702030302020204" pitchFamily="66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44624"/>
            <a:ext cx="4499992" cy="57606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La Francophonie – find out 5 facts about each place.</a:t>
            </a:r>
            <a:endParaRPr lang="en-GB" sz="1400" dirty="0">
              <a:latin typeface="Comic Sans MS" panose="030F0702030302020204" pitchFamily="66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509871" y="44624"/>
            <a:ext cx="4499992" cy="57606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14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GB" sz="1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La Francophonie - find </a:t>
            </a:r>
            <a:r>
              <a:rPr lang="en-GB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out 5 facts about each </a:t>
            </a:r>
            <a:r>
              <a:rPr lang="en-GB" sz="1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place. </a:t>
            </a:r>
            <a:endParaRPr lang="en-GB" sz="1400" dirty="0">
              <a:latin typeface="Comic Sans MS" panose="030F0702030302020204" pitchFamily="66" charset="0"/>
            </a:endParaRPr>
          </a:p>
          <a:p>
            <a:endParaRPr lang="en-GB" sz="1400" dirty="0">
              <a:latin typeface="Comic Sans MS" panose="030F0702030302020204" pitchFamily="66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498564" y="620688"/>
            <a:ext cx="4499992" cy="6120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GB" sz="1100" b="1" smtClean="0">
                <a:latin typeface="Comic Sans MS" panose="030F0702030302020204" pitchFamily="66" charset="0"/>
              </a:rPr>
              <a:t>La Polynésie française 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100" b="1" smtClean="0">
                <a:latin typeface="Comic Sans MS" panose="030F0702030302020204" pitchFamily="66" charset="0"/>
              </a:rPr>
              <a:t>Le Sénégal 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100" b="1" smtClean="0">
                <a:latin typeface="Comic Sans MS" panose="030F0702030302020204" pitchFamily="66" charset="0"/>
              </a:rPr>
              <a:t>La Guyane Française 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1100" b="1" smtClean="0">
                <a:latin typeface="Comic Sans MS" panose="030F0702030302020204" pitchFamily="66" charset="0"/>
              </a:rPr>
              <a:t>La Martinique 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r>
              <a:rPr lang="en-GB" sz="1100" b="1" smtClean="0">
                <a:latin typeface="Comic Sans MS" panose="030F0702030302020204" pitchFamily="66" charset="0"/>
              </a:rPr>
              <a:t>Le Vanuatu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228600" indent="-228600">
              <a:buFont typeface="Arial" panose="020B0604020202020204" pitchFamily="34" charset="0"/>
              <a:buAutoNum type="arabicPeriod"/>
            </a:pPr>
            <a:r>
              <a:rPr lang="en-GB" sz="1100" smtClean="0">
                <a:latin typeface="Comic Sans MS" panose="030F0702030302020204" pitchFamily="66" charset="0"/>
              </a:rPr>
              <a:t>_________________________________________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1200" b="1" smtClean="0">
              <a:latin typeface="Comic Sans MS" panose="030F0702030302020204" pitchFamily="66" charset="0"/>
            </a:endParaRPr>
          </a:p>
          <a:p>
            <a:endParaRPr lang="en-GB" sz="1200" b="1" smtClean="0">
              <a:latin typeface="Comic Sans MS" panose="030F0702030302020204" pitchFamily="66" charset="0"/>
            </a:endParaRPr>
          </a:p>
          <a:p>
            <a:endParaRPr lang="en-GB" sz="1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91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" y="27856"/>
            <a:ext cx="5482952" cy="810344"/>
          </a:xfrm>
          <a:solidFill>
            <a:srgbClr val="92D050"/>
          </a:solidFill>
        </p:spPr>
        <p:txBody>
          <a:bodyPr/>
          <a:lstStyle/>
          <a:p>
            <a:pPr algn="l"/>
            <a:r>
              <a:rPr lang="en-GB" dirty="0" smtClean="0"/>
              <a:t>La </a:t>
            </a:r>
            <a:r>
              <a:rPr lang="en-GB" dirty="0" err="1" smtClean="0"/>
              <a:t>Polynésie</a:t>
            </a:r>
            <a:r>
              <a:rPr lang="en-GB" dirty="0" smtClean="0"/>
              <a:t> </a:t>
            </a:r>
            <a:r>
              <a:rPr lang="en-GB" dirty="0" err="1" smtClean="0"/>
              <a:t>française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20162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400" dirty="0" smtClean="0"/>
              <a:t>La Polynésie française est un “</a:t>
            </a:r>
            <a:r>
              <a:rPr lang="fr-FR" sz="2400" b="1" dirty="0" smtClean="0"/>
              <a:t>territoire</a:t>
            </a:r>
            <a:r>
              <a:rPr lang="fr-FR" sz="2400" dirty="0" smtClean="0"/>
              <a:t> d’outre-mer”. Elle est </a:t>
            </a:r>
            <a:r>
              <a:rPr lang="fr-FR" sz="2400" b="1" dirty="0" smtClean="0"/>
              <a:t>située </a:t>
            </a:r>
            <a:r>
              <a:rPr lang="fr-FR" sz="2400" dirty="0" smtClean="0"/>
              <a:t>dans l’</a:t>
            </a:r>
            <a:r>
              <a:rPr lang="fr-FR" sz="2400" b="1" dirty="0" smtClean="0"/>
              <a:t>océan pacifique</a:t>
            </a:r>
            <a:r>
              <a:rPr lang="fr-FR" sz="2400" dirty="0" smtClean="0"/>
              <a:t>. Le </a:t>
            </a:r>
            <a:r>
              <a:rPr lang="fr-FR" sz="2400" b="1" dirty="0" smtClean="0"/>
              <a:t>territoire</a:t>
            </a:r>
            <a:r>
              <a:rPr lang="fr-FR" sz="2400" dirty="0" smtClean="0"/>
              <a:t> s’étend sur 3521 </a:t>
            </a:r>
            <a:r>
              <a:rPr lang="fr-FR" sz="2400" b="1" dirty="0" smtClean="0"/>
              <a:t>kilomètres</a:t>
            </a:r>
            <a:r>
              <a:rPr lang="fr-FR" sz="2400" dirty="0" smtClean="0"/>
              <a:t> </a:t>
            </a:r>
            <a:r>
              <a:rPr lang="fr-FR" sz="2400" b="1" dirty="0" smtClean="0"/>
              <a:t>carrés</a:t>
            </a:r>
            <a:r>
              <a:rPr lang="fr-FR" sz="2400" dirty="0" smtClean="0"/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217806" y="5661248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La </a:t>
            </a:r>
            <a:r>
              <a:rPr lang="fr-FR" sz="2400" b="1" dirty="0" smtClean="0"/>
              <a:t>religion</a:t>
            </a:r>
            <a:r>
              <a:rPr lang="fr-FR" sz="2400" dirty="0" smtClean="0"/>
              <a:t> principale est le </a:t>
            </a:r>
            <a:r>
              <a:rPr lang="fr-FR" sz="2400" b="1" dirty="0" smtClean="0"/>
              <a:t>christianisme</a:t>
            </a:r>
            <a:r>
              <a:rPr lang="fr-FR" sz="2400" dirty="0" smtClean="0"/>
              <a:t>. </a:t>
            </a:r>
          </a:p>
          <a:p>
            <a:r>
              <a:rPr lang="fr-FR" sz="2400" dirty="0" smtClean="0"/>
              <a:t>La Polynésie française est </a:t>
            </a:r>
            <a:r>
              <a:rPr lang="fr-FR" sz="2400" b="1" dirty="0" smtClean="0"/>
              <a:t>considérée</a:t>
            </a:r>
            <a:r>
              <a:rPr lang="fr-FR" sz="2400" dirty="0" smtClean="0"/>
              <a:t> comme un </a:t>
            </a:r>
            <a:r>
              <a:rPr lang="fr-FR" sz="2400" b="1" dirty="0" smtClean="0"/>
              <a:t>paradis</a:t>
            </a:r>
            <a:r>
              <a:rPr lang="fr-FR" sz="2400" dirty="0" smtClean="0"/>
              <a:t> sur terre.</a:t>
            </a:r>
            <a:endParaRPr lang="fr-FR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606" y="87113"/>
            <a:ext cx="1045890" cy="69726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5540"/>
            <a:ext cx="1453344" cy="968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5896">
            <a:off x="6343168" y="2650519"/>
            <a:ext cx="2091771" cy="15270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8556">
            <a:off x="3170654" y="2492584"/>
            <a:ext cx="3031169" cy="21930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618">
            <a:off x="247285" y="2900072"/>
            <a:ext cx="2705100" cy="16859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746" y="4143493"/>
            <a:ext cx="3333750" cy="1371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3330">
            <a:off x="2084761" y="3954858"/>
            <a:ext cx="2015221" cy="150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52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24128" y="116632"/>
            <a:ext cx="3322712" cy="850106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algn="l"/>
            <a:r>
              <a:rPr lang="en-GB" dirty="0" smtClean="0"/>
              <a:t>Le </a:t>
            </a:r>
            <a:r>
              <a:rPr lang="en-GB" dirty="0" err="1" smtClean="0"/>
              <a:t>Sénégal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24744"/>
            <a:ext cx="3275856" cy="9602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400" dirty="0" smtClean="0"/>
              <a:t>Le Sénégal est un pays de l’</a:t>
            </a:r>
            <a:r>
              <a:rPr lang="fr-FR" sz="2400" b="1" dirty="0" smtClean="0"/>
              <a:t>Afrique</a:t>
            </a:r>
            <a:r>
              <a:rPr lang="fr-FR" sz="2400" dirty="0" smtClean="0"/>
              <a:t> de l’</a:t>
            </a:r>
            <a:r>
              <a:rPr lang="fr-FR" sz="2400" b="1" dirty="0" smtClean="0"/>
              <a:t>Ouest</a:t>
            </a:r>
            <a:r>
              <a:rPr lang="fr-FR" sz="2400" dirty="0" smtClean="0"/>
              <a:t>. La </a:t>
            </a:r>
            <a:r>
              <a:rPr lang="fr-FR" sz="2400" b="1" dirty="0" smtClean="0"/>
              <a:t>capitale</a:t>
            </a:r>
            <a:r>
              <a:rPr lang="fr-FR" sz="2400" dirty="0" smtClean="0"/>
              <a:t> est Dakar. </a:t>
            </a:r>
          </a:p>
          <a:p>
            <a:pPr marL="0" indent="0">
              <a:buNone/>
            </a:pPr>
            <a:endParaRPr lang="fr-FR" sz="2400" dirty="0" smtClean="0"/>
          </a:p>
          <a:p>
            <a:pPr marL="0" indent="0">
              <a:buNone/>
            </a:pPr>
            <a:endParaRPr lang="fr-FR" sz="2400" dirty="0" smtClean="0"/>
          </a:p>
          <a:p>
            <a:pPr marL="0" indent="0">
              <a:buNone/>
            </a:pPr>
            <a:endParaRPr lang="fr-FR" sz="2400" dirty="0"/>
          </a:p>
        </p:txBody>
      </p:sp>
      <p:sp>
        <p:nvSpPr>
          <p:cNvPr id="4" name="Rectangle 3"/>
          <p:cNvSpPr/>
          <p:nvPr/>
        </p:nvSpPr>
        <p:spPr>
          <a:xfrm>
            <a:off x="4355976" y="5099700"/>
            <a:ext cx="47880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C’était une </a:t>
            </a:r>
            <a:r>
              <a:rPr lang="fr-FR" sz="2400" b="1" dirty="0" smtClean="0"/>
              <a:t>colonie</a:t>
            </a:r>
            <a:r>
              <a:rPr lang="fr-FR" sz="2400" dirty="0" smtClean="0"/>
              <a:t> </a:t>
            </a:r>
            <a:r>
              <a:rPr lang="fr-FR" sz="2400" b="1" dirty="0" smtClean="0"/>
              <a:t>française</a:t>
            </a:r>
            <a:r>
              <a:rPr lang="fr-FR" sz="2400" dirty="0" smtClean="0"/>
              <a:t>. Le Sénégal est devenu </a:t>
            </a:r>
            <a:r>
              <a:rPr lang="fr-FR" sz="2400" b="1" dirty="0" smtClean="0"/>
              <a:t>indépendant</a:t>
            </a:r>
            <a:r>
              <a:rPr lang="fr-FR" sz="2400" dirty="0" smtClean="0"/>
              <a:t> en 1950. Le </a:t>
            </a:r>
            <a:r>
              <a:rPr lang="fr-FR" sz="2400" b="1" dirty="0" smtClean="0"/>
              <a:t>président</a:t>
            </a:r>
            <a:r>
              <a:rPr lang="fr-FR" sz="2400" dirty="0" smtClean="0"/>
              <a:t> s’appelle </a:t>
            </a:r>
            <a:r>
              <a:rPr lang="fr-FR" sz="2400" dirty="0" err="1" smtClean="0"/>
              <a:t>Macky</a:t>
            </a:r>
            <a:r>
              <a:rPr lang="fr-FR" sz="2400" dirty="0" smtClean="0"/>
              <a:t> </a:t>
            </a:r>
            <a:r>
              <a:rPr lang="fr-FR" sz="2400" dirty="0" err="1" smtClean="0"/>
              <a:t>Sall</a:t>
            </a:r>
            <a:r>
              <a:rPr lang="fr-FR" sz="2400" dirty="0" smtClean="0"/>
              <a:t>.</a:t>
            </a:r>
            <a:endParaRPr lang="fr-FR" sz="2400" dirty="0"/>
          </a:p>
        </p:txBody>
      </p:sp>
      <p:sp>
        <p:nvSpPr>
          <p:cNvPr id="5" name="Rectangle 4"/>
          <p:cNvSpPr/>
          <p:nvPr/>
        </p:nvSpPr>
        <p:spPr>
          <a:xfrm>
            <a:off x="4317075" y="1148551"/>
            <a:ext cx="48030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Le Sénégal a un </a:t>
            </a:r>
            <a:r>
              <a:rPr lang="fr-FR" sz="2400" b="1" dirty="0" smtClean="0"/>
              <a:t>climat tropical</a:t>
            </a:r>
            <a:r>
              <a:rPr lang="fr-FR" sz="2400" dirty="0" smtClean="0"/>
              <a:t>. La </a:t>
            </a:r>
            <a:r>
              <a:rPr lang="fr-FR" sz="2400" b="1" dirty="0" smtClean="0"/>
              <a:t>température maximale </a:t>
            </a:r>
            <a:r>
              <a:rPr lang="fr-FR" sz="2400" dirty="0" smtClean="0"/>
              <a:t>est de 35°. La </a:t>
            </a:r>
            <a:r>
              <a:rPr lang="fr-FR" sz="2400" b="1" dirty="0" smtClean="0"/>
              <a:t>température minimale </a:t>
            </a:r>
            <a:r>
              <a:rPr lang="fr-FR" sz="2400" dirty="0" smtClean="0"/>
              <a:t>est de 24°.</a:t>
            </a:r>
            <a:endParaRPr lang="fr-FR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78760"/>
            <a:ext cx="1619672" cy="10806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8760"/>
            <a:ext cx="1045890" cy="69726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492896"/>
            <a:ext cx="1584176" cy="223796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120" y="3089362"/>
            <a:ext cx="3058648" cy="19238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48880"/>
            <a:ext cx="3764886" cy="13801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929025"/>
            <a:ext cx="2311700" cy="24714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494" y="5013176"/>
            <a:ext cx="1777581" cy="116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72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9807" y="116632"/>
            <a:ext cx="5194920" cy="778098"/>
          </a:xfrm>
          <a:solidFill>
            <a:srgbClr val="FFC000"/>
          </a:solidFill>
        </p:spPr>
        <p:txBody>
          <a:bodyPr/>
          <a:lstStyle/>
          <a:p>
            <a:pPr algn="l"/>
            <a:r>
              <a:rPr lang="fr-FR" dirty="0" smtClean="0"/>
              <a:t>La Guyane Française 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80728"/>
            <a:ext cx="8352928" cy="9623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 smtClean="0"/>
              <a:t>La Guyane Française fait </a:t>
            </a:r>
            <a:r>
              <a:rPr lang="fr-FR" sz="2400" b="1" dirty="0" smtClean="0"/>
              <a:t>partie</a:t>
            </a:r>
            <a:r>
              <a:rPr lang="fr-FR" sz="2400" dirty="0" smtClean="0"/>
              <a:t> de la </a:t>
            </a:r>
            <a:r>
              <a:rPr lang="fr-FR" sz="2400" b="1" dirty="0" smtClean="0"/>
              <a:t>France</a:t>
            </a:r>
            <a:r>
              <a:rPr lang="fr-FR" sz="2400" dirty="0" smtClean="0"/>
              <a:t>. C’est un </a:t>
            </a:r>
            <a:r>
              <a:rPr lang="fr-FR" sz="2400" b="1" dirty="0" smtClean="0"/>
              <a:t>département</a:t>
            </a:r>
            <a:r>
              <a:rPr lang="fr-FR" sz="2400" dirty="0" smtClean="0"/>
              <a:t> d’outre-mer. </a:t>
            </a:r>
          </a:p>
        </p:txBody>
      </p:sp>
      <p:sp>
        <p:nvSpPr>
          <p:cNvPr id="4" name="Rectangle 3"/>
          <p:cNvSpPr/>
          <p:nvPr/>
        </p:nvSpPr>
        <p:spPr>
          <a:xfrm>
            <a:off x="360040" y="55892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400" dirty="0" smtClean="0"/>
              <a:t>La Guyane Française est connue pour son </a:t>
            </a:r>
            <a:r>
              <a:rPr lang="fr-FR" sz="2400" b="1" dirty="0" smtClean="0"/>
              <a:t>centre spatial</a:t>
            </a:r>
            <a:r>
              <a:rPr lang="fr-FR" sz="2400" dirty="0" smtClean="0"/>
              <a:t> </a:t>
            </a:r>
            <a:r>
              <a:rPr lang="fr-FR" sz="2400" b="1" dirty="0" smtClean="0"/>
              <a:t>situé</a:t>
            </a:r>
            <a:r>
              <a:rPr lang="fr-FR" sz="2400" dirty="0" smtClean="0"/>
              <a:t> á Kourou.</a:t>
            </a:r>
            <a:endParaRPr lang="fr-FR" sz="2400" dirty="0"/>
          </a:p>
        </p:txBody>
      </p:sp>
      <p:sp>
        <p:nvSpPr>
          <p:cNvPr id="6" name="Rectangle 5"/>
          <p:cNvSpPr/>
          <p:nvPr/>
        </p:nvSpPr>
        <p:spPr>
          <a:xfrm>
            <a:off x="4572000" y="214737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400" dirty="0" smtClean="0"/>
              <a:t>93% du </a:t>
            </a:r>
            <a:r>
              <a:rPr lang="fr-FR" sz="2400" b="1" dirty="0" smtClean="0"/>
              <a:t>territoire</a:t>
            </a:r>
            <a:r>
              <a:rPr lang="fr-FR" sz="2400" dirty="0" smtClean="0"/>
              <a:t> est </a:t>
            </a:r>
            <a:r>
              <a:rPr lang="fr-FR" sz="2400" b="1" dirty="0" smtClean="0"/>
              <a:t>couvert</a:t>
            </a:r>
            <a:r>
              <a:rPr lang="fr-FR" sz="2400" dirty="0" smtClean="0"/>
              <a:t> par la </a:t>
            </a:r>
            <a:r>
              <a:rPr lang="fr-FR" sz="2400" b="1" dirty="0" smtClean="0"/>
              <a:t>forêt</a:t>
            </a:r>
            <a:r>
              <a:rPr lang="fr-FR" sz="2400" dirty="0" smtClean="0"/>
              <a:t> </a:t>
            </a:r>
            <a:r>
              <a:rPr lang="fr-FR" sz="2400" b="1" dirty="0" smtClean="0"/>
              <a:t>amazonienne</a:t>
            </a:r>
            <a:r>
              <a:rPr lang="fr-FR" sz="2400" dirty="0" smtClean="0"/>
              <a:t>. </a:t>
            </a:r>
            <a:endParaRPr lang="fr-FR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8760"/>
            <a:ext cx="1045890" cy="69726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026" y="3573016"/>
            <a:ext cx="2196083" cy="141176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5520565"/>
            <a:ext cx="3098392" cy="132402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11496"/>
            <a:ext cx="3076575" cy="14859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108" y="78760"/>
            <a:ext cx="1817101" cy="9114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87" y="1943100"/>
            <a:ext cx="2286000" cy="1485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4149405"/>
            <a:ext cx="2045883" cy="136602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572001" y="3790839"/>
            <a:ext cx="4464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Le </a:t>
            </a:r>
            <a:r>
              <a:rPr lang="fr-FR" sz="2400" b="1" dirty="0" smtClean="0"/>
              <a:t>climat </a:t>
            </a:r>
            <a:r>
              <a:rPr lang="fr-FR" sz="2400" dirty="0" smtClean="0"/>
              <a:t>est</a:t>
            </a:r>
            <a:r>
              <a:rPr lang="fr-FR" sz="2400" b="1" dirty="0" smtClean="0"/>
              <a:t> tropical</a:t>
            </a:r>
            <a:r>
              <a:rPr lang="fr-FR" sz="2400" dirty="0" smtClean="0"/>
              <a:t>. La </a:t>
            </a:r>
            <a:r>
              <a:rPr lang="fr-FR" sz="2400" b="1" dirty="0" smtClean="0"/>
              <a:t>température maximale </a:t>
            </a:r>
            <a:r>
              <a:rPr lang="fr-FR" sz="2400" dirty="0" smtClean="0"/>
              <a:t>est de 35°. L’</a:t>
            </a:r>
            <a:r>
              <a:rPr lang="fr-FR" sz="2400" b="1" dirty="0" smtClean="0"/>
              <a:t>humidité </a:t>
            </a:r>
            <a:r>
              <a:rPr lang="fr-FR" sz="2400" dirty="0" smtClean="0"/>
              <a:t>est de 80%.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2407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3744416" cy="792088"/>
          </a:xfrm>
          <a:solidFill>
            <a:srgbClr val="FFFF00"/>
          </a:solidFill>
        </p:spPr>
        <p:txBody>
          <a:bodyPr/>
          <a:lstStyle/>
          <a:p>
            <a:pPr algn="l"/>
            <a:r>
              <a:rPr lang="fr-FR" dirty="0" smtClean="0"/>
              <a:t>La Martinique 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94" y="4977172"/>
            <a:ext cx="6462464" cy="2088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 smtClean="0"/>
              <a:t>Le Mont Pelée est le plus grand </a:t>
            </a:r>
            <a:r>
              <a:rPr lang="fr-FR" sz="2400" b="1" dirty="0" smtClean="0"/>
              <a:t>volcan</a:t>
            </a:r>
            <a:r>
              <a:rPr lang="fr-FR" sz="2400" dirty="0" smtClean="0"/>
              <a:t>. L’</a:t>
            </a:r>
            <a:r>
              <a:rPr lang="fr-FR" sz="2400" b="1" dirty="0" smtClean="0"/>
              <a:t>éruption</a:t>
            </a:r>
            <a:r>
              <a:rPr lang="fr-FR" sz="2400" dirty="0" smtClean="0"/>
              <a:t> du  8 </a:t>
            </a:r>
            <a:r>
              <a:rPr lang="fr-FR" sz="2400" b="1" dirty="0" smtClean="0"/>
              <a:t>Mai</a:t>
            </a:r>
            <a:r>
              <a:rPr lang="fr-FR" sz="2400" dirty="0" smtClean="0"/>
              <a:t> 1902, a </a:t>
            </a:r>
            <a:r>
              <a:rPr lang="fr-FR" sz="2400" b="1" dirty="0" smtClean="0"/>
              <a:t>détruit</a:t>
            </a:r>
            <a:r>
              <a:rPr lang="fr-FR" sz="2400" dirty="0" smtClean="0"/>
              <a:t> Saint-Pierre et tué 28,000 </a:t>
            </a:r>
            <a:r>
              <a:rPr lang="fr-FR" sz="2400" b="1" dirty="0" smtClean="0"/>
              <a:t>personnes</a:t>
            </a:r>
            <a:r>
              <a:rPr lang="fr-FR" sz="2400" dirty="0" smtClean="0"/>
              <a:t> en 2 </a:t>
            </a:r>
            <a:r>
              <a:rPr lang="fr-FR" sz="2400" b="1" dirty="0" smtClean="0"/>
              <a:t>minutes</a:t>
            </a:r>
            <a:r>
              <a:rPr lang="fr-FR" sz="2400" dirty="0" smtClean="0"/>
              <a:t>. L’</a:t>
            </a:r>
            <a:r>
              <a:rPr lang="fr-FR" sz="2400" b="1" dirty="0" smtClean="0"/>
              <a:t>éruption</a:t>
            </a:r>
            <a:r>
              <a:rPr lang="fr-FR" sz="2400" dirty="0" smtClean="0"/>
              <a:t> du 30 août a tué 1,100 </a:t>
            </a:r>
            <a:r>
              <a:rPr lang="fr-FR" sz="2400" b="1" dirty="0" smtClean="0"/>
              <a:t>personnes</a:t>
            </a:r>
            <a:r>
              <a:rPr lang="fr-FR" sz="2400" dirty="0" smtClean="0"/>
              <a:t>.</a:t>
            </a:r>
          </a:p>
          <a:p>
            <a:pPr marL="0" indent="0">
              <a:buNone/>
            </a:pPr>
            <a:endParaRPr lang="fr-FR" sz="2400" dirty="0" smtClean="0"/>
          </a:p>
          <a:p>
            <a:pPr marL="0" indent="0">
              <a:buNone/>
            </a:pPr>
            <a:endParaRPr lang="fr-FR" sz="2400" dirty="0" smtClean="0"/>
          </a:p>
          <a:p>
            <a:pPr marL="0" indent="0">
              <a:buNone/>
            </a:pPr>
            <a:endParaRPr lang="fr-FR" sz="2400" dirty="0"/>
          </a:p>
        </p:txBody>
      </p:sp>
      <p:sp>
        <p:nvSpPr>
          <p:cNvPr id="4" name="Rectangle 3"/>
          <p:cNvSpPr/>
          <p:nvPr/>
        </p:nvSpPr>
        <p:spPr>
          <a:xfrm>
            <a:off x="3923928" y="44624"/>
            <a:ext cx="51480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/>
              <a:t>La Martinique est </a:t>
            </a:r>
            <a:r>
              <a:rPr lang="fr-FR" sz="2400" b="1" dirty="0" smtClean="0"/>
              <a:t>située</a:t>
            </a:r>
            <a:r>
              <a:rPr lang="fr-FR" sz="2400" dirty="0" smtClean="0"/>
              <a:t> dans la mer des </a:t>
            </a:r>
            <a:r>
              <a:rPr lang="fr-FR" sz="2400" b="1" dirty="0" smtClean="0"/>
              <a:t>Caraïbes</a:t>
            </a:r>
            <a:r>
              <a:rPr lang="fr-FR" sz="2400" dirty="0" smtClean="0"/>
              <a:t>. C’était une </a:t>
            </a:r>
            <a:r>
              <a:rPr lang="fr-FR" sz="2400" b="1" dirty="0" smtClean="0"/>
              <a:t>colonie</a:t>
            </a:r>
            <a:r>
              <a:rPr lang="fr-FR" sz="2400" dirty="0" smtClean="0"/>
              <a:t> </a:t>
            </a:r>
            <a:r>
              <a:rPr lang="fr-FR" sz="2400" b="1" dirty="0" smtClean="0"/>
              <a:t>française</a:t>
            </a:r>
            <a:r>
              <a:rPr lang="fr-FR" sz="2400" dirty="0" smtClean="0"/>
              <a:t>. La Martinique fait </a:t>
            </a:r>
            <a:r>
              <a:rPr lang="fr-FR" sz="2400" b="1" dirty="0" smtClean="0"/>
              <a:t>partie</a:t>
            </a:r>
            <a:r>
              <a:rPr lang="fr-FR" sz="2400" dirty="0" smtClean="0"/>
              <a:t> de la </a:t>
            </a:r>
            <a:r>
              <a:rPr lang="fr-FR" sz="2400" b="1" dirty="0" smtClean="0"/>
              <a:t>France</a:t>
            </a:r>
            <a:r>
              <a:rPr lang="fr-FR" sz="2400" dirty="0" smtClean="0"/>
              <a:t>: c’est un </a:t>
            </a:r>
            <a:r>
              <a:rPr lang="fr-FR" sz="2400" b="1" dirty="0" smtClean="0"/>
              <a:t>département</a:t>
            </a:r>
            <a:r>
              <a:rPr lang="fr-FR" sz="2400" dirty="0" smtClean="0"/>
              <a:t> d’outre-mer. La </a:t>
            </a:r>
            <a:r>
              <a:rPr lang="fr-FR" sz="2400" b="1" dirty="0" smtClean="0"/>
              <a:t>population</a:t>
            </a:r>
            <a:r>
              <a:rPr lang="fr-FR" sz="2400" dirty="0" smtClean="0"/>
              <a:t> est de 386 486 </a:t>
            </a:r>
            <a:r>
              <a:rPr lang="fr-FR" sz="2400" b="1" dirty="0" smtClean="0"/>
              <a:t>habitants</a:t>
            </a:r>
            <a:r>
              <a:rPr lang="fr-FR" sz="2400" dirty="0" smtClean="0"/>
              <a:t>.</a:t>
            </a:r>
            <a:endParaRPr lang="fr-FR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149" y="6075512"/>
            <a:ext cx="1045890" cy="69726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00" y="3668863"/>
            <a:ext cx="1628320" cy="110749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432" y="2244883"/>
            <a:ext cx="2520280" cy="18565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638625"/>
            <a:ext cx="3096344" cy="20604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6" y="2296942"/>
            <a:ext cx="1747837" cy="12040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717" y="4173438"/>
            <a:ext cx="2466975" cy="18478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0" y="908720"/>
            <a:ext cx="349567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02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95" y="4269792"/>
            <a:ext cx="2238176" cy="14989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3134574" cy="77809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algn="l"/>
            <a:r>
              <a:rPr lang="en-GB" dirty="0" smtClean="0"/>
              <a:t>Le Vanuatu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098476"/>
            <a:ext cx="8856984" cy="9623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000" dirty="0" smtClean="0"/>
              <a:t>La République du Vanuatu est un </a:t>
            </a:r>
            <a:r>
              <a:rPr lang="fr-FR" sz="2000" b="1" dirty="0" smtClean="0"/>
              <a:t>archipel</a:t>
            </a:r>
            <a:r>
              <a:rPr lang="fr-FR" sz="2000" dirty="0" smtClean="0"/>
              <a:t> </a:t>
            </a:r>
            <a:r>
              <a:rPr lang="fr-FR" sz="2000" b="1" dirty="0" smtClean="0"/>
              <a:t>volcanique</a:t>
            </a:r>
            <a:r>
              <a:rPr lang="fr-FR" sz="2000" dirty="0" smtClean="0"/>
              <a:t> </a:t>
            </a:r>
            <a:r>
              <a:rPr lang="fr-FR" sz="2000" b="1" dirty="0" smtClean="0"/>
              <a:t>situé</a:t>
            </a:r>
            <a:r>
              <a:rPr lang="fr-FR" sz="2000" dirty="0" smtClean="0"/>
              <a:t> à l’</a:t>
            </a:r>
            <a:r>
              <a:rPr lang="fr-FR" sz="2000" b="1" dirty="0" smtClean="0"/>
              <a:t>Est</a:t>
            </a:r>
            <a:r>
              <a:rPr lang="fr-FR" sz="2000" dirty="0" smtClean="0"/>
              <a:t> de </a:t>
            </a:r>
            <a:r>
              <a:rPr lang="fr-FR" sz="2000" b="1" dirty="0" smtClean="0"/>
              <a:t>l’Australie</a:t>
            </a:r>
            <a:r>
              <a:rPr lang="fr-FR" sz="2000" dirty="0" smtClean="0"/>
              <a:t> dans </a:t>
            </a:r>
            <a:r>
              <a:rPr lang="fr-FR" sz="2000" b="1" dirty="0" smtClean="0"/>
              <a:t>l’océan Pacifique</a:t>
            </a:r>
            <a:r>
              <a:rPr lang="fr-FR" sz="2000" dirty="0" smtClean="0"/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35496" y="5797713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000" dirty="0" smtClean="0"/>
              <a:t>La République du Vanuatu est devenue </a:t>
            </a:r>
            <a:r>
              <a:rPr lang="fr-FR" sz="2000" b="1" dirty="0" smtClean="0"/>
              <a:t>indépendante</a:t>
            </a:r>
            <a:r>
              <a:rPr lang="fr-FR" sz="2000" dirty="0" smtClean="0"/>
              <a:t> de </a:t>
            </a:r>
            <a:r>
              <a:rPr lang="fr-FR" sz="2000" b="1" dirty="0" smtClean="0"/>
              <a:t>l’Angleterre</a:t>
            </a:r>
            <a:r>
              <a:rPr lang="fr-FR" sz="2000" dirty="0" smtClean="0"/>
              <a:t> et de la </a:t>
            </a:r>
            <a:r>
              <a:rPr lang="fr-FR" sz="2000" b="1" dirty="0" smtClean="0"/>
              <a:t>France</a:t>
            </a:r>
            <a:r>
              <a:rPr lang="fr-FR" sz="2000" dirty="0" smtClean="0"/>
              <a:t> le 30 </a:t>
            </a:r>
            <a:r>
              <a:rPr lang="fr-FR" sz="2000" b="1" dirty="0" smtClean="0"/>
              <a:t>Juillet</a:t>
            </a:r>
            <a:r>
              <a:rPr lang="fr-FR" sz="2000" dirty="0" smtClean="0"/>
              <a:t> 1980. </a:t>
            </a:r>
            <a:endParaRPr lang="fr-FR" sz="2000" dirty="0"/>
          </a:p>
        </p:txBody>
      </p:sp>
      <p:sp>
        <p:nvSpPr>
          <p:cNvPr id="6" name="Rectangle 5"/>
          <p:cNvSpPr/>
          <p:nvPr/>
        </p:nvSpPr>
        <p:spPr>
          <a:xfrm>
            <a:off x="107504" y="192902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000" dirty="0" smtClean="0"/>
              <a:t>La </a:t>
            </a:r>
            <a:r>
              <a:rPr lang="fr-FR" sz="2000" b="1" dirty="0" smtClean="0"/>
              <a:t>capitale</a:t>
            </a:r>
            <a:r>
              <a:rPr lang="fr-FR" sz="2000" dirty="0" smtClean="0"/>
              <a:t> est </a:t>
            </a:r>
            <a:r>
              <a:rPr lang="fr-FR" sz="2000" dirty="0" err="1" smtClean="0"/>
              <a:t>Port-Villa</a:t>
            </a:r>
            <a:r>
              <a:rPr lang="fr-FR" sz="2000" dirty="0" smtClean="0"/>
              <a:t> et le </a:t>
            </a:r>
            <a:r>
              <a:rPr lang="fr-FR" sz="2000" b="1" dirty="0" smtClean="0"/>
              <a:t>président</a:t>
            </a:r>
            <a:r>
              <a:rPr lang="fr-FR" sz="2000" dirty="0" smtClean="0"/>
              <a:t> s’appelle Baldwin </a:t>
            </a:r>
            <a:r>
              <a:rPr lang="fr-FR" sz="2000" dirty="0" err="1" smtClean="0"/>
              <a:t>Lonsdale</a:t>
            </a:r>
            <a:r>
              <a:rPr lang="fr-FR" sz="2000" dirty="0" smtClean="0"/>
              <a:t>.</a:t>
            </a:r>
            <a:endParaRPr lang="fr-FR" sz="2000" u="sng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67444"/>
            <a:ext cx="1045890" cy="69726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4" name="Rectangle 13"/>
          <p:cNvSpPr/>
          <p:nvPr/>
        </p:nvSpPr>
        <p:spPr>
          <a:xfrm>
            <a:off x="4467302" y="4665330"/>
            <a:ext cx="46069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 smtClean="0"/>
              <a:t>Il y a </a:t>
            </a:r>
            <a:r>
              <a:rPr lang="fr-FR" sz="2000" b="1" dirty="0" smtClean="0"/>
              <a:t>trois</a:t>
            </a:r>
            <a:r>
              <a:rPr lang="fr-FR" sz="2000" dirty="0" smtClean="0"/>
              <a:t> </a:t>
            </a:r>
            <a:r>
              <a:rPr lang="fr-FR" sz="2000" b="1" dirty="0" smtClean="0"/>
              <a:t>langues</a:t>
            </a:r>
            <a:r>
              <a:rPr lang="fr-FR" sz="2000" dirty="0" smtClean="0"/>
              <a:t> </a:t>
            </a:r>
            <a:r>
              <a:rPr lang="fr-FR" sz="2000" b="1" dirty="0" smtClean="0"/>
              <a:t>officielles</a:t>
            </a:r>
            <a:r>
              <a:rPr lang="fr-FR" sz="2000" dirty="0" smtClean="0"/>
              <a:t>: le français, l’anglais et le bichelamar.</a:t>
            </a:r>
            <a:endParaRPr lang="fr-FR" sz="2000" dirty="0"/>
          </a:p>
        </p:txBody>
      </p:sp>
      <p:sp>
        <p:nvSpPr>
          <p:cNvPr id="15" name="Rectangle 14"/>
          <p:cNvSpPr/>
          <p:nvPr/>
        </p:nvSpPr>
        <p:spPr>
          <a:xfrm>
            <a:off x="4644008" y="3212976"/>
            <a:ext cx="4068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 smtClean="0"/>
              <a:t>L’archipel</a:t>
            </a:r>
            <a:r>
              <a:rPr lang="fr-FR" sz="2000" dirty="0" smtClean="0"/>
              <a:t> compte </a:t>
            </a:r>
            <a:r>
              <a:rPr lang="fr-FR" sz="2000" dirty="0" smtClean="0">
                <a:effectLst/>
              </a:rPr>
              <a:t>261 565 </a:t>
            </a:r>
            <a:r>
              <a:rPr lang="fr-FR" sz="2000" b="1" dirty="0" smtClean="0">
                <a:effectLst/>
              </a:rPr>
              <a:t>habitants</a:t>
            </a:r>
            <a:r>
              <a:rPr lang="fr-FR" sz="2000" dirty="0" smtClean="0">
                <a:effectLst/>
              </a:rPr>
              <a:t>.</a:t>
            </a:r>
            <a:endParaRPr lang="fr-FR" sz="20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648" y="1642712"/>
            <a:ext cx="3053848" cy="142624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80" y="1940639"/>
            <a:ext cx="1224136" cy="102198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38" y="2695139"/>
            <a:ext cx="2643740" cy="182451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716" y="5452484"/>
            <a:ext cx="2441780" cy="13749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5615196"/>
            <a:ext cx="1749142" cy="10494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259"/>
            <a:ext cx="2321496" cy="105047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774" y="3717032"/>
            <a:ext cx="2409594" cy="93706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278" y="2963999"/>
            <a:ext cx="1704025" cy="13645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324" y="4314234"/>
            <a:ext cx="1645980" cy="100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00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06489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u="sng" dirty="0" smtClean="0">
                <a:latin typeface="Comic Sans MS" panose="030F0702030302020204" pitchFamily="66" charset="0"/>
              </a:rPr>
              <a:t>Character Virtues</a:t>
            </a:r>
          </a:p>
          <a:p>
            <a:pPr algn="ctr"/>
            <a:endParaRPr lang="en-GB" sz="3000" u="sng" dirty="0">
              <a:latin typeface="Comic Sans MS" panose="030F0702030302020204" pitchFamily="66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000" dirty="0" smtClean="0">
                <a:latin typeface="Comic Sans MS" panose="030F0702030302020204" pitchFamily="66" charset="0"/>
              </a:rPr>
              <a:t>Curiosity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000" dirty="0" smtClean="0">
                <a:latin typeface="Comic Sans MS" panose="030F0702030302020204" pitchFamily="66" charset="0"/>
              </a:rPr>
              <a:t>Respect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000" dirty="0" smtClean="0">
                <a:latin typeface="Comic Sans MS" panose="030F0702030302020204" pitchFamily="66" charset="0"/>
              </a:rPr>
              <a:t>Tolerance</a:t>
            </a:r>
            <a:endParaRPr lang="en-GB" sz="3000" dirty="0">
              <a:latin typeface="Comic Sans MS" panose="030F0702030302020204" pitchFamily="66" charset="0"/>
            </a:endParaRPr>
          </a:p>
        </p:txBody>
      </p:sp>
      <p:sp>
        <p:nvSpPr>
          <p:cNvPr id="3" name="Cloud 2"/>
          <p:cNvSpPr/>
          <p:nvPr/>
        </p:nvSpPr>
        <p:spPr>
          <a:xfrm>
            <a:off x="6219056" y="348680"/>
            <a:ext cx="2808311" cy="153656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What are the definitions of these virtues?</a:t>
            </a:r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 descr="https://mcacesblogs.files.wordpress.com/2014/03/respec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35" y="3221220"/>
            <a:ext cx="2595358" cy="173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wordsonimages.com/pics/156799-Curiosity+quotes+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589850"/>
            <a:ext cx="2358008" cy="235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notenoughgood.com/wp-content/uploads/2011/06/toleranc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204" y="3381683"/>
            <a:ext cx="3209559" cy="3139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2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5976664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dirty="0" smtClean="0"/>
              <a:t>________ est </a:t>
            </a:r>
            <a:r>
              <a:rPr lang="fr-FR" b="1" dirty="0" smtClean="0"/>
              <a:t>située…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C’est </a:t>
            </a:r>
            <a:r>
              <a:rPr lang="fr-FR" dirty="0"/>
              <a:t>un </a:t>
            </a:r>
            <a:r>
              <a:rPr lang="fr-FR" b="1" dirty="0"/>
              <a:t>département</a:t>
            </a:r>
            <a:r>
              <a:rPr lang="fr-FR" dirty="0"/>
              <a:t> </a:t>
            </a:r>
            <a:r>
              <a:rPr lang="fr-FR" dirty="0" smtClean="0"/>
              <a:t>d’outre-mer/un </a:t>
            </a:r>
            <a:r>
              <a:rPr lang="fr-FR" dirty="0"/>
              <a:t>“</a:t>
            </a:r>
            <a:r>
              <a:rPr lang="fr-FR" b="1" dirty="0"/>
              <a:t>territoire</a:t>
            </a:r>
            <a:r>
              <a:rPr lang="fr-FR" dirty="0"/>
              <a:t> d’outre-mer”.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__________ fait </a:t>
            </a:r>
            <a:r>
              <a:rPr lang="fr-FR" b="1" dirty="0"/>
              <a:t>partie</a:t>
            </a:r>
            <a:r>
              <a:rPr lang="fr-FR" dirty="0"/>
              <a:t> de la </a:t>
            </a:r>
            <a:r>
              <a:rPr lang="fr-FR" b="1" dirty="0" smtClean="0"/>
              <a:t>France.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C’était une </a:t>
            </a:r>
            <a:r>
              <a:rPr lang="fr-FR" b="1" dirty="0"/>
              <a:t>colonie</a:t>
            </a:r>
            <a:r>
              <a:rPr lang="fr-FR" dirty="0"/>
              <a:t> </a:t>
            </a:r>
            <a:r>
              <a:rPr lang="fr-FR" b="1" dirty="0"/>
              <a:t>française/anglaise</a:t>
            </a:r>
            <a:r>
              <a:rPr lang="fr-FR" b="1" dirty="0" smtClean="0"/>
              <a:t>.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La </a:t>
            </a:r>
            <a:r>
              <a:rPr lang="fr-FR" b="1" dirty="0"/>
              <a:t>population</a:t>
            </a:r>
            <a:r>
              <a:rPr lang="fr-FR" dirty="0"/>
              <a:t> est </a:t>
            </a:r>
            <a:r>
              <a:rPr lang="fr-FR" dirty="0" smtClean="0"/>
              <a:t>de….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Le </a:t>
            </a:r>
            <a:r>
              <a:rPr lang="fr-FR" b="1" dirty="0"/>
              <a:t>territoire</a:t>
            </a:r>
            <a:r>
              <a:rPr lang="fr-FR" dirty="0"/>
              <a:t> s’étend </a:t>
            </a:r>
            <a:r>
              <a:rPr lang="fr-FR" dirty="0" smtClean="0"/>
              <a:t>sur _____ </a:t>
            </a:r>
            <a:r>
              <a:rPr lang="fr-FR" b="1" dirty="0"/>
              <a:t>kilomètres</a:t>
            </a:r>
            <a:r>
              <a:rPr lang="fr-FR" dirty="0"/>
              <a:t> </a:t>
            </a:r>
            <a:r>
              <a:rPr lang="fr-FR" b="1" dirty="0"/>
              <a:t>carrés</a:t>
            </a:r>
            <a:r>
              <a:rPr lang="fr-FR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Il y a </a:t>
            </a:r>
            <a:r>
              <a:rPr lang="fr-FR" b="1" dirty="0" smtClean="0"/>
              <a:t>______</a:t>
            </a:r>
            <a:r>
              <a:rPr lang="fr-FR" dirty="0" smtClean="0"/>
              <a:t> </a:t>
            </a:r>
            <a:r>
              <a:rPr lang="fr-FR" b="1" dirty="0"/>
              <a:t>langues</a:t>
            </a:r>
            <a:r>
              <a:rPr lang="fr-FR" dirty="0"/>
              <a:t> </a:t>
            </a:r>
            <a:r>
              <a:rPr lang="fr-FR" b="1" dirty="0" smtClean="0"/>
              <a:t>officielles.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Le </a:t>
            </a:r>
            <a:r>
              <a:rPr lang="fr-FR" b="1" dirty="0"/>
              <a:t>climat </a:t>
            </a:r>
            <a:r>
              <a:rPr lang="fr-FR" dirty="0" smtClean="0"/>
              <a:t>est…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La </a:t>
            </a:r>
            <a:r>
              <a:rPr lang="fr-FR" b="1" dirty="0"/>
              <a:t>température maximale </a:t>
            </a:r>
            <a:r>
              <a:rPr lang="fr-FR" dirty="0"/>
              <a:t>est </a:t>
            </a:r>
            <a:r>
              <a:rPr lang="fr-FR" dirty="0" smtClean="0"/>
              <a:t>de…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La </a:t>
            </a:r>
            <a:r>
              <a:rPr lang="fr-FR" b="1" dirty="0"/>
              <a:t>température minimale </a:t>
            </a:r>
            <a:r>
              <a:rPr lang="fr-FR" dirty="0"/>
              <a:t>est </a:t>
            </a:r>
            <a:r>
              <a:rPr lang="fr-FR" dirty="0" smtClean="0"/>
              <a:t>de…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__________est </a:t>
            </a:r>
            <a:r>
              <a:rPr lang="fr-FR" dirty="0"/>
              <a:t>connue </a:t>
            </a:r>
            <a:r>
              <a:rPr lang="fr-FR" dirty="0" smtClean="0"/>
              <a:t>pour…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La </a:t>
            </a:r>
            <a:r>
              <a:rPr lang="fr-FR" b="1" dirty="0"/>
              <a:t>religion</a:t>
            </a:r>
            <a:r>
              <a:rPr lang="fr-FR" dirty="0"/>
              <a:t> principale </a:t>
            </a:r>
            <a:r>
              <a:rPr lang="fr-FR" dirty="0" smtClean="0"/>
              <a:t>est… 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Le </a:t>
            </a:r>
            <a:r>
              <a:rPr lang="fr-FR" b="1" dirty="0"/>
              <a:t>président</a:t>
            </a:r>
            <a:r>
              <a:rPr lang="fr-FR" dirty="0"/>
              <a:t> </a:t>
            </a:r>
            <a:r>
              <a:rPr lang="fr-FR" dirty="0" smtClean="0"/>
              <a:t>s’appelle…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La </a:t>
            </a:r>
            <a:r>
              <a:rPr lang="fr-FR" b="1" dirty="0"/>
              <a:t>capitale</a:t>
            </a:r>
            <a:r>
              <a:rPr lang="fr-FR" dirty="0"/>
              <a:t> </a:t>
            </a:r>
            <a:r>
              <a:rPr lang="fr-FR" dirty="0" smtClean="0"/>
              <a:t>est…</a:t>
            </a:r>
          </a:p>
        </p:txBody>
      </p:sp>
    </p:spTree>
    <p:extLst>
      <p:ext uri="{BB962C8B-B14F-4D97-AF65-F5344CB8AC3E}">
        <p14:creationId xmlns:p14="http://schemas.microsoft.com/office/powerpoint/2010/main" val="133206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6264696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dirty="0" smtClean="0"/>
              <a:t>________ est </a:t>
            </a:r>
            <a:r>
              <a:rPr lang="fr-FR" b="1" dirty="0" smtClean="0"/>
              <a:t>située… </a:t>
            </a:r>
            <a:r>
              <a:rPr lang="fr-FR" b="1" i="1" dirty="0" err="1" smtClean="0"/>
              <a:t>is</a:t>
            </a:r>
            <a:r>
              <a:rPr lang="fr-FR" b="1" i="1" dirty="0" smtClean="0"/>
              <a:t> </a:t>
            </a:r>
            <a:r>
              <a:rPr lang="fr-FR" b="1" i="1" dirty="0" err="1" smtClean="0"/>
              <a:t>situated</a:t>
            </a:r>
            <a:endParaRPr lang="fr-FR" b="1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C’est </a:t>
            </a:r>
            <a:r>
              <a:rPr lang="fr-FR" dirty="0"/>
              <a:t>un </a:t>
            </a:r>
            <a:r>
              <a:rPr lang="fr-FR" b="1" dirty="0"/>
              <a:t>département</a:t>
            </a:r>
            <a:r>
              <a:rPr lang="fr-FR" dirty="0"/>
              <a:t> </a:t>
            </a:r>
            <a:r>
              <a:rPr lang="fr-FR" dirty="0" smtClean="0"/>
              <a:t>d’outre-mer/un </a:t>
            </a:r>
            <a:r>
              <a:rPr lang="fr-FR" dirty="0"/>
              <a:t>“</a:t>
            </a:r>
            <a:r>
              <a:rPr lang="fr-FR" b="1" dirty="0"/>
              <a:t>territoire</a:t>
            </a:r>
            <a:r>
              <a:rPr lang="fr-FR" dirty="0"/>
              <a:t> d’outre-mer</a:t>
            </a:r>
            <a:r>
              <a:rPr lang="fr-FR" dirty="0" smtClean="0"/>
              <a:t>”. </a:t>
            </a:r>
            <a:r>
              <a:rPr lang="fr-FR" i="1" dirty="0" err="1" smtClean="0"/>
              <a:t>It’s</a:t>
            </a:r>
            <a:r>
              <a:rPr lang="fr-FR" i="1" dirty="0" smtClean="0"/>
              <a:t> a DOM/TOM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__________ fait </a:t>
            </a:r>
            <a:r>
              <a:rPr lang="fr-FR" b="1" dirty="0"/>
              <a:t>partie</a:t>
            </a:r>
            <a:r>
              <a:rPr lang="fr-FR" dirty="0"/>
              <a:t> de la </a:t>
            </a:r>
            <a:r>
              <a:rPr lang="fr-FR" b="1" dirty="0" smtClean="0"/>
              <a:t>France. </a:t>
            </a:r>
            <a:r>
              <a:rPr lang="fr-FR" i="1" dirty="0" smtClean="0"/>
              <a:t>Is part of France</a:t>
            </a:r>
            <a:endParaRPr lang="fr-FR" b="1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C’était une </a:t>
            </a:r>
            <a:r>
              <a:rPr lang="fr-FR" b="1" dirty="0"/>
              <a:t>colonie</a:t>
            </a:r>
            <a:r>
              <a:rPr lang="fr-FR" dirty="0"/>
              <a:t> </a:t>
            </a:r>
            <a:r>
              <a:rPr lang="fr-FR" b="1" dirty="0"/>
              <a:t>française/anglaise</a:t>
            </a:r>
            <a:r>
              <a:rPr lang="fr-FR" b="1" dirty="0" smtClean="0"/>
              <a:t>. </a:t>
            </a:r>
            <a:r>
              <a:rPr lang="fr-FR" i="1" dirty="0" err="1" smtClean="0"/>
              <a:t>It’s</a:t>
            </a:r>
            <a:r>
              <a:rPr lang="fr-FR" i="1" dirty="0" smtClean="0"/>
              <a:t> a French/English </a:t>
            </a:r>
            <a:r>
              <a:rPr lang="fr-FR" i="1" dirty="0" err="1" smtClean="0"/>
              <a:t>colony</a:t>
            </a:r>
            <a:r>
              <a:rPr lang="fr-FR" i="1" dirty="0" smtClean="0"/>
              <a:t>.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La </a:t>
            </a:r>
            <a:r>
              <a:rPr lang="fr-FR" b="1" dirty="0"/>
              <a:t>population</a:t>
            </a:r>
            <a:r>
              <a:rPr lang="fr-FR" dirty="0"/>
              <a:t> est </a:t>
            </a:r>
            <a:r>
              <a:rPr lang="fr-FR" dirty="0" smtClean="0"/>
              <a:t>de…. </a:t>
            </a:r>
            <a:r>
              <a:rPr lang="fr-FR" i="1" dirty="0" smtClean="0"/>
              <a:t>The population </a:t>
            </a:r>
            <a:r>
              <a:rPr lang="fr-FR" i="1" dirty="0" err="1" smtClean="0"/>
              <a:t>is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Le </a:t>
            </a:r>
            <a:r>
              <a:rPr lang="fr-FR" b="1" dirty="0"/>
              <a:t>territoire</a:t>
            </a:r>
            <a:r>
              <a:rPr lang="fr-FR" dirty="0"/>
              <a:t> s’étend </a:t>
            </a:r>
            <a:r>
              <a:rPr lang="fr-FR" dirty="0" smtClean="0"/>
              <a:t>sur _____ </a:t>
            </a:r>
            <a:r>
              <a:rPr lang="fr-FR" b="1" dirty="0"/>
              <a:t>kilomètres</a:t>
            </a:r>
            <a:r>
              <a:rPr lang="fr-FR" dirty="0"/>
              <a:t> </a:t>
            </a:r>
            <a:r>
              <a:rPr lang="fr-FR" b="1" dirty="0"/>
              <a:t>carrés</a:t>
            </a:r>
            <a:r>
              <a:rPr lang="fr-FR" dirty="0" smtClean="0"/>
              <a:t>. </a:t>
            </a:r>
            <a:r>
              <a:rPr lang="fr-FR" i="1" dirty="0" err="1" smtClean="0"/>
              <a:t>It’s</a:t>
            </a:r>
            <a:r>
              <a:rPr lang="fr-FR" i="1" dirty="0" smtClean="0"/>
              <a:t> … km </a:t>
            </a:r>
            <a:r>
              <a:rPr lang="fr-FR" i="1" dirty="0" err="1" smtClean="0"/>
              <a:t>squared</a:t>
            </a:r>
            <a:r>
              <a:rPr lang="fr-FR" i="1" dirty="0" smtClean="0"/>
              <a:t>.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Il y a </a:t>
            </a:r>
            <a:r>
              <a:rPr lang="fr-FR" b="1" dirty="0" smtClean="0"/>
              <a:t>______</a:t>
            </a:r>
            <a:r>
              <a:rPr lang="fr-FR" dirty="0" smtClean="0"/>
              <a:t> </a:t>
            </a:r>
            <a:r>
              <a:rPr lang="fr-FR" b="1" dirty="0"/>
              <a:t>langues</a:t>
            </a:r>
            <a:r>
              <a:rPr lang="fr-FR" dirty="0"/>
              <a:t> </a:t>
            </a:r>
            <a:r>
              <a:rPr lang="fr-FR" b="1" dirty="0" smtClean="0"/>
              <a:t>officielles. </a:t>
            </a:r>
            <a:r>
              <a:rPr lang="fr-FR" i="1" dirty="0" smtClean="0"/>
              <a:t>There are… official </a:t>
            </a:r>
            <a:r>
              <a:rPr lang="fr-FR" i="1" dirty="0" err="1" smtClean="0"/>
              <a:t>languages</a:t>
            </a:r>
            <a:r>
              <a:rPr lang="fr-FR" i="1" dirty="0" smtClean="0"/>
              <a:t>.</a:t>
            </a:r>
            <a:endParaRPr lang="fr-FR" b="1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Le </a:t>
            </a:r>
            <a:r>
              <a:rPr lang="fr-FR" b="1" dirty="0"/>
              <a:t>climat </a:t>
            </a:r>
            <a:r>
              <a:rPr lang="fr-FR" dirty="0" smtClean="0"/>
              <a:t>est… </a:t>
            </a:r>
            <a:r>
              <a:rPr lang="fr-FR" i="1" dirty="0" smtClean="0"/>
              <a:t>The </a:t>
            </a:r>
            <a:r>
              <a:rPr lang="fr-FR" i="1" dirty="0" err="1" smtClean="0"/>
              <a:t>climate</a:t>
            </a:r>
            <a:r>
              <a:rPr lang="fr-FR" i="1" dirty="0" smtClean="0"/>
              <a:t> </a:t>
            </a:r>
            <a:r>
              <a:rPr lang="fr-FR" i="1" dirty="0" err="1" smtClean="0"/>
              <a:t>is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La </a:t>
            </a:r>
            <a:r>
              <a:rPr lang="fr-FR" b="1" dirty="0"/>
              <a:t>température maximale </a:t>
            </a:r>
            <a:r>
              <a:rPr lang="fr-FR" dirty="0"/>
              <a:t>est </a:t>
            </a:r>
            <a:r>
              <a:rPr lang="fr-FR" dirty="0" smtClean="0"/>
              <a:t>de… </a:t>
            </a:r>
            <a:r>
              <a:rPr lang="fr-FR" i="1" dirty="0" smtClean="0"/>
              <a:t>The maximum </a:t>
            </a:r>
            <a:r>
              <a:rPr lang="fr-FR" i="1" dirty="0" err="1" smtClean="0"/>
              <a:t>temperature</a:t>
            </a:r>
            <a:r>
              <a:rPr lang="fr-FR" i="1" dirty="0" smtClean="0"/>
              <a:t> </a:t>
            </a:r>
            <a:r>
              <a:rPr lang="fr-FR" i="1" dirty="0" err="1" smtClean="0"/>
              <a:t>is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La </a:t>
            </a:r>
            <a:r>
              <a:rPr lang="fr-FR" b="1" dirty="0"/>
              <a:t>température minimale </a:t>
            </a:r>
            <a:r>
              <a:rPr lang="fr-FR" dirty="0"/>
              <a:t>est </a:t>
            </a:r>
            <a:r>
              <a:rPr lang="fr-FR" dirty="0" smtClean="0"/>
              <a:t>de… </a:t>
            </a:r>
            <a:r>
              <a:rPr lang="fr-FR" i="1" dirty="0" smtClean="0"/>
              <a:t>The minimum </a:t>
            </a:r>
            <a:r>
              <a:rPr lang="fr-FR" i="1" dirty="0" err="1" smtClean="0"/>
              <a:t>temperature</a:t>
            </a:r>
            <a:r>
              <a:rPr lang="fr-FR" i="1" dirty="0" smtClean="0"/>
              <a:t> </a:t>
            </a:r>
            <a:r>
              <a:rPr lang="fr-FR" i="1" dirty="0" err="1" smtClean="0"/>
              <a:t>is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__________est </a:t>
            </a:r>
            <a:r>
              <a:rPr lang="fr-FR" dirty="0"/>
              <a:t>connue </a:t>
            </a:r>
            <a:r>
              <a:rPr lang="fr-FR" dirty="0" smtClean="0"/>
              <a:t>pour… </a:t>
            </a:r>
            <a:r>
              <a:rPr lang="fr-FR" i="1" dirty="0" err="1" smtClean="0"/>
              <a:t>is</a:t>
            </a:r>
            <a:r>
              <a:rPr lang="fr-FR" i="1" dirty="0" smtClean="0"/>
              <a:t> </a:t>
            </a:r>
            <a:r>
              <a:rPr lang="fr-FR" i="1" dirty="0" err="1" smtClean="0"/>
              <a:t>known</a:t>
            </a:r>
            <a:r>
              <a:rPr lang="fr-FR" i="1" dirty="0" smtClean="0"/>
              <a:t> for…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La </a:t>
            </a:r>
            <a:r>
              <a:rPr lang="fr-FR" b="1" dirty="0"/>
              <a:t>religion</a:t>
            </a:r>
            <a:r>
              <a:rPr lang="fr-FR" dirty="0"/>
              <a:t> principale </a:t>
            </a:r>
            <a:r>
              <a:rPr lang="fr-FR" dirty="0" smtClean="0"/>
              <a:t>est…  </a:t>
            </a:r>
            <a:r>
              <a:rPr lang="fr-FR" i="1" dirty="0" smtClean="0"/>
              <a:t>The main religion </a:t>
            </a:r>
            <a:r>
              <a:rPr lang="fr-FR" i="1" dirty="0" err="1" smtClean="0"/>
              <a:t>is</a:t>
            </a:r>
            <a:r>
              <a:rPr lang="fr-FR" i="1" dirty="0" smtClean="0"/>
              <a:t>…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Le </a:t>
            </a:r>
            <a:r>
              <a:rPr lang="fr-FR" b="1" dirty="0"/>
              <a:t>président</a:t>
            </a:r>
            <a:r>
              <a:rPr lang="fr-FR" dirty="0"/>
              <a:t> </a:t>
            </a:r>
            <a:r>
              <a:rPr lang="fr-FR" dirty="0" smtClean="0"/>
              <a:t>s’appelle… </a:t>
            </a:r>
            <a:r>
              <a:rPr lang="fr-FR" i="1" dirty="0" smtClean="0"/>
              <a:t>The </a:t>
            </a:r>
            <a:r>
              <a:rPr lang="fr-FR" i="1" dirty="0" err="1" smtClean="0"/>
              <a:t>President</a:t>
            </a:r>
            <a:r>
              <a:rPr lang="fr-FR" i="1" dirty="0" smtClean="0"/>
              <a:t> </a:t>
            </a:r>
            <a:r>
              <a:rPr lang="fr-FR" i="1" dirty="0" err="1" smtClean="0"/>
              <a:t>is</a:t>
            </a:r>
            <a:r>
              <a:rPr lang="fr-FR" i="1" dirty="0" smtClean="0"/>
              <a:t> </a:t>
            </a:r>
            <a:r>
              <a:rPr lang="fr-FR" i="1" dirty="0" err="1" smtClean="0"/>
              <a:t>called</a:t>
            </a:r>
            <a:r>
              <a:rPr lang="fr-FR" i="1" dirty="0" smtClean="0"/>
              <a:t>…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La </a:t>
            </a:r>
            <a:r>
              <a:rPr lang="fr-FR" b="1" dirty="0"/>
              <a:t>capitale</a:t>
            </a:r>
            <a:r>
              <a:rPr lang="fr-FR" dirty="0"/>
              <a:t> </a:t>
            </a:r>
            <a:r>
              <a:rPr lang="fr-FR" dirty="0" smtClean="0"/>
              <a:t>est… </a:t>
            </a:r>
            <a:r>
              <a:rPr lang="fr-FR" i="1" dirty="0" smtClean="0"/>
              <a:t>The capital </a:t>
            </a:r>
            <a:r>
              <a:rPr lang="fr-FR" i="1" dirty="0" err="1" smtClean="0"/>
              <a:t>is</a:t>
            </a:r>
            <a:r>
              <a:rPr lang="fr-FR" i="1" dirty="0" smtClean="0"/>
              <a:t>…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63790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6264696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dirty="0" smtClean="0"/>
              <a:t>________ est </a:t>
            </a:r>
            <a:r>
              <a:rPr lang="fr-FR" b="1" dirty="0" smtClean="0"/>
              <a:t>située… </a:t>
            </a:r>
            <a:r>
              <a:rPr lang="fr-FR" b="1" i="1" dirty="0" err="1" smtClean="0"/>
              <a:t>is</a:t>
            </a:r>
            <a:r>
              <a:rPr lang="fr-FR" b="1" i="1" dirty="0" smtClean="0"/>
              <a:t> </a:t>
            </a:r>
            <a:r>
              <a:rPr lang="fr-FR" b="1" i="1" dirty="0" err="1" smtClean="0"/>
              <a:t>situated</a:t>
            </a:r>
            <a:endParaRPr lang="fr-FR" b="1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C’est </a:t>
            </a:r>
            <a:r>
              <a:rPr lang="fr-FR" dirty="0"/>
              <a:t>un </a:t>
            </a:r>
            <a:r>
              <a:rPr lang="fr-FR" b="1" dirty="0"/>
              <a:t>département</a:t>
            </a:r>
            <a:r>
              <a:rPr lang="fr-FR" dirty="0"/>
              <a:t> </a:t>
            </a:r>
            <a:r>
              <a:rPr lang="fr-FR" dirty="0" smtClean="0"/>
              <a:t>d’outre-mer/un </a:t>
            </a:r>
            <a:r>
              <a:rPr lang="fr-FR" dirty="0"/>
              <a:t>“</a:t>
            </a:r>
            <a:r>
              <a:rPr lang="fr-FR" b="1" dirty="0"/>
              <a:t>territoire</a:t>
            </a:r>
            <a:r>
              <a:rPr lang="fr-FR" dirty="0"/>
              <a:t> d’outre-mer</a:t>
            </a:r>
            <a:r>
              <a:rPr lang="fr-FR" dirty="0" smtClean="0"/>
              <a:t>”. </a:t>
            </a:r>
            <a:r>
              <a:rPr lang="fr-FR" i="1" dirty="0" err="1" smtClean="0"/>
              <a:t>It’s</a:t>
            </a:r>
            <a:r>
              <a:rPr lang="fr-FR" i="1" dirty="0" smtClean="0"/>
              <a:t> a DOM/TOM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__________ fait </a:t>
            </a:r>
            <a:r>
              <a:rPr lang="fr-FR" b="1" dirty="0"/>
              <a:t>partie</a:t>
            </a:r>
            <a:r>
              <a:rPr lang="fr-FR" dirty="0"/>
              <a:t> de la </a:t>
            </a:r>
            <a:r>
              <a:rPr lang="fr-FR" b="1" dirty="0" smtClean="0"/>
              <a:t>France. </a:t>
            </a:r>
            <a:r>
              <a:rPr lang="fr-FR" i="1" dirty="0" smtClean="0"/>
              <a:t>Is part of France</a:t>
            </a:r>
            <a:endParaRPr lang="fr-FR" b="1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C’était une </a:t>
            </a:r>
            <a:r>
              <a:rPr lang="fr-FR" b="1" dirty="0"/>
              <a:t>colonie</a:t>
            </a:r>
            <a:r>
              <a:rPr lang="fr-FR" dirty="0"/>
              <a:t> </a:t>
            </a:r>
            <a:r>
              <a:rPr lang="fr-FR" b="1" dirty="0"/>
              <a:t>française/anglaise</a:t>
            </a:r>
            <a:r>
              <a:rPr lang="fr-FR" b="1" dirty="0" smtClean="0"/>
              <a:t>. </a:t>
            </a:r>
            <a:r>
              <a:rPr lang="fr-FR" i="1" dirty="0" err="1" smtClean="0"/>
              <a:t>It’s</a:t>
            </a:r>
            <a:r>
              <a:rPr lang="fr-FR" i="1" dirty="0" smtClean="0"/>
              <a:t> a French/English </a:t>
            </a:r>
            <a:r>
              <a:rPr lang="fr-FR" i="1" dirty="0" err="1" smtClean="0"/>
              <a:t>colony</a:t>
            </a:r>
            <a:r>
              <a:rPr lang="fr-FR" i="1" dirty="0" smtClean="0"/>
              <a:t>.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La </a:t>
            </a:r>
            <a:r>
              <a:rPr lang="fr-FR" b="1" dirty="0"/>
              <a:t>population</a:t>
            </a:r>
            <a:r>
              <a:rPr lang="fr-FR" dirty="0"/>
              <a:t> est </a:t>
            </a:r>
            <a:r>
              <a:rPr lang="fr-FR" dirty="0" smtClean="0"/>
              <a:t>de…. </a:t>
            </a:r>
            <a:r>
              <a:rPr lang="fr-FR" i="1" dirty="0" smtClean="0"/>
              <a:t>The population </a:t>
            </a:r>
            <a:r>
              <a:rPr lang="fr-FR" i="1" dirty="0" err="1" smtClean="0"/>
              <a:t>is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Le </a:t>
            </a:r>
            <a:r>
              <a:rPr lang="fr-FR" b="1" dirty="0"/>
              <a:t>territoire</a:t>
            </a:r>
            <a:r>
              <a:rPr lang="fr-FR" dirty="0"/>
              <a:t> s’étend </a:t>
            </a:r>
            <a:r>
              <a:rPr lang="fr-FR" dirty="0" smtClean="0"/>
              <a:t>sur _____ </a:t>
            </a:r>
            <a:r>
              <a:rPr lang="fr-FR" b="1" dirty="0"/>
              <a:t>kilomètres</a:t>
            </a:r>
            <a:r>
              <a:rPr lang="fr-FR" dirty="0"/>
              <a:t> </a:t>
            </a:r>
            <a:r>
              <a:rPr lang="fr-FR" b="1" dirty="0"/>
              <a:t>carrés</a:t>
            </a:r>
            <a:r>
              <a:rPr lang="fr-FR" dirty="0" smtClean="0"/>
              <a:t>. </a:t>
            </a:r>
            <a:r>
              <a:rPr lang="fr-FR" i="1" dirty="0" err="1" smtClean="0"/>
              <a:t>It’s</a:t>
            </a:r>
            <a:r>
              <a:rPr lang="fr-FR" i="1" dirty="0" smtClean="0"/>
              <a:t> … km </a:t>
            </a:r>
            <a:r>
              <a:rPr lang="fr-FR" i="1" dirty="0" err="1" smtClean="0"/>
              <a:t>squared</a:t>
            </a:r>
            <a:r>
              <a:rPr lang="fr-FR" i="1" dirty="0" smtClean="0"/>
              <a:t>.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Il y a </a:t>
            </a:r>
            <a:r>
              <a:rPr lang="fr-FR" b="1" dirty="0" smtClean="0"/>
              <a:t>______</a:t>
            </a:r>
            <a:r>
              <a:rPr lang="fr-FR" dirty="0" smtClean="0"/>
              <a:t> </a:t>
            </a:r>
            <a:r>
              <a:rPr lang="fr-FR" b="1" dirty="0"/>
              <a:t>langues</a:t>
            </a:r>
            <a:r>
              <a:rPr lang="fr-FR" dirty="0"/>
              <a:t> </a:t>
            </a:r>
            <a:r>
              <a:rPr lang="fr-FR" b="1" dirty="0" smtClean="0"/>
              <a:t>officielles. </a:t>
            </a:r>
            <a:r>
              <a:rPr lang="fr-FR" i="1" dirty="0" smtClean="0"/>
              <a:t>There are… official </a:t>
            </a:r>
            <a:r>
              <a:rPr lang="fr-FR" i="1" dirty="0" err="1" smtClean="0"/>
              <a:t>languages</a:t>
            </a:r>
            <a:r>
              <a:rPr lang="fr-FR" i="1" dirty="0" smtClean="0"/>
              <a:t>.</a:t>
            </a:r>
            <a:endParaRPr lang="fr-FR" b="1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Le </a:t>
            </a:r>
            <a:r>
              <a:rPr lang="fr-FR" b="1" dirty="0"/>
              <a:t>climat </a:t>
            </a:r>
            <a:r>
              <a:rPr lang="fr-FR" dirty="0" smtClean="0"/>
              <a:t>est… </a:t>
            </a:r>
            <a:r>
              <a:rPr lang="fr-FR" i="1" dirty="0" smtClean="0"/>
              <a:t>The </a:t>
            </a:r>
            <a:r>
              <a:rPr lang="fr-FR" i="1" dirty="0" err="1" smtClean="0"/>
              <a:t>climate</a:t>
            </a:r>
            <a:r>
              <a:rPr lang="fr-FR" i="1" dirty="0" smtClean="0"/>
              <a:t> </a:t>
            </a:r>
            <a:r>
              <a:rPr lang="fr-FR" i="1" dirty="0" err="1" smtClean="0"/>
              <a:t>is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La </a:t>
            </a:r>
            <a:r>
              <a:rPr lang="fr-FR" b="1" dirty="0"/>
              <a:t>température maximale </a:t>
            </a:r>
            <a:r>
              <a:rPr lang="fr-FR" dirty="0"/>
              <a:t>est </a:t>
            </a:r>
            <a:r>
              <a:rPr lang="fr-FR" dirty="0" smtClean="0"/>
              <a:t>de… </a:t>
            </a:r>
            <a:r>
              <a:rPr lang="fr-FR" i="1" dirty="0" smtClean="0"/>
              <a:t>The maximum </a:t>
            </a:r>
            <a:r>
              <a:rPr lang="fr-FR" i="1" dirty="0" err="1" smtClean="0"/>
              <a:t>temperature</a:t>
            </a:r>
            <a:r>
              <a:rPr lang="fr-FR" i="1" dirty="0" smtClean="0"/>
              <a:t> </a:t>
            </a:r>
            <a:r>
              <a:rPr lang="fr-FR" i="1" dirty="0" err="1" smtClean="0"/>
              <a:t>is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La </a:t>
            </a:r>
            <a:r>
              <a:rPr lang="fr-FR" b="1" dirty="0"/>
              <a:t>température minimale </a:t>
            </a:r>
            <a:r>
              <a:rPr lang="fr-FR" dirty="0"/>
              <a:t>est </a:t>
            </a:r>
            <a:r>
              <a:rPr lang="fr-FR" dirty="0" smtClean="0"/>
              <a:t>de… </a:t>
            </a:r>
            <a:r>
              <a:rPr lang="fr-FR" i="1" dirty="0" smtClean="0"/>
              <a:t>The minimum </a:t>
            </a:r>
            <a:r>
              <a:rPr lang="fr-FR" i="1" dirty="0" err="1" smtClean="0"/>
              <a:t>temperature</a:t>
            </a:r>
            <a:r>
              <a:rPr lang="fr-FR" i="1" dirty="0" smtClean="0"/>
              <a:t> </a:t>
            </a:r>
            <a:r>
              <a:rPr lang="fr-FR" i="1" dirty="0" err="1" smtClean="0"/>
              <a:t>is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__________est </a:t>
            </a:r>
            <a:r>
              <a:rPr lang="fr-FR" dirty="0"/>
              <a:t>connue </a:t>
            </a:r>
            <a:r>
              <a:rPr lang="fr-FR" dirty="0" smtClean="0"/>
              <a:t>pour… </a:t>
            </a:r>
            <a:r>
              <a:rPr lang="fr-FR" i="1" dirty="0" err="1" smtClean="0"/>
              <a:t>is</a:t>
            </a:r>
            <a:r>
              <a:rPr lang="fr-FR" i="1" dirty="0" smtClean="0"/>
              <a:t> </a:t>
            </a:r>
            <a:r>
              <a:rPr lang="fr-FR" i="1" dirty="0" err="1" smtClean="0"/>
              <a:t>known</a:t>
            </a:r>
            <a:r>
              <a:rPr lang="fr-FR" i="1" dirty="0" smtClean="0"/>
              <a:t> for…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La </a:t>
            </a:r>
            <a:r>
              <a:rPr lang="fr-FR" b="1" dirty="0"/>
              <a:t>religion</a:t>
            </a:r>
            <a:r>
              <a:rPr lang="fr-FR" dirty="0"/>
              <a:t> principale </a:t>
            </a:r>
            <a:r>
              <a:rPr lang="fr-FR" dirty="0" smtClean="0"/>
              <a:t>est…  </a:t>
            </a:r>
            <a:r>
              <a:rPr lang="fr-FR" i="1" dirty="0" smtClean="0"/>
              <a:t>The main religion </a:t>
            </a:r>
            <a:r>
              <a:rPr lang="fr-FR" i="1" dirty="0" err="1" smtClean="0"/>
              <a:t>is</a:t>
            </a:r>
            <a:r>
              <a:rPr lang="fr-FR" i="1" dirty="0" smtClean="0"/>
              <a:t>…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Le </a:t>
            </a:r>
            <a:r>
              <a:rPr lang="fr-FR" b="1" dirty="0"/>
              <a:t>président</a:t>
            </a:r>
            <a:r>
              <a:rPr lang="fr-FR" dirty="0"/>
              <a:t> </a:t>
            </a:r>
            <a:r>
              <a:rPr lang="fr-FR" dirty="0" smtClean="0"/>
              <a:t>s’appelle… </a:t>
            </a:r>
            <a:r>
              <a:rPr lang="fr-FR" i="1" dirty="0" smtClean="0"/>
              <a:t>The </a:t>
            </a:r>
            <a:r>
              <a:rPr lang="fr-FR" i="1" dirty="0" err="1" smtClean="0"/>
              <a:t>President</a:t>
            </a:r>
            <a:r>
              <a:rPr lang="fr-FR" i="1" dirty="0" smtClean="0"/>
              <a:t> </a:t>
            </a:r>
            <a:r>
              <a:rPr lang="fr-FR" i="1" dirty="0" err="1" smtClean="0"/>
              <a:t>is</a:t>
            </a:r>
            <a:r>
              <a:rPr lang="fr-FR" i="1" dirty="0" smtClean="0"/>
              <a:t> </a:t>
            </a:r>
            <a:r>
              <a:rPr lang="fr-FR" i="1" dirty="0" err="1" smtClean="0"/>
              <a:t>called</a:t>
            </a:r>
            <a:r>
              <a:rPr lang="fr-FR" i="1" dirty="0" smtClean="0"/>
              <a:t>…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La </a:t>
            </a:r>
            <a:r>
              <a:rPr lang="fr-FR" b="1" dirty="0"/>
              <a:t>capitale</a:t>
            </a:r>
            <a:r>
              <a:rPr lang="fr-FR" dirty="0"/>
              <a:t> </a:t>
            </a:r>
            <a:r>
              <a:rPr lang="fr-FR" dirty="0" smtClean="0"/>
              <a:t>est… </a:t>
            </a:r>
            <a:r>
              <a:rPr lang="fr-FR" i="1" dirty="0" smtClean="0"/>
              <a:t>The capital </a:t>
            </a:r>
            <a:r>
              <a:rPr lang="fr-FR" i="1" dirty="0" err="1" smtClean="0"/>
              <a:t>is</a:t>
            </a:r>
            <a:r>
              <a:rPr lang="fr-FR" i="1" dirty="0" smtClean="0"/>
              <a:t>…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415973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Quiz!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5285"/>
            <a:ext cx="8579296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AutoNum type="arabicParenR"/>
            </a:pPr>
            <a:endParaRPr lang="en-GB" dirty="0" smtClean="0">
              <a:latin typeface="Comic Sans MS" panose="030F0702030302020204" pitchFamily="66" charset="0"/>
            </a:endParaRPr>
          </a:p>
          <a:p>
            <a:pPr marL="514350" indent="-514350">
              <a:buAutoNum type="arabicParenR"/>
            </a:pPr>
            <a:r>
              <a:rPr lang="en-GB" dirty="0" smtClean="0">
                <a:latin typeface="Comic Sans MS" panose="030F0702030302020204" pitchFamily="66" charset="0"/>
              </a:rPr>
              <a:t>Can you name 4 countries that speak French that are </a:t>
            </a:r>
            <a:r>
              <a:rPr lang="en-GB" u="sng" dirty="0" smtClean="0">
                <a:latin typeface="Comic Sans MS" panose="030F0702030302020204" pitchFamily="66" charset="0"/>
              </a:rPr>
              <a:t>not</a:t>
            </a:r>
            <a:r>
              <a:rPr lang="en-GB" dirty="0" smtClean="0">
                <a:latin typeface="Comic Sans MS" panose="030F0702030302020204" pitchFamily="66" charset="0"/>
              </a:rPr>
              <a:t> on the sheets in front of you?</a:t>
            </a:r>
          </a:p>
          <a:p>
            <a:pPr marL="514350" indent="-514350">
              <a:buAutoNum type="arabicParenR"/>
            </a:pPr>
            <a:r>
              <a:rPr lang="en-GB" dirty="0" smtClean="0">
                <a:latin typeface="Comic Sans MS" panose="030F0702030302020204" pitchFamily="66" charset="0"/>
              </a:rPr>
              <a:t>What does the francophone flag look like?</a:t>
            </a:r>
          </a:p>
          <a:p>
            <a:pPr marL="514350" indent="-514350">
              <a:buAutoNum type="arabicParenR"/>
            </a:pPr>
            <a:r>
              <a:rPr lang="en-GB" dirty="0" smtClean="0">
                <a:latin typeface="Comic Sans MS" panose="030F0702030302020204" pitchFamily="66" charset="0"/>
              </a:rPr>
              <a:t>In which continent is French Guiana?</a:t>
            </a:r>
          </a:p>
          <a:p>
            <a:pPr marL="514350" indent="-514350">
              <a:buAutoNum type="arabicParenR"/>
            </a:pPr>
            <a:r>
              <a:rPr lang="en-GB" dirty="0" smtClean="0">
                <a:latin typeface="Comic Sans MS" panose="030F0702030302020204" pitchFamily="66" charset="0"/>
              </a:rPr>
              <a:t>Which French Island is in the Caribbean?</a:t>
            </a:r>
          </a:p>
          <a:p>
            <a:pPr marL="514350" indent="-514350">
              <a:buAutoNum type="arabicParenR"/>
            </a:pPr>
            <a:r>
              <a:rPr lang="en-GB" dirty="0" smtClean="0">
                <a:latin typeface="Comic Sans MS" panose="030F0702030302020204" pitchFamily="66" charset="0"/>
              </a:rPr>
              <a:t>Dakar is the capital of which country?</a:t>
            </a:r>
          </a:p>
          <a:p>
            <a:pPr marL="514350" indent="-514350">
              <a:buAutoNum type="arabicParenR"/>
            </a:pPr>
            <a:r>
              <a:rPr lang="en-GB" dirty="0" smtClean="0">
                <a:latin typeface="Comic Sans MS" panose="030F0702030302020204" pitchFamily="66" charset="0"/>
              </a:rPr>
              <a:t>Which Francophone Island is located in the Pacific Ocean?</a:t>
            </a:r>
          </a:p>
          <a:p>
            <a:pPr marL="514350" indent="-514350">
              <a:buAutoNum type="arabicParenR"/>
            </a:pPr>
            <a:r>
              <a:rPr lang="en-GB" dirty="0" smtClean="0">
                <a:latin typeface="Comic Sans MS" panose="030F0702030302020204" pitchFamily="66" charset="0"/>
              </a:rPr>
              <a:t>Which French territory is mostly covered by the Amazon rainforest?</a:t>
            </a:r>
          </a:p>
          <a:p>
            <a:pPr marL="514350" indent="-514350">
              <a:buAutoNum type="arabicParenR"/>
            </a:pPr>
            <a:r>
              <a:rPr lang="en-GB" dirty="0" smtClean="0">
                <a:latin typeface="Comic Sans MS" panose="030F0702030302020204" pitchFamily="66" charset="0"/>
              </a:rPr>
              <a:t>Which African country was once a French colony?</a:t>
            </a:r>
          </a:p>
          <a:p>
            <a:pPr marL="514350" indent="-514350">
              <a:buAutoNum type="arabicParenR"/>
            </a:pPr>
            <a:r>
              <a:rPr lang="en-GB" dirty="0" smtClean="0">
                <a:latin typeface="Comic Sans MS" panose="030F0702030302020204" pitchFamily="66" charset="0"/>
              </a:rPr>
              <a:t>Which French island has a volcano that erupted in 1902 killing more than 1000 people?</a:t>
            </a:r>
          </a:p>
          <a:p>
            <a:pPr marL="514350" indent="-514350">
              <a:buAutoNum type="arabicParenR"/>
            </a:pPr>
            <a:r>
              <a:rPr lang="en-GB" dirty="0" smtClean="0">
                <a:latin typeface="Comic Sans MS" panose="030F0702030302020204" pitchFamily="66" charset="0"/>
              </a:rPr>
              <a:t>Which Francophone island is considered as a ‘paradise on earth’?</a:t>
            </a:r>
          </a:p>
          <a:p>
            <a:pPr marL="514350" indent="-514350">
              <a:buAutoNum type="arabicParenR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88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latin typeface="Comic Sans MS" panose="030F0702030302020204" pitchFamily="66" charset="0"/>
              </a:rPr>
              <a:t>Kahoot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5285"/>
            <a:ext cx="857929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  <a:hlinkClick r:id="rId2"/>
              </a:rPr>
              <a:t>www.kahoot.it</a:t>
            </a:r>
            <a:endParaRPr lang="en-GB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Enter the game pin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56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2" t="32518" r="49049" b="33741"/>
          <a:stretch/>
        </p:blipFill>
        <p:spPr bwMode="auto">
          <a:xfrm>
            <a:off x="188088" y="17839"/>
            <a:ext cx="4464496" cy="2045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8" t="29988" r="50000" b="26480"/>
          <a:stretch/>
        </p:blipFill>
        <p:spPr bwMode="auto">
          <a:xfrm>
            <a:off x="62147" y="2072010"/>
            <a:ext cx="4572673" cy="271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7" t="30263" r="48956" b="32237"/>
          <a:stretch/>
        </p:blipFill>
        <p:spPr bwMode="auto">
          <a:xfrm>
            <a:off x="4354750" y="4172291"/>
            <a:ext cx="4780176" cy="234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541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33990" y="543743"/>
            <a:ext cx="8775215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3200" dirty="0" err="1" smtClean="0">
                <a:latin typeface="Comic Sans MS" panose="030F0702030302020204" pitchFamily="66" charset="0"/>
              </a:rPr>
              <a:t>Qu’est-ce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que</a:t>
            </a:r>
            <a:r>
              <a:rPr lang="en-GB" sz="3200" dirty="0" smtClean="0">
                <a:latin typeface="Comic Sans MS" panose="030F0702030302020204" pitchFamily="66" charset="0"/>
              </a:rPr>
              <a:t> </a:t>
            </a:r>
            <a:r>
              <a:rPr lang="en-GB" sz="3200" dirty="0" err="1" smtClean="0">
                <a:latin typeface="Comic Sans MS" panose="030F0702030302020204" pitchFamily="66" charset="0"/>
              </a:rPr>
              <a:t>ces</a:t>
            </a:r>
            <a:r>
              <a:rPr lang="en-GB" sz="3200" dirty="0" smtClean="0">
                <a:latin typeface="Comic Sans MS" panose="030F0702030302020204" pitchFamily="66" charset="0"/>
              </a:rPr>
              <a:t> pays </a:t>
            </a:r>
            <a:r>
              <a:rPr lang="en-GB" sz="3200" dirty="0" err="1" smtClean="0">
                <a:latin typeface="Comic Sans MS" panose="030F0702030302020204" pitchFamily="66" charset="0"/>
              </a:rPr>
              <a:t>ont</a:t>
            </a:r>
            <a:r>
              <a:rPr lang="en-GB" sz="3200" dirty="0" smtClean="0">
                <a:latin typeface="Comic Sans MS" panose="030F0702030302020204" pitchFamily="66" charset="0"/>
              </a:rPr>
              <a:t> en </a:t>
            </a:r>
            <a:r>
              <a:rPr lang="en-GB" sz="3200" dirty="0" err="1" smtClean="0">
                <a:latin typeface="Comic Sans MS" panose="030F0702030302020204" pitchFamily="66" charset="0"/>
              </a:rPr>
              <a:t>commun</a:t>
            </a:r>
            <a:r>
              <a:rPr lang="en-GB" sz="3200" dirty="0" smtClean="0">
                <a:latin typeface="Comic Sans MS" panose="030F0702030302020204" pitchFamily="66" charset="0"/>
              </a:rPr>
              <a:t>?</a:t>
            </a:r>
            <a:endParaRPr lang="en-GB" sz="3200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3568" y="1480701"/>
            <a:ext cx="40324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Comic Sans MS" panose="030F0702030302020204" pitchFamily="66" charset="0"/>
              </a:rPr>
              <a:t>Belgique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Bénin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Burkina Faso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Burundi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Cameroun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Canada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Centrafrique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Comores 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Congo RD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Côte d'Ivoire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Djibouti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France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>
                <a:latin typeface="Comic Sans MS" panose="030F0702030302020204" pitchFamily="66" charset="0"/>
              </a:rPr>
              <a:t>Gabon</a:t>
            </a:r>
          </a:p>
          <a:p>
            <a:r>
              <a:rPr lang="fr-FR" dirty="0" smtClean="0">
                <a:latin typeface="Comic Sans MS" panose="030F0702030302020204" pitchFamily="66" charset="0"/>
              </a:rPr>
              <a:t>Guinée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err="1" smtClean="0">
                <a:latin typeface="Comic Sans MS" panose="030F0702030302020204" pitchFamily="66" charset="0"/>
              </a:rPr>
              <a:t>Guinée</a:t>
            </a:r>
            <a:r>
              <a:rPr lang="fr-FR" dirty="0" smtClean="0">
                <a:latin typeface="Comic Sans MS" panose="030F0702030302020204" pitchFamily="66" charset="0"/>
              </a:rPr>
              <a:t> équatoriale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Haïti</a:t>
            </a:r>
            <a:endParaRPr lang="fr-FR" dirty="0"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1342202"/>
            <a:ext cx="381642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Comic Sans MS" panose="030F0702030302020204" pitchFamily="66" charset="0"/>
              </a:rPr>
              <a:t/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Luxembourg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Madagascar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Mali </a:t>
            </a:r>
          </a:p>
          <a:p>
            <a:r>
              <a:rPr lang="fr-FR" dirty="0" smtClean="0">
                <a:latin typeface="Comic Sans MS" panose="030F0702030302020204" pitchFamily="66" charset="0"/>
              </a:rPr>
              <a:t>Maroc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Monaco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Niger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Rwanda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Sénégal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Seychelles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Suisse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Tchad 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Togo </a:t>
            </a:r>
          </a:p>
          <a:p>
            <a:r>
              <a:rPr lang="fr-FR" dirty="0" smtClean="0">
                <a:latin typeface="Comic Sans MS" panose="030F0702030302020204" pitchFamily="66" charset="0"/>
              </a:rPr>
              <a:t>Tunisie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dirty="0" smtClean="0">
                <a:latin typeface="Comic Sans MS" panose="030F0702030302020204" pitchFamily="66" charset="0"/>
              </a:rPr>
              <a:t>Vanuatu </a:t>
            </a:r>
            <a:endParaRPr lang="fr-FR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39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7" name="Group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728256"/>
              </p:ext>
            </p:extLst>
          </p:nvPr>
        </p:nvGraphicFramePr>
        <p:xfrm>
          <a:off x="3821" y="0"/>
          <a:ext cx="9140179" cy="7533455"/>
        </p:xfrm>
        <a:graphic>
          <a:graphicData uri="http://schemas.openxmlformats.org/drawingml/2006/table">
            <a:tbl>
              <a:tblPr/>
              <a:tblGrid>
                <a:gridCol w="1522603"/>
                <a:gridCol w="1522603"/>
                <a:gridCol w="1522603"/>
                <a:gridCol w="1524123"/>
                <a:gridCol w="1522603"/>
                <a:gridCol w="1525644"/>
              </a:tblGrid>
              <a:tr h="871982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fr-FR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Arial Unicode MS" charset="0"/>
                        </a:rPr>
                        <a:t>Europe</a:t>
                      </a:r>
                    </a:p>
                  </a:txBody>
                  <a:tcPr marL="81638" marR="81638" marT="42456" marB="424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fr-FR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Arial Unicode MS" charset="0"/>
                        </a:rPr>
                        <a:t>Afrique</a:t>
                      </a:r>
                    </a:p>
                  </a:txBody>
                  <a:tcPr marL="81638" marR="81638" marT="42456" marB="424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fr-FR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Arial Unicode MS" charset="0"/>
                        </a:rPr>
                        <a:t>Océan Indien </a:t>
                      </a:r>
                    </a:p>
                  </a:txBody>
                  <a:tcPr marL="81638" marR="81638" marT="42456" marB="424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fr-FR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Arial Unicode MS" charset="0"/>
                        </a:rPr>
                        <a:t>Asie</a:t>
                      </a:r>
                    </a:p>
                  </a:txBody>
                  <a:tcPr marL="81638" marR="81638" marT="42456" marB="424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fr-FR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Arial Unicode MS" charset="0"/>
                        </a:rPr>
                        <a:t>Amérique</a:t>
                      </a:r>
                    </a:p>
                  </a:txBody>
                  <a:tcPr marL="81638" marR="81638" marT="42456" marB="424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fr-FR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cs typeface="Arial Unicode MS" charset="0"/>
                        </a:rPr>
                        <a:t>Océanie </a:t>
                      </a:r>
                    </a:p>
                  </a:txBody>
                  <a:tcPr marL="81638" marR="81638" marT="42456" marB="424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661473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</a:txBody>
                  <a:tcPr marL="81638" marR="81638" marT="42456" marB="424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82944" marR="82944" marT="41476" marB="4147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</a:txBody>
                  <a:tcPr marL="81638" marR="81638" marT="42456" marB="424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</a:txBody>
                  <a:tcPr marL="81638" marR="81638" marT="42456" marB="424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</a:txBody>
                  <a:tcPr marL="81638" marR="81638" marT="42456" marB="424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 Unicode MS" charset="0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  <a:p>
                      <a:pPr marL="0" marR="0" lvl="0" indent="0" algn="l" defTabSz="449263" rtl="0" eaLnBrk="1" fontAlgn="base" latinLnBrk="0" hangingPunct="0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GB" alt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 Unicode MS" charset="0"/>
                      </a:endParaRPr>
                    </a:p>
                  </a:txBody>
                  <a:tcPr marL="81638" marR="81638" marT="42456" marB="424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0181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u="sng" dirty="0" smtClean="0">
                <a:latin typeface="Comic Sans MS" panose="030F0702030302020204" pitchFamily="66" charset="0"/>
              </a:rPr>
              <a:t>La </a:t>
            </a:r>
            <a:r>
              <a:rPr lang="en-GB" u="sng" dirty="0" err="1">
                <a:latin typeface="Comic Sans MS" panose="030F0702030302020204" pitchFamily="66" charset="0"/>
              </a:rPr>
              <a:t>F</a:t>
            </a:r>
            <a:r>
              <a:rPr lang="en-GB" u="sng" dirty="0" err="1" smtClean="0">
                <a:latin typeface="Comic Sans MS" panose="030F0702030302020204" pitchFamily="66" charset="0"/>
              </a:rPr>
              <a:t>rancophonie</a:t>
            </a:r>
            <a:endParaRPr lang="en-GB" u="sng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://www.ambafrance-bh.org/IMG/jpg/logo-oif-3.jpg?2129/0644652d7f7e4284710b8894d432fa0ac5e179d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43" y="260648"/>
            <a:ext cx="4171680" cy="206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481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43" y="624413"/>
            <a:ext cx="3168352" cy="424624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080" y="1124744"/>
            <a:ext cx="3928301" cy="24482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" y="77269"/>
            <a:ext cx="8229600" cy="1143000"/>
          </a:xfrm>
        </p:spPr>
        <p:txBody>
          <a:bodyPr>
            <a:normAutofit/>
          </a:bodyPr>
          <a:lstStyle/>
          <a:p>
            <a:r>
              <a:rPr lang="en-GB" sz="3000" b="1" dirty="0" err="1" smtClean="0">
                <a:latin typeface="Comic Sans MS" panose="030F0702030302020204" pitchFamily="66" charset="0"/>
              </a:rPr>
              <a:t>Qu’est-ce</a:t>
            </a:r>
            <a:r>
              <a:rPr lang="en-GB" sz="3000" b="1" dirty="0" smtClean="0">
                <a:latin typeface="Comic Sans MS" panose="030F0702030302020204" pitchFamily="66" charset="0"/>
              </a:rPr>
              <a:t> </a:t>
            </a:r>
            <a:r>
              <a:rPr lang="en-GB" sz="3000" b="1" dirty="0" err="1" smtClean="0">
                <a:latin typeface="Comic Sans MS" panose="030F0702030302020204" pitchFamily="66" charset="0"/>
              </a:rPr>
              <a:t>que</a:t>
            </a:r>
            <a:r>
              <a:rPr lang="en-GB" sz="3000" b="1" dirty="0" smtClean="0">
                <a:latin typeface="Comic Sans MS" panose="030F0702030302020204" pitchFamily="66" charset="0"/>
              </a:rPr>
              <a:t> </a:t>
            </a:r>
            <a:r>
              <a:rPr lang="en-GB" sz="3000" b="1" dirty="0" err="1" smtClean="0">
                <a:latin typeface="Comic Sans MS" panose="030F0702030302020204" pitchFamily="66" charset="0"/>
              </a:rPr>
              <a:t>vous</a:t>
            </a:r>
            <a:r>
              <a:rPr lang="en-GB" sz="3000" b="1" dirty="0" smtClean="0">
                <a:latin typeface="Comic Sans MS" panose="030F0702030302020204" pitchFamily="66" charset="0"/>
              </a:rPr>
              <a:t> </a:t>
            </a:r>
            <a:r>
              <a:rPr lang="en-GB" sz="3000" b="1" dirty="0" err="1" smtClean="0">
                <a:latin typeface="Comic Sans MS" panose="030F0702030302020204" pitchFamily="66" charset="0"/>
              </a:rPr>
              <a:t>savez</a:t>
            </a:r>
            <a:r>
              <a:rPr lang="en-GB" sz="3000" b="1" dirty="0" smtClean="0">
                <a:latin typeface="Comic Sans MS" panose="030F0702030302020204" pitchFamily="66" charset="0"/>
              </a:rPr>
              <a:t> de la </a:t>
            </a:r>
            <a:r>
              <a:rPr lang="en-GB" sz="3000" b="1" dirty="0" err="1" smtClean="0">
                <a:latin typeface="Comic Sans MS" panose="030F0702030302020204" pitchFamily="66" charset="0"/>
              </a:rPr>
              <a:t>francophonie</a:t>
            </a:r>
            <a:r>
              <a:rPr lang="en-GB" sz="3000" b="1" dirty="0" smtClean="0">
                <a:latin typeface="Comic Sans MS" panose="030F0702030302020204" pitchFamily="66" charset="0"/>
              </a:rPr>
              <a:t>?</a:t>
            </a:r>
            <a:endParaRPr lang="en-GB" sz="3000" b="1" dirty="0">
              <a:latin typeface="Comic Sans MS" panose="030F0702030302020204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308" y="1251070"/>
            <a:ext cx="2273669" cy="23042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573016"/>
            <a:ext cx="3563888" cy="30359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220" y="3792591"/>
            <a:ext cx="3433010" cy="3045696"/>
          </a:xfrm>
          <a:prstGeom prst="rect">
            <a:avLst/>
          </a:prstGeom>
        </p:spPr>
      </p:pic>
      <p:sp>
        <p:nvSpPr>
          <p:cNvPr id="9" name="Oval 33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/>
              <a:t>End</a:t>
            </a:r>
          </a:p>
        </p:txBody>
      </p:sp>
      <p:sp>
        <p:nvSpPr>
          <p:cNvPr id="10" name="Oval 32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1</a:t>
            </a:r>
          </a:p>
        </p:txBody>
      </p:sp>
      <p:sp>
        <p:nvSpPr>
          <p:cNvPr id="11" name="Oval 31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2</a:t>
            </a:r>
          </a:p>
        </p:txBody>
      </p:sp>
      <p:sp>
        <p:nvSpPr>
          <p:cNvPr id="12" name="Oval 30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3</a:t>
            </a:r>
          </a:p>
        </p:txBody>
      </p:sp>
      <p:sp>
        <p:nvSpPr>
          <p:cNvPr id="13" name="Oval 29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4</a:t>
            </a:r>
          </a:p>
        </p:txBody>
      </p:sp>
      <p:sp>
        <p:nvSpPr>
          <p:cNvPr id="14" name="Oval 28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5</a:t>
            </a:r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6</a:t>
            </a:r>
          </a:p>
        </p:txBody>
      </p:sp>
      <p:sp>
        <p:nvSpPr>
          <p:cNvPr id="16" name="Oval 26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7</a:t>
            </a:r>
          </a:p>
        </p:txBody>
      </p:sp>
      <p:sp>
        <p:nvSpPr>
          <p:cNvPr id="17" name="Oval 25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8</a:t>
            </a:r>
          </a:p>
        </p:txBody>
      </p:sp>
      <p:sp>
        <p:nvSpPr>
          <p:cNvPr id="18" name="Oval 24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9</a:t>
            </a:r>
          </a:p>
        </p:txBody>
      </p:sp>
      <p:sp>
        <p:nvSpPr>
          <p:cNvPr id="19" name="Oval 23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10</a:t>
            </a:r>
          </a:p>
        </p:txBody>
      </p:sp>
      <p:sp>
        <p:nvSpPr>
          <p:cNvPr id="20" name="Oval 22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11</a:t>
            </a:r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12</a:t>
            </a:r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13</a:t>
            </a: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14</a:t>
            </a:r>
          </a:p>
        </p:txBody>
      </p:sp>
      <p:sp>
        <p:nvSpPr>
          <p:cNvPr id="24" name="Oval 18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15</a:t>
            </a:r>
          </a:p>
        </p:txBody>
      </p:sp>
      <p:sp>
        <p:nvSpPr>
          <p:cNvPr id="25" name="Oval 17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16</a:t>
            </a:r>
          </a:p>
        </p:txBody>
      </p:sp>
      <p:sp>
        <p:nvSpPr>
          <p:cNvPr id="26" name="Oval 16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17</a:t>
            </a:r>
          </a:p>
        </p:txBody>
      </p:sp>
      <p:sp>
        <p:nvSpPr>
          <p:cNvPr id="27" name="Oval 15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18</a:t>
            </a:r>
          </a:p>
        </p:txBody>
      </p:sp>
      <p:sp>
        <p:nvSpPr>
          <p:cNvPr id="28" name="Oval 14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19</a:t>
            </a:r>
          </a:p>
        </p:txBody>
      </p:sp>
      <p:sp>
        <p:nvSpPr>
          <p:cNvPr id="29" name="Oval 13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20</a:t>
            </a:r>
          </a:p>
        </p:txBody>
      </p:sp>
      <p:sp>
        <p:nvSpPr>
          <p:cNvPr id="30" name="Oval 12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21</a:t>
            </a:r>
          </a:p>
        </p:txBody>
      </p:sp>
      <p:sp>
        <p:nvSpPr>
          <p:cNvPr id="31" name="Oval 11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22</a:t>
            </a:r>
          </a:p>
        </p:txBody>
      </p:sp>
      <p:sp>
        <p:nvSpPr>
          <p:cNvPr id="32" name="Oval 10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23</a:t>
            </a:r>
          </a:p>
        </p:txBody>
      </p:sp>
      <p:sp>
        <p:nvSpPr>
          <p:cNvPr id="33" name="Oval 9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24</a:t>
            </a:r>
          </a:p>
        </p:txBody>
      </p:sp>
      <p:sp>
        <p:nvSpPr>
          <p:cNvPr id="34" name="Oval 8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25</a:t>
            </a:r>
          </a:p>
        </p:txBody>
      </p:sp>
      <p:sp>
        <p:nvSpPr>
          <p:cNvPr id="35" name="Oval 7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26</a:t>
            </a:r>
          </a:p>
        </p:txBody>
      </p:sp>
      <p:sp>
        <p:nvSpPr>
          <p:cNvPr id="36" name="Oval 6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27</a:t>
            </a:r>
          </a:p>
        </p:txBody>
      </p:sp>
      <p:sp>
        <p:nvSpPr>
          <p:cNvPr id="37" name="Oval 5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28</a:t>
            </a:r>
          </a:p>
        </p:txBody>
      </p:sp>
      <p:sp>
        <p:nvSpPr>
          <p:cNvPr id="38" name="Oval 4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29</a:t>
            </a:r>
          </a:p>
        </p:txBody>
      </p:sp>
      <p:sp>
        <p:nvSpPr>
          <p:cNvPr id="39" name="Oval 3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/>
              <a:t>30</a:t>
            </a:r>
          </a:p>
        </p:txBody>
      </p:sp>
      <p:sp>
        <p:nvSpPr>
          <p:cNvPr id="40" name="Oval 32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31</a:t>
            </a:r>
            <a:endParaRPr lang="en-GB" sz="4400" dirty="0"/>
          </a:p>
        </p:txBody>
      </p:sp>
      <p:sp>
        <p:nvSpPr>
          <p:cNvPr id="41" name="Oval 31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32</a:t>
            </a:r>
            <a:endParaRPr lang="en-GB" sz="4400" dirty="0"/>
          </a:p>
        </p:txBody>
      </p:sp>
      <p:sp>
        <p:nvSpPr>
          <p:cNvPr id="42" name="Oval 30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33</a:t>
            </a:r>
            <a:endParaRPr lang="en-GB" sz="4400" dirty="0"/>
          </a:p>
        </p:txBody>
      </p:sp>
      <p:sp>
        <p:nvSpPr>
          <p:cNvPr id="43" name="Oval 29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34</a:t>
            </a:r>
            <a:endParaRPr lang="en-GB" sz="4400" dirty="0"/>
          </a:p>
        </p:txBody>
      </p:sp>
      <p:sp>
        <p:nvSpPr>
          <p:cNvPr id="44" name="Oval 28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35</a:t>
            </a:r>
            <a:endParaRPr lang="en-GB" sz="4400" dirty="0"/>
          </a:p>
        </p:txBody>
      </p:sp>
      <p:sp>
        <p:nvSpPr>
          <p:cNvPr id="45" name="Oval 27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36</a:t>
            </a:r>
            <a:endParaRPr lang="en-GB" sz="4400" dirty="0"/>
          </a:p>
        </p:txBody>
      </p:sp>
      <p:sp>
        <p:nvSpPr>
          <p:cNvPr id="46" name="Oval 26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37</a:t>
            </a:r>
            <a:endParaRPr lang="en-GB" sz="4400" dirty="0"/>
          </a:p>
        </p:txBody>
      </p:sp>
      <p:sp>
        <p:nvSpPr>
          <p:cNvPr id="47" name="Oval 25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38</a:t>
            </a:r>
            <a:endParaRPr lang="en-GB" sz="4400" dirty="0"/>
          </a:p>
        </p:txBody>
      </p:sp>
      <p:sp>
        <p:nvSpPr>
          <p:cNvPr id="48" name="Oval 24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39</a:t>
            </a:r>
            <a:endParaRPr lang="en-GB" sz="4400" dirty="0"/>
          </a:p>
        </p:txBody>
      </p:sp>
      <p:sp>
        <p:nvSpPr>
          <p:cNvPr id="49" name="Oval 23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40</a:t>
            </a:r>
            <a:endParaRPr lang="en-GB" sz="4400" dirty="0"/>
          </a:p>
        </p:txBody>
      </p:sp>
      <p:sp>
        <p:nvSpPr>
          <p:cNvPr id="50" name="Oval 22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41</a:t>
            </a:r>
            <a:endParaRPr lang="en-GB" sz="4400" dirty="0"/>
          </a:p>
        </p:txBody>
      </p:sp>
      <p:sp>
        <p:nvSpPr>
          <p:cNvPr id="51" name="Oval 21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42</a:t>
            </a:r>
            <a:endParaRPr lang="en-GB" sz="4400" dirty="0"/>
          </a:p>
        </p:txBody>
      </p:sp>
      <p:sp>
        <p:nvSpPr>
          <p:cNvPr id="52" name="Oval 20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43</a:t>
            </a:r>
            <a:endParaRPr lang="en-GB" sz="4400" dirty="0"/>
          </a:p>
        </p:txBody>
      </p:sp>
      <p:sp>
        <p:nvSpPr>
          <p:cNvPr id="53" name="Oval 19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44</a:t>
            </a:r>
            <a:endParaRPr lang="en-GB" sz="4400" dirty="0"/>
          </a:p>
        </p:txBody>
      </p:sp>
      <p:sp>
        <p:nvSpPr>
          <p:cNvPr id="54" name="Oval 18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45</a:t>
            </a:r>
            <a:endParaRPr lang="en-GB" sz="4400" dirty="0"/>
          </a:p>
        </p:txBody>
      </p:sp>
      <p:sp>
        <p:nvSpPr>
          <p:cNvPr id="55" name="Oval 17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46</a:t>
            </a:r>
            <a:endParaRPr lang="en-GB" sz="4400" dirty="0"/>
          </a:p>
        </p:txBody>
      </p:sp>
      <p:sp>
        <p:nvSpPr>
          <p:cNvPr id="56" name="Oval 16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47</a:t>
            </a:r>
            <a:endParaRPr lang="en-GB" sz="4400" dirty="0"/>
          </a:p>
        </p:txBody>
      </p:sp>
      <p:sp>
        <p:nvSpPr>
          <p:cNvPr id="57" name="Oval 15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48</a:t>
            </a:r>
            <a:endParaRPr lang="en-GB" sz="4400" dirty="0"/>
          </a:p>
        </p:txBody>
      </p:sp>
      <p:sp>
        <p:nvSpPr>
          <p:cNvPr id="58" name="Oval 14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49</a:t>
            </a:r>
            <a:endParaRPr lang="en-GB" sz="4400" dirty="0"/>
          </a:p>
        </p:txBody>
      </p:sp>
      <p:sp>
        <p:nvSpPr>
          <p:cNvPr id="59" name="Oval 13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50</a:t>
            </a:r>
            <a:endParaRPr lang="en-GB" sz="4400" dirty="0"/>
          </a:p>
        </p:txBody>
      </p:sp>
      <p:sp>
        <p:nvSpPr>
          <p:cNvPr id="60" name="Oval 12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51</a:t>
            </a:r>
            <a:endParaRPr lang="en-GB" sz="4400" dirty="0"/>
          </a:p>
        </p:txBody>
      </p:sp>
      <p:sp>
        <p:nvSpPr>
          <p:cNvPr id="61" name="Oval 11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52</a:t>
            </a:r>
            <a:endParaRPr lang="en-GB" sz="4400" dirty="0"/>
          </a:p>
        </p:txBody>
      </p:sp>
      <p:sp>
        <p:nvSpPr>
          <p:cNvPr id="62" name="Oval 10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53</a:t>
            </a:r>
            <a:endParaRPr lang="en-GB" sz="4400" dirty="0"/>
          </a:p>
        </p:txBody>
      </p:sp>
      <p:sp>
        <p:nvSpPr>
          <p:cNvPr id="63" name="Oval 9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54</a:t>
            </a:r>
            <a:endParaRPr lang="en-GB" sz="4400" dirty="0"/>
          </a:p>
        </p:txBody>
      </p:sp>
      <p:sp>
        <p:nvSpPr>
          <p:cNvPr id="64" name="Oval 8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55</a:t>
            </a:r>
            <a:endParaRPr lang="en-GB" sz="4400" dirty="0"/>
          </a:p>
        </p:txBody>
      </p:sp>
      <p:sp>
        <p:nvSpPr>
          <p:cNvPr id="65" name="Oval 7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56</a:t>
            </a:r>
            <a:endParaRPr lang="en-GB" sz="4400" dirty="0"/>
          </a:p>
        </p:txBody>
      </p:sp>
      <p:sp>
        <p:nvSpPr>
          <p:cNvPr id="66" name="Oval 6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57</a:t>
            </a:r>
            <a:endParaRPr lang="en-GB" sz="4400" dirty="0"/>
          </a:p>
        </p:txBody>
      </p:sp>
      <p:sp>
        <p:nvSpPr>
          <p:cNvPr id="67" name="Oval 5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58</a:t>
            </a:r>
            <a:endParaRPr lang="en-GB" sz="4400" dirty="0"/>
          </a:p>
        </p:txBody>
      </p:sp>
      <p:sp>
        <p:nvSpPr>
          <p:cNvPr id="68" name="Oval 4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59</a:t>
            </a:r>
            <a:endParaRPr lang="en-GB" sz="4400" dirty="0"/>
          </a:p>
        </p:txBody>
      </p:sp>
      <p:sp>
        <p:nvSpPr>
          <p:cNvPr id="69" name="Oval 3"/>
          <p:cNvSpPr>
            <a:spLocks noChangeArrowheads="1"/>
          </p:cNvSpPr>
          <p:nvPr/>
        </p:nvSpPr>
        <p:spPr bwMode="auto">
          <a:xfrm>
            <a:off x="7455894" y="57434"/>
            <a:ext cx="1235075" cy="1235075"/>
          </a:xfrm>
          <a:prstGeom prst="ellipse">
            <a:avLst/>
          </a:prstGeom>
          <a:solidFill>
            <a:srgbClr val="66FF66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4400" dirty="0" smtClean="0"/>
              <a:t>60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307696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000"/>
                            </p:stCondLst>
                            <p:childTnLst>
                              <p:par>
                                <p:cTn id="7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8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0"/>
                            </p:stCondLst>
                            <p:childTnLst>
                              <p:par>
                                <p:cTn id="8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6000"/>
                            </p:stCondLst>
                            <p:childTnLst>
                              <p:par>
                                <p:cTn id="8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8000"/>
                            </p:stCondLst>
                            <p:childTnLst>
                              <p:par>
                                <p:cTn id="9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9000"/>
                            </p:stCondLst>
                            <p:childTnLst>
                              <p:par>
                                <p:cTn id="9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0"/>
                            </p:stCondLst>
                            <p:childTnLst>
                              <p:par>
                                <p:cTn id="9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0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7000"/>
                            </p:stCondLst>
                            <p:childTnLst>
                              <p:par>
                                <p:cTn id="1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1000"/>
                            </p:stCondLst>
                            <p:childTnLst>
                              <p:par>
                                <p:cTn id="1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3000"/>
                            </p:stCondLst>
                            <p:childTnLst>
                              <p:par>
                                <p:cTn id="1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4000"/>
                            </p:stCondLst>
                            <p:childTnLst>
                              <p:par>
                                <p:cTn id="1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5000"/>
                            </p:stCondLst>
                            <p:childTnLst>
                              <p:par>
                                <p:cTn id="1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7000"/>
                            </p:stCondLst>
                            <p:childTnLst>
                              <p:par>
                                <p:cTn id="1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8000"/>
                            </p:stCondLst>
                            <p:childTnLst>
                              <p:par>
                                <p:cTn id="1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9000"/>
                            </p:stCondLst>
                            <p:childTnLst>
                              <p:par>
                                <p:cTn id="1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0000"/>
                            </p:stCondLst>
                            <p:childTnLst>
                              <p:par>
                                <p:cTn id="1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1000"/>
                            </p:stCondLst>
                            <p:childTnLst>
                              <p:par>
                                <p:cTn id="1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2000"/>
                            </p:stCondLst>
                            <p:childTnLst>
                              <p:par>
                                <p:cTn id="1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43000"/>
                            </p:stCondLst>
                            <p:childTnLst>
                              <p:par>
                                <p:cTn id="1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4000"/>
                            </p:stCondLst>
                            <p:childTnLst>
                              <p:par>
                                <p:cTn id="1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45000"/>
                            </p:stCondLst>
                            <p:childTnLst>
                              <p:par>
                                <p:cTn id="1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6000"/>
                            </p:stCondLst>
                            <p:childTnLst>
                              <p:par>
                                <p:cTn id="1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47000"/>
                            </p:stCondLst>
                            <p:childTnLst>
                              <p:par>
                                <p:cTn id="1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8000"/>
                            </p:stCondLst>
                            <p:childTnLst>
                              <p:par>
                                <p:cTn id="1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49000"/>
                            </p:stCondLst>
                            <p:childTnLst>
                              <p:par>
                                <p:cTn id="1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00"/>
                            </p:stCondLst>
                            <p:childTnLst>
                              <p:par>
                                <p:cTn id="1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1000"/>
                            </p:stCondLst>
                            <p:childTnLst>
                              <p:par>
                                <p:cTn id="1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2000"/>
                            </p:stCondLst>
                            <p:childTnLst>
                              <p:par>
                                <p:cTn id="1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3000"/>
                            </p:stCondLst>
                            <p:childTnLst>
                              <p:par>
                                <p:cTn id="1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4000"/>
                            </p:stCondLst>
                            <p:childTnLst>
                              <p:par>
                                <p:cTn id="2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5000"/>
                            </p:stCondLst>
                            <p:childTnLst>
                              <p:par>
                                <p:cTn id="2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6000"/>
                            </p:stCondLst>
                            <p:childTnLst>
                              <p:par>
                                <p:cTn id="2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7000"/>
                            </p:stCondLst>
                            <p:childTnLst>
                              <p:par>
                                <p:cTn id="2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8000"/>
                            </p:stCondLst>
                            <p:childTnLst>
                              <p:par>
                                <p:cTn id="2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/>
          <a:lstStyle/>
          <a:p>
            <a:r>
              <a:rPr lang="en-GB" sz="3600" dirty="0" smtClean="0">
                <a:latin typeface="Comic Sans MS" pitchFamily="66" charset="0"/>
              </a:rPr>
              <a:t>There are currently </a:t>
            </a:r>
            <a:r>
              <a:rPr lang="en-GB" sz="3600" u="sng" dirty="0" smtClean="0">
                <a:latin typeface="Comic Sans MS" pitchFamily="66" charset="0"/>
              </a:rPr>
              <a:t>75</a:t>
            </a:r>
            <a:r>
              <a:rPr lang="en-GB" sz="3600" u="sng" dirty="0">
                <a:latin typeface="Comic Sans MS" pitchFamily="66" charset="0"/>
              </a:rPr>
              <a:t> </a:t>
            </a:r>
            <a:r>
              <a:rPr lang="en-GB" sz="3600" u="sng" dirty="0" smtClean="0">
                <a:latin typeface="Comic Sans MS" pitchFamily="66" charset="0"/>
              </a:rPr>
              <a:t>million people </a:t>
            </a:r>
            <a:r>
              <a:rPr lang="en-GB" sz="3600" dirty="0" smtClean="0">
                <a:latin typeface="Comic Sans MS" pitchFamily="66" charset="0"/>
              </a:rPr>
              <a:t>with French as their first language, and it is spoken in over 50 countries around the world. </a:t>
            </a:r>
            <a:r>
              <a:rPr lang="en-GB" sz="3600" dirty="0" smtClean="0"/>
              <a:t/>
            </a:r>
            <a:br>
              <a:rPr lang="en-GB" sz="3600" dirty="0" smtClean="0"/>
            </a:br>
            <a:endParaRPr lang="en-US" sz="3600" dirty="0" smtClean="0"/>
          </a:p>
        </p:txBody>
      </p:sp>
      <p:pic>
        <p:nvPicPr>
          <p:cNvPr id="87044" name="Picture 4" descr="C:\Users\Trinity\Desktop\france_fl_md_clr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30513" y="3022600"/>
            <a:ext cx="2884487" cy="2120900"/>
          </a:xfrm>
          <a:noFill/>
        </p:spPr>
      </p:pic>
    </p:spTree>
    <p:extLst>
      <p:ext uri="{BB962C8B-B14F-4D97-AF65-F5344CB8AC3E}">
        <p14:creationId xmlns:p14="http://schemas.microsoft.com/office/powerpoint/2010/main" val="157425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1"/>
          <p:cNvSpPr>
            <a:spLocks noGrp="1"/>
          </p:cNvSpPr>
          <p:nvPr>
            <p:ph type="title"/>
          </p:nvPr>
        </p:nvSpPr>
        <p:spPr>
          <a:xfrm>
            <a:off x="457200" y="714375"/>
            <a:ext cx="8229600" cy="3357563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latin typeface="Comic Sans MS" pitchFamily="66" charset="0"/>
              </a:rPr>
              <a:t>French is the only language other than English spoken on five continents. French and English are the only two global languages.</a:t>
            </a:r>
            <a:r>
              <a:rPr lang="en-GB" dirty="0" smtClean="0"/>
              <a:t/>
            </a:r>
            <a:br>
              <a:rPr lang="en-GB" dirty="0" smtClean="0"/>
            </a:br>
            <a:endParaRPr lang="en-US" dirty="0" smtClean="0"/>
          </a:p>
        </p:txBody>
      </p:sp>
      <p:pic>
        <p:nvPicPr>
          <p:cNvPr id="107526" name="Picture 6" descr="C:\Users\Trinity\Desktop\earth_latitude_longitude_lines_hg_clr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00375" y="3500438"/>
            <a:ext cx="2881313" cy="2881312"/>
          </a:xfrm>
          <a:noFill/>
        </p:spPr>
      </p:pic>
    </p:spTree>
    <p:extLst>
      <p:ext uri="{BB962C8B-B14F-4D97-AF65-F5344CB8AC3E}">
        <p14:creationId xmlns:p14="http://schemas.microsoft.com/office/powerpoint/2010/main" val="336328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</TotalTime>
  <Words>1459</Words>
  <Application>Microsoft Office PowerPoint</Application>
  <PresentationFormat>On-screen Show (4:3)</PresentationFormat>
  <Paragraphs>345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 Francophonie</vt:lpstr>
      <vt:lpstr>Qu’est-ce que vous savez de la francophonie?</vt:lpstr>
      <vt:lpstr>There are currently 75 million people with French as their first language, and it is spoken in over 50 countries around the world.  </vt:lpstr>
      <vt:lpstr>French is the only language other than English spoken on five continents. French and English are the only two global languages. </vt:lpstr>
      <vt:lpstr>  </vt:lpstr>
      <vt:lpstr>Les DOM-TOMs</vt:lpstr>
      <vt:lpstr>PowerPoint Presentation</vt:lpstr>
      <vt:lpstr>PowerPoint Presentation</vt:lpstr>
      <vt:lpstr>PowerPoint Presentation</vt:lpstr>
      <vt:lpstr>La Polynésie française </vt:lpstr>
      <vt:lpstr>Le Sénégal </vt:lpstr>
      <vt:lpstr>La Guyane Française </vt:lpstr>
      <vt:lpstr>La Martinique </vt:lpstr>
      <vt:lpstr>Le Vanuatu </vt:lpstr>
      <vt:lpstr>PowerPoint Presentation</vt:lpstr>
      <vt:lpstr>PowerPoint Presentation</vt:lpstr>
      <vt:lpstr>PowerPoint Presentation</vt:lpstr>
      <vt:lpstr>Quiz!</vt:lpstr>
      <vt:lpstr>Kahoot</vt:lpstr>
    </vt:vector>
  </TitlesOfParts>
  <Company>Authorised Users Only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RCrofts</dc:creator>
  <cp:lastModifiedBy>RCrofts</cp:lastModifiedBy>
  <cp:revision>57</cp:revision>
  <cp:lastPrinted>2015-09-22T06:36:14Z</cp:lastPrinted>
  <dcterms:created xsi:type="dcterms:W3CDTF">2015-08-05T12:53:33Z</dcterms:created>
  <dcterms:modified xsi:type="dcterms:W3CDTF">2015-10-11T09:47:31Z</dcterms:modified>
</cp:coreProperties>
</file>