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76" r:id="rId3"/>
    <p:sldId id="270" r:id="rId4"/>
    <p:sldId id="263" r:id="rId5"/>
    <p:sldId id="265" r:id="rId6"/>
    <p:sldId id="264" r:id="rId7"/>
    <p:sldId id="268" r:id="rId8"/>
    <p:sldId id="266" r:id="rId9"/>
    <p:sldId id="267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1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30961-08A2-4B77-B733-ECC400DF480A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FA5DD-D21E-4BB2-B282-1E07A9E364C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83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72FA3E-6426-4474-B66F-F70976763F35}" type="slidenum">
              <a:rPr lang="en-GB" altLang="en-US"/>
              <a:pPr algn="r" eaLnBrk="1" hangingPunct="1">
                <a:spcBef>
                  <a:spcPct val="0"/>
                </a:spcBef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30298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A94DE26-4E0B-4F90-855C-A21E9FC72B49}" type="slidenum">
              <a:rPr lang="en-GB" altLang="en-US" sz="1200">
                <a:solidFill>
                  <a:schemeClr val="tx1"/>
                </a:solidFill>
              </a:rPr>
              <a:pPr eaLnBrk="1" hangingPunct="1"/>
              <a:t>10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636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7B641A7-7616-4663-82F7-D09EE1449FE7}" type="slidenum">
              <a:rPr lang="en-GB" altLang="en-US" sz="1200">
                <a:solidFill>
                  <a:schemeClr val="tx1"/>
                </a:solidFill>
              </a:rPr>
              <a:pPr eaLnBrk="1" hangingPunct="1"/>
              <a:t>11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7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learning outcomes with students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A030B-7C4A-44BC-A44A-580196A0329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020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ED3DC3-4CA8-4E20-AB6B-815891F5A229}" type="slidenum">
              <a:rPr lang="en-GB" altLang="en-US" sz="1200">
                <a:solidFill>
                  <a:schemeClr val="tx1"/>
                </a:solidFill>
              </a:rPr>
              <a:pPr eaLnBrk="1" hangingPunct="1"/>
              <a:t>3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708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8FF98A1-2891-4040-9401-9CDC54004B0F}" type="slidenum">
              <a:rPr lang="en-GB" altLang="en-US" sz="1200">
                <a:solidFill>
                  <a:schemeClr val="tx1"/>
                </a:solidFill>
              </a:rPr>
              <a:pPr eaLnBrk="1" hangingPunct="1"/>
              <a:t>4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56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AE9E7C-4F44-405C-9266-D362A9A401C4}" type="slidenum">
              <a:rPr lang="en-GB" altLang="en-US" sz="1200">
                <a:solidFill>
                  <a:schemeClr val="tx1"/>
                </a:solidFill>
              </a:rPr>
              <a:pPr eaLnBrk="1" hangingPunct="1"/>
              <a:t>5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897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9E38083-6FDB-4A5D-BE99-BF644AE79C1C}" type="slidenum">
              <a:rPr lang="en-GB" altLang="en-US" sz="1200">
                <a:solidFill>
                  <a:schemeClr val="tx1"/>
                </a:solidFill>
              </a:rPr>
              <a:pPr eaLnBrk="1" hangingPunct="1"/>
              <a:t>6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8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E49127A-EA66-4210-A1E1-E463B74916BF}" type="slidenum">
              <a:rPr lang="en-GB" altLang="en-US" sz="1200">
                <a:solidFill>
                  <a:schemeClr val="tx1"/>
                </a:solidFill>
              </a:rPr>
              <a:pPr eaLnBrk="1" hangingPunct="1"/>
              <a:t>7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80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7D67EEF-6DBE-461E-AB27-0A2019595558}" type="slidenum">
              <a:rPr lang="en-GB" altLang="en-US" sz="1200">
                <a:solidFill>
                  <a:schemeClr val="tx1"/>
                </a:solidFill>
              </a:rPr>
              <a:pPr eaLnBrk="1" hangingPunct="1"/>
              <a:t>8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09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31713F-F2A9-49A8-9FF3-D6C0204A0CBC}" type="slidenum">
              <a:rPr lang="en-GB" altLang="en-US" sz="1200">
                <a:solidFill>
                  <a:schemeClr val="tx1"/>
                </a:solidFill>
              </a:rPr>
              <a:pPr eaLnBrk="1" hangingPunct="1"/>
              <a:t>9</a:t>
            </a:fld>
            <a:endParaRPr lang="en-GB" altLang="en-US" sz="1200" dirty="0">
              <a:solidFill>
                <a:schemeClr val="tx1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7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75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80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93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630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92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32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8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62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27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60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22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29D7B-CFC9-4F98-8EF0-AA3777415F32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38F54-C923-4C4B-A8E2-95C4722F1B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1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yoyo.its.monash.edu.au/groups/eas/buddhism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uk/imgres?imgurl=http://www.slamnet.org.uk/re/images/buddhism6.jpg&amp;imgrefurl=http://www.slamnet.org.uk/re/images/buddhism.htm&amp;h=312&amp;w=468&amp;sz=36&amp;hl=en&amp;start=16&amp;sig2=E97KcxRmTHKF1cVTHEJwPA&amp;um=1&amp;tbnid=UDp6bIGnjnImgM:&amp;tbnh=85&amp;tbnw=128&amp;ei=utUcR4bDCYmsgQOC4YnFBw&amp;prev=/images?q%3Dbuddhism%26svnum%3D10%26um%3D1%26hl%3Den%26rlz%3D1T4SUNA_enGB243GB243%26sa%3D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yondthenet.net/buddha/gallery/desc2a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65313" y="1884364"/>
            <a:ext cx="8424862" cy="1252537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Good: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 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understand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 what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the four sights are in Buddhism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84351" y="3225800"/>
            <a:ext cx="8626475" cy="129540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Great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: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I</a:t>
            </a: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can </a:t>
            </a:r>
            <a:r>
              <a:rPr lang="en-GB" sz="2800" b="1" u="sng" dirty="0">
                <a:solidFill>
                  <a:schemeClr val="tx1"/>
                </a:solidFill>
                <a:latin typeface="Comic Sans MS" pitchFamily="66" charset="0"/>
              </a:rPr>
              <a:t>explain </a:t>
            </a:r>
            <a:r>
              <a:rPr lang="en-GB" sz="2800" dirty="0">
                <a:solidFill>
                  <a:schemeClr val="tx1"/>
                </a:solidFill>
                <a:latin typeface="Comic Sans MS" pitchFamily="66" charset="0"/>
              </a:rPr>
              <a:t>why the </a:t>
            </a:r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four sights are important to Buddhism</a:t>
            </a:r>
            <a:endParaRPr lang="en-GB" sz="2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03388" y="4724401"/>
            <a:ext cx="8788400" cy="1655763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GB" sz="3200" b="1" dirty="0">
                <a:solidFill>
                  <a:schemeClr val="tx1"/>
                </a:solidFill>
                <a:latin typeface="Comic Sans MS" pitchFamily="66" charset="0"/>
              </a:rPr>
              <a:t>Brilliant: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 I can </a:t>
            </a:r>
            <a:r>
              <a:rPr lang="en-GB" sz="3200" b="1" u="sng" dirty="0">
                <a:solidFill>
                  <a:schemeClr val="tx1"/>
                </a:solidFill>
                <a:latin typeface="Comic Sans MS" pitchFamily="66" charset="0"/>
              </a:rPr>
              <a:t>identify</a:t>
            </a:r>
            <a:r>
              <a:rPr lang="en-GB" sz="3200" dirty="0">
                <a:solidFill>
                  <a:schemeClr val="tx1"/>
                </a:solidFill>
                <a:latin typeface="Comic Sans MS" pitchFamily="66" charset="0"/>
              </a:rPr>
              <a:t> how </a:t>
            </a:r>
            <a:r>
              <a:rPr lang="en-GB" sz="3200" dirty="0" smtClean="0">
                <a:solidFill>
                  <a:schemeClr val="tx1"/>
                </a:solidFill>
                <a:latin typeface="Comic Sans MS" pitchFamily="66" charset="0"/>
              </a:rPr>
              <a:t>Buddhists show the important of the four sights with regards to community spirit</a:t>
            </a:r>
            <a:endParaRPr lang="en-GB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esimms\AppData\Local\Microsoft\Windows\Temporary Internet Files\Content.IE5\WSK6RPX9\MC900384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550" y="6197600"/>
            <a:ext cx="1403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703388" y="158751"/>
            <a:ext cx="8788400" cy="1584325"/>
          </a:xfrm>
          <a:prstGeom prst="roundRect">
            <a:avLst/>
          </a:prstGeom>
          <a:solidFill>
            <a:srgbClr val="FF9933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800" b="1" dirty="0">
                <a:solidFill>
                  <a:schemeClr val="tx1"/>
                </a:solidFill>
                <a:latin typeface="Comic Sans MS" pitchFamily="66" charset="0"/>
              </a:rPr>
              <a:t>Title: </a:t>
            </a:r>
            <a:r>
              <a:rPr lang="en-GB" sz="2800" b="1" dirty="0" smtClean="0">
                <a:solidFill>
                  <a:schemeClr val="tx1"/>
                </a:solidFill>
                <a:latin typeface="Comic Sans MS" pitchFamily="66" charset="0"/>
              </a:rPr>
              <a:t>The four sights</a:t>
            </a:r>
            <a:endParaRPr lang="en-GB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 LO: To </a:t>
            </a: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know the four sights the Buddha saw when leaving the palace.</a:t>
            </a: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understand the importance of the four sights in Buddhism.</a:t>
            </a:r>
          </a:p>
          <a:p>
            <a:pPr algn="ctr" eaLnBrk="1" hangingPunct="1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itchFamily="66" charset="0"/>
              </a:rPr>
              <a:t>To understand the significance of community spirit in relation to how the Buddha was effected by the four sights.</a:t>
            </a:r>
            <a:endParaRPr lang="en-GB" sz="20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04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08213" y="620713"/>
            <a:ext cx="8229600" cy="4525962"/>
          </a:xfrm>
          <a:solidFill>
            <a:srgbClr val="F7FF00"/>
          </a:solidFill>
          <a:ln w="76200" cap="flat" cmpd="tri">
            <a:solidFill>
              <a:srgbClr val="00FFFF"/>
            </a:solidFill>
            <a:prstDash val="sysDot"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marL="441325" indent="0">
              <a:lnSpc>
                <a:spcPct val="80000"/>
              </a:lnSpc>
            </a:pPr>
            <a:endParaRPr lang="en-GB" altLang="en-US" sz="1600" dirty="0"/>
          </a:p>
          <a:p>
            <a:pPr marL="441325" indent="0">
              <a:lnSpc>
                <a:spcPct val="80000"/>
              </a:lnSpc>
            </a:pPr>
            <a:endParaRPr lang="en-GB" altLang="en-US" sz="1600" dirty="0"/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Refer to your homework sheet on 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Victoria Climbe.  Discuss what you 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researched with groups.  Add any 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information that you missed.</a:t>
            </a:r>
          </a:p>
          <a:p>
            <a:pPr marL="441325" indent="0">
              <a:lnSpc>
                <a:spcPct val="80000"/>
              </a:lnSpc>
              <a:buNone/>
            </a:pPr>
            <a:endParaRPr lang="en-GB" altLang="en-US" sz="3600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Answer the questions on the sheet.</a:t>
            </a:r>
          </a:p>
          <a:p>
            <a:pPr marL="441325" indent="0">
              <a:lnSpc>
                <a:spcPct val="80000"/>
              </a:lnSpc>
              <a:buNone/>
            </a:pPr>
            <a:endParaRPr lang="en-GB" altLang="en-US" sz="3600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Consider the caterpillar stages.  How 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important are awareness of these for 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community spirit</a:t>
            </a:r>
            <a:r>
              <a:rPr lang="en-GB" altLang="en-US" sz="36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?</a:t>
            </a:r>
          </a:p>
          <a:p>
            <a:pPr marL="441325" indent="0">
              <a:lnSpc>
                <a:spcPct val="80000"/>
              </a:lnSpc>
              <a:buNone/>
            </a:pPr>
            <a:r>
              <a:rPr lang="en-GB" altLang="en-US" sz="3600" smtClean="0">
                <a:solidFill>
                  <a:srgbClr val="0000CC"/>
                </a:solidFill>
                <a:latin typeface="Comic Sans MS" panose="030F0702030302020204" pitchFamily="66" charset="0"/>
              </a:rPr>
              <a:t>Swap and mark WWW &amp; EBI</a:t>
            </a:r>
            <a:endParaRPr lang="en-GB" altLang="en-US" sz="3600" dirty="0" smtClean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pPr marL="441325" indent="0">
              <a:lnSpc>
                <a:spcPct val="80000"/>
              </a:lnSpc>
              <a:buNone/>
            </a:pPr>
            <a:endParaRPr lang="en-GB" altLang="en-US" sz="3600" dirty="0">
              <a:latin typeface="Comic Sans MS" panose="030F0702030302020204" pitchFamily="66" charset="0"/>
            </a:endParaRPr>
          </a:p>
          <a:p>
            <a:pPr marL="441325" indent="0">
              <a:lnSpc>
                <a:spcPct val="80000"/>
              </a:lnSpc>
              <a:buNone/>
            </a:pPr>
            <a:endParaRPr lang="en-GB" alt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74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524001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524001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1524001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1524001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1524001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1524001" y="322894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4" name="WordArt 13"/>
          <p:cNvSpPr>
            <a:spLocks noChangeArrowheads="1" noChangeShapeType="1" noTextEdit="1"/>
          </p:cNvSpPr>
          <p:nvPr/>
        </p:nvSpPr>
        <p:spPr bwMode="auto">
          <a:xfrm>
            <a:off x="2279650" y="188913"/>
            <a:ext cx="7416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15BD"/>
                </a:solidFill>
                <a:latin typeface="Comic Sans MS" panose="030F0702030302020204" pitchFamily="66" charset="0"/>
              </a:rPr>
              <a:t>Buddhism at a Glance</a:t>
            </a:r>
          </a:p>
        </p:txBody>
      </p:sp>
      <p:pic>
        <p:nvPicPr>
          <p:cNvPr id="14345" name="Picture 17" descr="http://yoyo.its.monash.edu.au/groups/eas/buddhism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44142" y="-597694"/>
            <a:ext cx="9144000" cy="8569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4" name="Rectangle 18"/>
          <p:cNvSpPr>
            <a:spLocks noChangeArrowheads="1"/>
          </p:cNvSpPr>
          <p:nvPr/>
        </p:nvSpPr>
        <p:spPr bwMode="auto">
          <a:xfrm>
            <a:off x="1774826" y="2394311"/>
            <a:ext cx="889317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800" dirty="0" smtClean="0">
                <a:latin typeface="Comic Sans MS" panose="030F0702030302020204" pitchFamily="66" charset="0"/>
              </a:rPr>
              <a:t>Chose the person who you think you are on the tree with reference to your knowledge of Buddhism and also your awareness of the importance of community spirit.</a:t>
            </a:r>
          </a:p>
          <a:p>
            <a:pPr eaLnBrk="1" hangingPunct="1"/>
            <a:endParaRPr lang="en-GB" altLang="en-US" sz="1800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1800" dirty="0" smtClean="0">
                <a:latin typeface="Comic Sans MS" panose="030F0702030302020204" pitchFamily="66" charset="0"/>
              </a:rPr>
              <a:t>Colour that person in and next to it write a brief explanation of why you chose this person.</a:t>
            </a:r>
          </a:p>
          <a:p>
            <a:pPr eaLnBrk="1" hangingPunct="1"/>
            <a:endParaRPr lang="en-GB" altLang="en-US" sz="1800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1800" dirty="0" smtClean="0">
                <a:latin typeface="Comic Sans MS" panose="030F0702030302020204" pitchFamily="66" charset="0"/>
              </a:rPr>
              <a:t>You can chose one person for Buddhist understanding and one for importance of community spirit.</a:t>
            </a:r>
            <a:endParaRPr lang="en-GB" altLang="en-US" sz="1800" dirty="0">
              <a:latin typeface="Comic Sans MS" panose="030F0702030302020204" pitchFamily="66" charset="0"/>
            </a:endParaRPr>
          </a:p>
        </p:txBody>
      </p:sp>
      <p:sp>
        <p:nvSpPr>
          <p:cNvPr id="14347" name="WordArt 19"/>
          <p:cNvSpPr>
            <a:spLocks noChangeArrowheads="1" noChangeShapeType="1" noTextEdit="1"/>
          </p:cNvSpPr>
          <p:nvPr/>
        </p:nvSpPr>
        <p:spPr bwMode="auto">
          <a:xfrm>
            <a:off x="2135188" y="1"/>
            <a:ext cx="7416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15BD"/>
                </a:solidFill>
                <a:latin typeface="Comic Sans MS" panose="030F0702030302020204" pitchFamily="66" charset="0"/>
              </a:rPr>
              <a:t>Look at your Blog tree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B15BD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7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emojipedia.org/wp-content/uploads/2013/07/4-smiling-face-with-smiling-ey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8" y="2472296"/>
            <a:ext cx="1555079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l.yimg.com/bt/api/res/1.2/EFdlgBFt4LT5XMVpGaPDuw--/YXBwaWQ9eW5ld3M7cT04NTt3PTYzMA--/http:/l.yimg.com/os/publish-images/sports/2014-09-25/54acb070-44f4-11e4-ace7-8bae04fafc9b_160x160xtrophy-png-pagespeed-ic-RLBd4nN17D-cop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0"/>
          <a:stretch/>
        </p:blipFill>
        <p:spPr bwMode="auto">
          <a:xfrm>
            <a:off x="8742114" y="35172"/>
            <a:ext cx="3027987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20216" y="1596360"/>
            <a:ext cx="3871784" cy="525129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reflect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upon how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important it is to be show community spirit and how the four sights of the Buddha encourages us to do so.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4/5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7238" y="2892504"/>
            <a:ext cx="3871784" cy="39551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give explain and examples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the four sights in relation to community spirit. Considerable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3/4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60" y="4027376"/>
            <a:ext cx="3871784" cy="28306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recall the four sights in the life of the Buddha.  Reasonable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1/2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en-GB" dirty="0"/>
          </a:p>
        </p:txBody>
      </p:sp>
      <p:pic>
        <p:nvPicPr>
          <p:cNvPr id="2052" name="Picture 4" descr="http://pix.iemoji.com/sbemojix2/074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" t="4144" r="6108" b="5231"/>
          <a:stretch/>
        </p:blipFill>
        <p:spPr bwMode="auto">
          <a:xfrm>
            <a:off x="6279703" y="1339848"/>
            <a:ext cx="1372183" cy="141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shopify.com/s/files/1/0185/5092/products/persons-0106_medium.png?v=13695440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12" y="2312044"/>
            <a:ext cx="1496763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cdn.shopify.com/s/files/1/0185/5092/products/persons-0122.png?v=13695433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77" y="1133495"/>
            <a:ext cx="1770796" cy="17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yndahaviland.com/wp-content/uploads/2009/07/post-it-not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1" t="9570" r="18879" b="16569"/>
          <a:stretch/>
        </p:blipFill>
        <p:spPr bwMode="auto">
          <a:xfrm>
            <a:off x="114823" y="35172"/>
            <a:ext cx="212743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1338" y="640355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omic Sans MS" panose="030F0702030302020204" pitchFamily="66" charset="0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171244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273050" indent="-273050"/>
            <a:r>
              <a:rPr lang="en-GB" altLang="en-US" sz="2400" dirty="0">
                <a:solidFill>
                  <a:srgbClr val="F7FF00"/>
                </a:solidFill>
                <a:latin typeface="Comic Sans MS" panose="030F0702030302020204" pitchFamily="66" charset="0"/>
              </a:rPr>
              <a:t>Asceticism – the life of a holy man, when you deny yourself excess and indulgence</a:t>
            </a:r>
          </a:p>
          <a:p>
            <a:pPr marL="273050" indent="-273050"/>
            <a:r>
              <a:rPr lang="en-GB" altLang="en-US" sz="2400" dirty="0">
                <a:solidFill>
                  <a:srgbClr val="F7FF00"/>
                </a:solidFill>
                <a:latin typeface="Comic Sans MS" panose="030F0702030302020204" pitchFamily="66" charset="0"/>
              </a:rPr>
              <a:t>Enlightenment – an understanding about what is true and real</a:t>
            </a:r>
          </a:p>
          <a:p>
            <a:pPr marL="273050" indent="-273050"/>
            <a:r>
              <a:rPr lang="en-GB" altLang="en-US" sz="2400" dirty="0">
                <a:solidFill>
                  <a:srgbClr val="F7FF00"/>
                </a:solidFill>
                <a:latin typeface="Comic Sans MS" panose="030F0702030302020204" pitchFamily="66" charset="0"/>
              </a:rPr>
              <a:t>Renunciation – giving something up, in this case the Buddha renounced his princely life</a:t>
            </a:r>
          </a:p>
          <a:p>
            <a:pPr marL="273050" indent="-273050"/>
            <a:r>
              <a:rPr lang="en-GB" altLang="en-US" sz="2400" dirty="0">
                <a:solidFill>
                  <a:srgbClr val="F7FF00"/>
                </a:solidFill>
                <a:latin typeface="Comic Sans MS" panose="030F0702030302020204" pitchFamily="66" charset="0"/>
              </a:rPr>
              <a:t>Buddha – a title meaning the enlightened one, given to </a:t>
            </a:r>
            <a:r>
              <a:rPr lang="en-GB" altLang="en-US" sz="2400" dirty="0" smtClean="0">
                <a:solidFill>
                  <a:srgbClr val="F7FF00"/>
                </a:solidFill>
                <a:latin typeface="Comic Sans MS" panose="030F0702030302020204" pitchFamily="66" charset="0"/>
              </a:rPr>
              <a:t>Siddhartha Gautama</a:t>
            </a:r>
            <a:endParaRPr lang="en-GB" altLang="en-US" sz="2400" dirty="0">
              <a:solidFill>
                <a:srgbClr val="F7FF00"/>
              </a:solidFill>
              <a:latin typeface="Comic Sans MS" panose="030F0702030302020204" pitchFamily="66" charset="0"/>
            </a:endParaRPr>
          </a:p>
          <a:p>
            <a:pPr marL="273050" indent="-273050"/>
            <a:r>
              <a:rPr lang="en-GB" altLang="en-US" sz="2400" dirty="0">
                <a:solidFill>
                  <a:srgbClr val="F7FF00"/>
                </a:solidFill>
                <a:latin typeface="Comic Sans MS" panose="030F0702030302020204" pitchFamily="66" charset="0"/>
              </a:rPr>
              <a:t>Meditation – Thinking about something deeply, reflecting</a:t>
            </a:r>
          </a:p>
        </p:txBody>
      </p:sp>
      <p:pic>
        <p:nvPicPr>
          <p:cNvPr id="16387" name="Picture 2" descr="http://tbn0.google.com/images?q=tbn:UDp6bIGnjnImgM:http://www.slamnet.org.uk/re/images/buddhism6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4" y="5621338"/>
            <a:ext cx="1862137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WordArt 5"/>
          <p:cNvSpPr>
            <a:spLocks noChangeArrowheads="1" noChangeShapeType="1" noTextEdit="1"/>
          </p:cNvSpPr>
          <p:nvPr/>
        </p:nvSpPr>
        <p:spPr bwMode="auto">
          <a:xfrm>
            <a:off x="1992313" y="260351"/>
            <a:ext cx="74168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15BD"/>
                </a:solidFill>
                <a:latin typeface="Comic Sans MS" panose="030F0702030302020204" pitchFamily="66" charset="0"/>
              </a:rPr>
              <a:t>keywords</a:t>
            </a:r>
          </a:p>
        </p:txBody>
      </p:sp>
    </p:spTree>
    <p:extLst>
      <p:ext uri="{BB962C8B-B14F-4D97-AF65-F5344CB8AC3E}">
        <p14:creationId xmlns:p14="http://schemas.microsoft.com/office/powerpoint/2010/main" val="287891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2424113" y="2133601"/>
            <a:ext cx="75612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latin typeface="Comic Sans MS" panose="030F0702030302020204" pitchFamily="66" charset="0"/>
              </a:rPr>
              <a:t>Buddha</a:t>
            </a:r>
          </a:p>
        </p:txBody>
      </p:sp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2279651" y="908050"/>
            <a:ext cx="5667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latin typeface="Comic Sans MS" panose="030F0702030302020204" pitchFamily="66" charset="0"/>
              </a:rPr>
              <a:t>The Four Sights</a:t>
            </a:r>
            <a:endParaRPr lang="en-GB" sz="36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latin typeface="Comic Sans MS" panose="030F0702030302020204" pitchFamily="66" charset="0"/>
            </a:endParaRPr>
          </a:p>
        </p:txBody>
      </p:sp>
      <p:pic>
        <p:nvPicPr>
          <p:cNvPr id="20492" name="Picture 12" descr="buddha_sarnath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4724401"/>
            <a:ext cx="138271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3" descr="600px-Dharma_Whe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6" y="1"/>
            <a:ext cx="233997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14" descr="lotus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4005263"/>
            <a:ext cx="21717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17" descr="Vajra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42166">
            <a:off x="8183564" y="4797425"/>
            <a:ext cx="19907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8" name="WordArt 18"/>
          <p:cNvSpPr>
            <a:spLocks noChangeArrowheads="1" noChangeShapeType="1" noTextEdit="1"/>
          </p:cNvSpPr>
          <p:nvPr/>
        </p:nvSpPr>
        <p:spPr bwMode="auto">
          <a:xfrm>
            <a:off x="7680325" y="6237288"/>
            <a:ext cx="2160588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latin typeface="Comic Sans MS" panose="030F0702030302020204" pitchFamily="66" charset="0"/>
              </a:rPr>
              <a:t>Siddhartha</a:t>
            </a:r>
            <a:endParaRPr lang="en-GB" sz="36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7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9" grpId="0" animBg="1"/>
      <p:bldP spid="204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7896226" y="765176"/>
            <a:ext cx="3097213" cy="5400675"/>
          </a:xfrm>
        </p:spPr>
        <p:txBody>
          <a:bodyPr/>
          <a:lstStyle/>
          <a:p>
            <a:pPr marL="520700" lvl="1">
              <a:lnSpc>
                <a:spcPct val="240000"/>
              </a:lnSpc>
              <a:buNone/>
            </a:pP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Old age</a:t>
            </a:r>
          </a:p>
          <a:p>
            <a:pPr marL="520700" lvl="1">
              <a:lnSpc>
                <a:spcPct val="240000"/>
              </a:lnSpc>
              <a:buNone/>
            </a:pP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Sickness</a:t>
            </a:r>
          </a:p>
          <a:p>
            <a:pPr marL="520700" lvl="1">
              <a:lnSpc>
                <a:spcPct val="240000"/>
              </a:lnSpc>
              <a:buNone/>
            </a:pP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Death</a:t>
            </a:r>
          </a:p>
          <a:p>
            <a:pPr marL="520700" lvl="1">
              <a:lnSpc>
                <a:spcPct val="240000"/>
              </a:lnSpc>
              <a:buNone/>
            </a:pP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A holy man</a:t>
            </a:r>
          </a:p>
        </p:txBody>
      </p:sp>
      <p:pic>
        <p:nvPicPr>
          <p:cNvPr id="8195" name="Picture 6" descr="Buddha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651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AutoShape 7"/>
          <p:cNvSpPr>
            <a:spLocks noChangeArrowheads="1"/>
          </p:cNvSpPr>
          <p:nvPr/>
        </p:nvSpPr>
        <p:spPr bwMode="auto">
          <a:xfrm rot="854205">
            <a:off x="4895851" y="836614"/>
            <a:ext cx="3275013" cy="161925"/>
          </a:xfrm>
          <a:prstGeom prst="leftArrow">
            <a:avLst>
              <a:gd name="adj1" fmla="val 50000"/>
              <a:gd name="adj2" fmla="val 505637"/>
            </a:avLst>
          </a:prstGeom>
          <a:solidFill>
            <a:srgbClr val="F7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 rot="1552151" flipV="1">
            <a:off x="5827713" y="1793876"/>
            <a:ext cx="2614612" cy="131763"/>
          </a:xfrm>
          <a:prstGeom prst="leftArrow">
            <a:avLst>
              <a:gd name="adj1" fmla="val 50000"/>
              <a:gd name="adj2" fmla="val 496082"/>
            </a:avLst>
          </a:prstGeom>
          <a:solidFill>
            <a:srgbClr val="F7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7897" name="AutoShape 9"/>
          <p:cNvSpPr>
            <a:spLocks noChangeArrowheads="1"/>
          </p:cNvSpPr>
          <p:nvPr/>
        </p:nvSpPr>
        <p:spPr bwMode="auto">
          <a:xfrm rot="1552151">
            <a:off x="6726238" y="2982913"/>
            <a:ext cx="1649412" cy="119062"/>
          </a:xfrm>
          <a:prstGeom prst="leftArrow">
            <a:avLst>
              <a:gd name="adj1" fmla="val 50000"/>
              <a:gd name="adj2" fmla="val 346335"/>
            </a:avLst>
          </a:prstGeom>
          <a:solidFill>
            <a:srgbClr val="F7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7898" name="AutoShape 10"/>
          <p:cNvSpPr>
            <a:spLocks noChangeArrowheads="1"/>
          </p:cNvSpPr>
          <p:nvPr/>
        </p:nvSpPr>
        <p:spPr bwMode="auto">
          <a:xfrm rot="1552151">
            <a:off x="6799264" y="4000500"/>
            <a:ext cx="1608137" cy="128588"/>
          </a:xfrm>
          <a:prstGeom prst="leftArrow">
            <a:avLst>
              <a:gd name="adj1" fmla="val 50000"/>
              <a:gd name="adj2" fmla="val 312653"/>
            </a:avLst>
          </a:prstGeom>
          <a:solidFill>
            <a:srgbClr val="F7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824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7895" grpId="0" animBg="1"/>
      <p:bldP spid="37896" grpId="0" animBg="1"/>
      <p:bldP spid="37897" grpId="0" animBg="1"/>
      <p:bldP spid="378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524000" y="1052514"/>
            <a:ext cx="4033838" cy="496887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The King did not want his son to see suffering {or be a Buddha] so he decided </a:t>
            </a:r>
            <a:r>
              <a:rPr lang="en-GB" altLang="en-US" sz="2500" dirty="0" smtClean="0">
                <a:solidFill>
                  <a:srgbClr val="F7FF00"/>
                </a:solidFill>
                <a:latin typeface="Comic Sans MS" panose="030F0702030302020204" pitchFamily="66" charset="0"/>
              </a:rPr>
              <a:t>Siddhartha </a:t>
            </a:r>
            <a:r>
              <a:rPr lang="en-GB" altLang="en-US" sz="2500" dirty="0">
                <a:solidFill>
                  <a:srgbClr val="F7FF00"/>
                </a:solidFill>
                <a:latin typeface="Comic Sans MS" panose="030F0702030302020204" pitchFamily="66" charset="0"/>
              </a:rPr>
              <a:t>should live a life of luxury sheltered from the realities of the world </a:t>
            </a:r>
          </a:p>
          <a:p>
            <a:pPr marL="0" indent="0">
              <a:lnSpc>
                <a:spcPct val="80000"/>
              </a:lnSpc>
              <a:buNone/>
            </a:pPr>
            <a:endParaRPr lang="en-GB" altLang="en-US" sz="2500" dirty="0">
              <a:solidFill>
                <a:srgbClr val="F7FF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FFFF00"/>
                </a:solidFill>
              </a:rPr>
              <a:t>The Buddha was not happy about this so escaped from the palace. </a:t>
            </a:r>
            <a:r>
              <a:rPr lang="en-GB" sz="2400" dirty="0">
                <a:solidFill>
                  <a:srgbClr val="FFFF00"/>
                </a:solidFill>
              </a:rPr>
              <a:t>H</a:t>
            </a:r>
            <a:r>
              <a:rPr lang="en-GB" sz="2400" dirty="0" smtClean="0">
                <a:solidFill>
                  <a:srgbClr val="FFFF00"/>
                </a:solidFill>
              </a:rPr>
              <a:t>e </a:t>
            </a:r>
            <a:r>
              <a:rPr lang="en-GB" sz="2400" dirty="0">
                <a:solidFill>
                  <a:srgbClr val="FFFF00"/>
                </a:solidFill>
              </a:rPr>
              <a:t>saw four sights that changed his way of thinking.  In your groups you have one of the four sights.  Create a role-play for your scenario.</a:t>
            </a:r>
          </a:p>
        </p:txBody>
      </p:sp>
      <p:sp>
        <p:nvSpPr>
          <p:cNvPr id="6147" name="AutoShape 2" descr="Plate2aa.jpg (3117 bytes)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679575" y="-296863"/>
            <a:ext cx="952500" cy="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6148" name="Picture 4" descr="Plate2a.jpg (42099 bytes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38" y="1700214"/>
            <a:ext cx="49593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6"/>
          <p:cNvSpPr>
            <a:spLocks noChangeArrowheads="1" noChangeShapeType="1" noTextEdit="1"/>
          </p:cNvSpPr>
          <p:nvPr/>
        </p:nvSpPr>
        <p:spPr bwMode="auto">
          <a:xfrm>
            <a:off x="2566988" y="333376"/>
            <a:ext cx="69850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15BD"/>
                </a:solidFill>
                <a:latin typeface="Comic Sans MS" panose="030F0702030302020204" pitchFamily="66" charset="0"/>
              </a:rPr>
              <a:t>The four sights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B15BD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08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527801" y="260350"/>
            <a:ext cx="3827463" cy="6165850"/>
          </a:xfrm>
        </p:spPr>
        <p:txBody>
          <a:bodyPr>
            <a:normAutofit fontScale="92500" lnSpcReduction="20000"/>
          </a:bodyPr>
          <a:lstStyle/>
          <a:p>
            <a:r>
              <a:rPr lang="en-GB" sz="3200" dirty="0">
                <a:solidFill>
                  <a:srgbClr val="FFFF00"/>
                </a:solidFill>
              </a:rPr>
              <a:t>The four sights had an impact on the Buddha and he felt he needed to experience why people suffered.  He wanted to find an answer to this and as a result wanted to address community spirit.</a:t>
            </a:r>
          </a:p>
          <a:p>
            <a:pPr marL="0" indent="0">
              <a:lnSpc>
                <a:spcPct val="80000"/>
              </a:lnSpc>
              <a:buNone/>
            </a:pPr>
            <a:endParaRPr lang="en-GB" altLang="en-US" sz="29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FFFF00"/>
                </a:solidFill>
              </a:rPr>
              <a:t>Look at the pictures.  How might each person helped with community spirit?</a:t>
            </a:r>
          </a:p>
          <a:p>
            <a:r>
              <a:rPr lang="en-GB" dirty="0">
                <a:solidFill>
                  <a:srgbClr val="FFFF00"/>
                </a:solidFill>
              </a:rPr>
              <a:t>Why could having community spirit be important for society?</a:t>
            </a:r>
          </a:p>
        </p:txBody>
      </p:sp>
      <p:pic>
        <p:nvPicPr>
          <p:cNvPr id="9219" name="Picture 6" descr="Buddha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4838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16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992314" y="404814"/>
            <a:ext cx="3311525" cy="5976937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sz="2600" dirty="0">
                <a:solidFill>
                  <a:srgbClr val="F7FF00"/>
                </a:solidFill>
                <a:latin typeface="Comic Sans MS" panose="030F0702030302020204" pitchFamily="66" charset="0"/>
              </a:rPr>
              <a:t>The Prince then lived as a Holy man. He had no money, clothes or luxury. He ate very little and was near to death when he realised this was NOT the answer. </a:t>
            </a:r>
          </a:p>
          <a:p>
            <a:pPr marL="0" indent="0">
              <a:lnSpc>
                <a:spcPct val="80000"/>
              </a:lnSpc>
              <a:buNone/>
            </a:pPr>
            <a:endParaRPr lang="en-GB" altLang="en-US" sz="2600" dirty="0">
              <a:solidFill>
                <a:srgbClr val="F7FF00"/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600" dirty="0">
              <a:solidFill>
                <a:srgbClr val="F7FF00"/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2600" dirty="0">
                <a:solidFill>
                  <a:srgbClr val="F7FF00"/>
                </a:solidFill>
                <a:latin typeface="Comic Sans MS" panose="030F0702030302020204" pitchFamily="66" charset="0"/>
              </a:rPr>
              <a:t>He gave it up and decided a middle way was better between extreme luxury and extreme poverty</a:t>
            </a:r>
          </a:p>
        </p:txBody>
      </p:sp>
      <p:pic>
        <p:nvPicPr>
          <p:cNvPr id="28679" name="Picture 7" descr="Buddha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9" y="0"/>
            <a:ext cx="303847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9" descr="Buddha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2565401"/>
            <a:ext cx="2759075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94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5"/>
          <p:cNvSpPr>
            <a:spLocks noChangeArrowheads="1" noChangeShapeType="1" noTextEdit="1"/>
          </p:cNvSpPr>
          <p:nvPr/>
        </p:nvSpPr>
        <p:spPr bwMode="auto">
          <a:xfrm>
            <a:off x="1919288" y="1"/>
            <a:ext cx="8280400" cy="765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B15BD"/>
                </a:solidFill>
                <a:latin typeface="Comic Sans MS" panose="030F0702030302020204" pitchFamily="66" charset="0"/>
              </a:rPr>
              <a:t>The Search for Enlightenment</a:t>
            </a:r>
          </a:p>
        </p:txBody>
      </p:sp>
      <p:pic>
        <p:nvPicPr>
          <p:cNvPr id="29703" name="Picture 7" descr="Buddha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676" y="765176"/>
            <a:ext cx="4448175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383338" y="1268414"/>
            <a:ext cx="381635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800" b="1" dirty="0">
                <a:latin typeface="Comic Sans MS" panose="030F0702030302020204" pitchFamily="66" charset="0"/>
              </a:rPr>
              <a:t>He sat himself under a Bodhi tree and meditated, determined to find the truth.</a:t>
            </a:r>
            <a:r>
              <a:rPr lang="en-GB" altLang="en-US" sz="3200" b="1" dirty="0">
                <a:latin typeface="Comic Sans MS" panose="030F0702030302020204" pitchFamily="66" charset="0"/>
              </a:rPr>
              <a:t> </a:t>
            </a:r>
          </a:p>
          <a:p>
            <a:pPr eaLnBrk="1" hangingPunct="1"/>
            <a:endParaRPr lang="en-GB" altLang="en-US" sz="2400" b="1" dirty="0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6311900" y="4205288"/>
            <a:ext cx="4032250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7FF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altLang="en-US" sz="2800" b="1" dirty="0">
                <a:latin typeface="Comic Sans MS" panose="030F0702030302020204" pitchFamily="66" charset="0"/>
              </a:rPr>
              <a:t>Whilst under the tree he was faced with many temptations sent by the force of evil {Mara}.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GB" altLang="en-US" sz="2800" b="1" dirty="0">
              <a:latin typeface="Comic Sans MS" panose="030F0702030302020204" pitchFamily="66" charset="0"/>
            </a:endParaRPr>
          </a:p>
          <a:p>
            <a:pPr eaLnBrk="1" hangingPunct="1"/>
            <a:endParaRPr lang="en-GB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611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/>
      <p:bldP spid="2970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616</Words>
  <Application>Microsoft Office PowerPoint</Application>
  <PresentationFormat>Widescreen</PresentationFormat>
  <Paragraphs>75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four sights</dc:title>
  <dc:creator>caroline thurgood</dc:creator>
  <cp:lastModifiedBy>caroline thurgood</cp:lastModifiedBy>
  <cp:revision>14</cp:revision>
  <dcterms:created xsi:type="dcterms:W3CDTF">2015-07-28T18:47:19Z</dcterms:created>
  <dcterms:modified xsi:type="dcterms:W3CDTF">2015-07-30T19:01:31Z</dcterms:modified>
</cp:coreProperties>
</file>