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71" r:id="rId2"/>
    <p:sldId id="276" r:id="rId3"/>
    <p:sldId id="274" r:id="rId4"/>
    <p:sldId id="268" r:id="rId5"/>
    <p:sldId id="270" r:id="rId6"/>
    <p:sldId id="265" r:id="rId7"/>
    <p:sldId id="266" r:id="rId8"/>
    <p:sldId id="267" r:id="rId9"/>
    <p:sldId id="27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50" d="100"/>
          <a:sy n="50" d="100"/>
        </p:scale>
        <p:origin x="414" y="3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04329E-1FCA-41F0-8B16-448FFFA77FB6}" type="datetimeFigureOut">
              <a:rPr lang="en-GB" smtClean="0"/>
              <a:t>30/07/2015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BF127-BF39-494B-987C-C543E554DBAD}" type="slidenum">
              <a:rPr lang="en-GB" smtClean="0"/>
              <a:t>‹#›</a:t>
            </a:fld>
            <a:endParaRPr lang="en-GB" dirty="0"/>
          </a:p>
        </p:txBody>
      </p:sp>
    </p:spTree>
    <p:extLst>
      <p:ext uri="{BB962C8B-B14F-4D97-AF65-F5344CB8AC3E}">
        <p14:creationId xmlns:p14="http://schemas.microsoft.com/office/powerpoint/2010/main" val="3753232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4F7707D-8B31-46AC-84DD-D33EB87BBF78}" type="slidenum">
              <a:rPr lang="en-US" altLang="en-US">
                <a:latin typeface="Calibri" panose="020F0502020204030204" pitchFamily="34" charset="0"/>
              </a:rPr>
              <a:pPr eaLnBrk="1" hangingPunct="1"/>
              <a:t>1</a:t>
            </a:fld>
            <a:endParaRPr lang="en-US" altLang="en-US" dirty="0">
              <a:latin typeface="Calibri" panose="020F0502020204030204" pitchFamily="34" charset="0"/>
            </a:endParaRPr>
          </a:p>
        </p:txBody>
      </p:sp>
    </p:spTree>
    <p:extLst>
      <p:ext uri="{BB962C8B-B14F-4D97-AF65-F5344CB8AC3E}">
        <p14:creationId xmlns:p14="http://schemas.microsoft.com/office/powerpoint/2010/main" val="1539558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4F7707D-8B31-46AC-84DD-D33EB87BBF78}" type="slidenum">
              <a:rPr lang="en-US" altLang="en-US">
                <a:latin typeface="Calibri" panose="020F0502020204030204" pitchFamily="34" charset="0"/>
              </a:rPr>
              <a:pPr eaLnBrk="1" hangingPunct="1"/>
              <a:t>2</a:t>
            </a:fld>
            <a:endParaRPr lang="en-US" altLang="en-US" dirty="0">
              <a:latin typeface="Calibri" panose="020F0502020204030204" pitchFamily="34" charset="0"/>
            </a:endParaRPr>
          </a:p>
        </p:txBody>
      </p:sp>
    </p:spTree>
    <p:extLst>
      <p:ext uri="{BB962C8B-B14F-4D97-AF65-F5344CB8AC3E}">
        <p14:creationId xmlns:p14="http://schemas.microsoft.com/office/powerpoint/2010/main" val="3134891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Go through learning outcomes with students </a:t>
            </a:r>
            <a:endParaRPr lang="en-GB" dirty="0"/>
          </a:p>
        </p:txBody>
      </p:sp>
      <p:sp>
        <p:nvSpPr>
          <p:cNvPr id="4" name="Slide Number Placeholder 3"/>
          <p:cNvSpPr>
            <a:spLocks noGrp="1"/>
          </p:cNvSpPr>
          <p:nvPr>
            <p:ph type="sldNum" sz="quarter" idx="10"/>
          </p:nvPr>
        </p:nvSpPr>
        <p:spPr/>
        <p:txBody>
          <a:bodyPr/>
          <a:lstStyle/>
          <a:p>
            <a:fld id="{C42A030B-7C4A-44BC-A44A-580196A0329A}" type="slidenum">
              <a:rPr lang="en-GB" smtClean="0"/>
              <a:t>3</a:t>
            </a:fld>
            <a:endParaRPr lang="en-GB" dirty="0"/>
          </a:p>
        </p:txBody>
      </p:sp>
    </p:spTree>
    <p:extLst>
      <p:ext uri="{BB962C8B-B14F-4D97-AF65-F5344CB8AC3E}">
        <p14:creationId xmlns:p14="http://schemas.microsoft.com/office/powerpoint/2010/main" val="192244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205527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1353818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2712235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770480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4176085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3591006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3875410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1544237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2825104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4092088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4145CB-E3A8-49BB-87F9-77B93C76FF33}" type="datetimeFigureOut">
              <a:rPr lang="en-GB" smtClean="0"/>
              <a:t>30/07/2015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F4E6B3C-8B65-45FE-8FF3-1A53055AB40E}" type="slidenum">
              <a:rPr lang="en-GB" smtClean="0"/>
              <a:t>‹#›</a:t>
            </a:fld>
            <a:endParaRPr lang="en-GB" dirty="0"/>
          </a:p>
        </p:txBody>
      </p:sp>
    </p:spTree>
    <p:extLst>
      <p:ext uri="{BB962C8B-B14F-4D97-AF65-F5344CB8AC3E}">
        <p14:creationId xmlns:p14="http://schemas.microsoft.com/office/powerpoint/2010/main" val="4203566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4145CB-E3A8-49BB-87F9-77B93C76FF33}" type="datetimeFigureOut">
              <a:rPr lang="en-GB" smtClean="0"/>
              <a:t>30/07/2015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4E6B3C-8B65-45FE-8FF3-1A53055AB40E}" type="slidenum">
              <a:rPr lang="en-GB" smtClean="0"/>
              <a:t>‹#›</a:t>
            </a:fld>
            <a:endParaRPr lang="en-GB" dirty="0"/>
          </a:p>
        </p:txBody>
      </p:sp>
    </p:spTree>
    <p:extLst>
      <p:ext uri="{BB962C8B-B14F-4D97-AF65-F5344CB8AC3E}">
        <p14:creationId xmlns:p14="http://schemas.microsoft.com/office/powerpoint/2010/main" val="2141400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17.jpeg"/><Relationship Id="rId7" Type="http://schemas.openxmlformats.org/officeDocument/2006/relationships/image" Target="../media/image14.png"/><Relationship Id="rId12"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6.png"/><Relationship Id="rId5" Type="http://schemas.openxmlformats.org/officeDocument/2006/relationships/image" Target="../media/image13.png"/><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p:cNvSpPr/>
          <p:nvPr/>
        </p:nvSpPr>
        <p:spPr>
          <a:xfrm>
            <a:off x="7381876" y="1"/>
            <a:ext cx="3286125" cy="1827213"/>
          </a:xfrm>
          <a:prstGeom prst="cloudCallout">
            <a:avLst>
              <a:gd name="adj1" fmla="val -31875"/>
              <a:gd name="adj2" fmla="val 656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I think the </a:t>
            </a:r>
            <a:r>
              <a:rPr lang="en-GB" dirty="0" smtClean="0"/>
              <a:t>boy has...</a:t>
            </a:r>
            <a:endParaRPr lang="en-GB" dirty="0"/>
          </a:p>
        </p:txBody>
      </p:sp>
      <p:sp>
        <p:nvSpPr>
          <p:cNvPr id="5" name="Cloud Callout 4"/>
          <p:cNvSpPr/>
          <p:nvPr/>
        </p:nvSpPr>
        <p:spPr>
          <a:xfrm>
            <a:off x="7524751" y="2214563"/>
            <a:ext cx="3343275" cy="182721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I think </a:t>
            </a:r>
            <a:r>
              <a:rPr lang="en-GB" dirty="0" smtClean="0"/>
              <a:t>the man is jumping up </a:t>
            </a:r>
            <a:r>
              <a:rPr lang="en-GB" dirty="0"/>
              <a:t>because...</a:t>
            </a:r>
          </a:p>
        </p:txBody>
      </p:sp>
      <p:sp>
        <p:nvSpPr>
          <p:cNvPr id="6" name="Cloud Callout 5"/>
          <p:cNvSpPr/>
          <p:nvPr/>
        </p:nvSpPr>
        <p:spPr>
          <a:xfrm>
            <a:off x="7524750" y="4500563"/>
            <a:ext cx="3143250" cy="189865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One thing I would like to know is...</a:t>
            </a:r>
          </a:p>
        </p:txBody>
      </p:sp>
      <p:sp>
        <p:nvSpPr>
          <p:cNvPr id="7" name="Rectangle 6"/>
          <p:cNvSpPr/>
          <p:nvPr/>
        </p:nvSpPr>
        <p:spPr>
          <a:xfrm>
            <a:off x="1524000" y="1"/>
            <a:ext cx="2643188" cy="714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In your books....</a:t>
            </a:r>
          </a:p>
        </p:txBody>
      </p:sp>
      <p:sp>
        <p:nvSpPr>
          <p:cNvPr id="8" name="Rectangle 7"/>
          <p:cNvSpPr/>
          <p:nvPr/>
        </p:nvSpPr>
        <p:spPr>
          <a:xfrm>
            <a:off x="1524001" y="6143626"/>
            <a:ext cx="4429125" cy="714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Check and correct your answers at the end of this lesson.</a:t>
            </a:r>
          </a:p>
        </p:txBody>
      </p:sp>
      <p:pic>
        <p:nvPicPr>
          <p:cNvPr id="2" name="Picture 1"/>
          <p:cNvPicPr>
            <a:picLocks noChangeAspect="1"/>
          </p:cNvPicPr>
          <p:nvPr/>
        </p:nvPicPr>
        <p:blipFill>
          <a:blip r:embed="rId3"/>
          <a:stretch>
            <a:fillRect/>
          </a:stretch>
        </p:blipFill>
        <p:spPr>
          <a:xfrm>
            <a:off x="4059491" y="3483116"/>
            <a:ext cx="3348193" cy="2511145"/>
          </a:xfrm>
          <a:prstGeom prst="rect">
            <a:avLst/>
          </a:prstGeom>
        </p:spPr>
      </p:pic>
      <p:pic>
        <p:nvPicPr>
          <p:cNvPr id="9" name="Picture 8"/>
          <p:cNvPicPr>
            <a:picLocks noChangeAspect="1"/>
          </p:cNvPicPr>
          <p:nvPr/>
        </p:nvPicPr>
        <p:blipFill>
          <a:blip r:embed="rId4"/>
          <a:stretch>
            <a:fillRect/>
          </a:stretch>
        </p:blipFill>
        <p:spPr>
          <a:xfrm>
            <a:off x="4167188" y="997418"/>
            <a:ext cx="3214688" cy="2411016"/>
          </a:xfrm>
          <a:prstGeom prst="rect">
            <a:avLst/>
          </a:prstGeom>
        </p:spPr>
      </p:pic>
      <p:pic>
        <p:nvPicPr>
          <p:cNvPr id="10" name="Picture 9"/>
          <p:cNvPicPr>
            <a:picLocks noChangeAspect="1"/>
          </p:cNvPicPr>
          <p:nvPr/>
        </p:nvPicPr>
        <p:blipFill>
          <a:blip r:embed="rId5"/>
          <a:stretch>
            <a:fillRect/>
          </a:stretch>
        </p:blipFill>
        <p:spPr>
          <a:xfrm>
            <a:off x="424795" y="997418"/>
            <a:ext cx="3634696" cy="2411015"/>
          </a:xfrm>
          <a:prstGeom prst="rect">
            <a:avLst/>
          </a:prstGeom>
        </p:spPr>
      </p:pic>
      <p:pic>
        <p:nvPicPr>
          <p:cNvPr id="11" name="Picture 10"/>
          <p:cNvPicPr>
            <a:picLocks noChangeAspect="1"/>
          </p:cNvPicPr>
          <p:nvPr/>
        </p:nvPicPr>
        <p:blipFill>
          <a:blip r:embed="rId6"/>
          <a:stretch>
            <a:fillRect/>
          </a:stretch>
        </p:blipFill>
        <p:spPr>
          <a:xfrm>
            <a:off x="646471" y="3483116"/>
            <a:ext cx="3337740" cy="2503305"/>
          </a:xfrm>
          <a:prstGeom prst="rect">
            <a:avLst/>
          </a:prstGeom>
        </p:spPr>
      </p:pic>
    </p:spTree>
    <p:extLst>
      <p:ext uri="{BB962C8B-B14F-4D97-AF65-F5344CB8AC3E}">
        <p14:creationId xmlns:p14="http://schemas.microsoft.com/office/powerpoint/2010/main" val="1267268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p:cNvSpPr/>
          <p:nvPr/>
        </p:nvSpPr>
        <p:spPr>
          <a:xfrm>
            <a:off x="7381876" y="1"/>
            <a:ext cx="3286125" cy="1827213"/>
          </a:xfrm>
          <a:prstGeom prst="cloudCallout">
            <a:avLst>
              <a:gd name="adj1" fmla="val -31875"/>
              <a:gd name="adj2" fmla="val 6567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t>How might it make you feel if you won the lottery?</a:t>
            </a:r>
            <a:endParaRPr lang="en-GB" dirty="0"/>
          </a:p>
        </p:txBody>
      </p:sp>
      <p:sp>
        <p:nvSpPr>
          <p:cNvPr id="5" name="Cloud Callout 4"/>
          <p:cNvSpPr/>
          <p:nvPr/>
        </p:nvSpPr>
        <p:spPr>
          <a:xfrm>
            <a:off x="7524751" y="2214563"/>
            <a:ext cx="3343275" cy="182721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t>Would your life change if you won the lottery?  Why?</a:t>
            </a:r>
            <a:endParaRPr lang="en-GB" dirty="0"/>
          </a:p>
        </p:txBody>
      </p:sp>
      <p:sp>
        <p:nvSpPr>
          <p:cNvPr id="6" name="Cloud Callout 5"/>
          <p:cNvSpPr/>
          <p:nvPr/>
        </p:nvSpPr>
        <p:spPr>
          <a:xfrm>
            <a:off x="7524750" y="4500563"/>
            <a:ext cx="3143250" cy="189865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t>Why might some people think that it is not always a good thing to win?</a:t>
            </a:r>
            <a:endParaRPr lang="en-GB" dirty="0"/>
          </a:p>
        </p:txBody>
      </p:sp>
      <p:sp>
        <p:nvSpPr>
          <p:cNvPr id="7" name="Rectangle 6"/>
          <p:cNvSpPr/>
          <p:nvPr/>
        </p:nvSpPr>
        <p:spPr>
          <a:xfrm>
            <a:off x="1524000" y="1"/>
            <a:ext cx="2643188" cy="714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In your books....</a:t>
            </a:r>
          </a:p>
        </p:txBody>
      </p:sp>
      <p:sp>
        <p:nvSpPr>
          <p:cNvPr id="8" name="Rectangle 7"/>
          <p:cNvSpPr/>
          <p:nvPr/>
        </p:nvSpPr>
        <p:spPr>
          <a:xfrm>
            <a:off x="1524001" y="6143626"/>
            <a:ext cx="4429125" cy="714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t>Extension: If you won the lottery would you change as a person?  Say why.</a:t>
            </a:r>
            <a:endParaRPr lang="en-GB" dirty="0"/>
          </a:p>
        </p:txBody>
      </p:sp>
      <p:pic>
        <p:nvPicPr>
          <p:cNvPr id="2" name="Picture 1"/>
          <p:cNvPicPr>
            <a:picLocks noChangeAspect="1"/>
          </p:cNvPicPr>
          <p:nvPr/>
        </p:nvPicPr>
        <p:blipFill>
          <a:blip r:embed="rId3"/>
          <a:stretch>
            <a:fillRect/>
          </a:stretch>
        </p:blipFill>
        <p:spPr>
          <a:xfrm>
            <a:off x="4059491" y="3483116"/>
            <a:ext cx="3348193" cy="2511145"/>
          </a:xfrm>
          <a:prstGeom prst="rect">
            <a:avLst/>
          </a:prstGeom>
        </p:spPr>
      </p:pic>
      <p:pic>
        <p:nvPicPr>
          <p:cNvPr id="9" name="Picture 8"/>
          <p:cNvPicPr>
            <a:picLocks noChangeAspect="1"/>
          </p:cNvPicPr>
          <p:nvPr/>
        </p:nvPicPr>
        <p:blipFill>
          <a:blip r:embed="rId4"/>
          <a:stretch>
            <a:fillRect/>
          </a:stretch>
        </p:blipFill>
        <p:spPr>
          <a:xfrm>
            <a:off x="4167188" y="997418"/>
            <a:ext cx="3214688" cy="2411016"/>
          </a:xfrm>
          <a:prstGeom prst="rect">
            <a:avLst/>
          </a:prstGeom>
        </p:spPr>
      </p:pic>
      <p:pic>
        <p:nvPicPr>
          <p:cNvPr id="10" name="Picture 9"/>
          <p:cNvPicPr>
            <a:picLocks noChangeAspect="1"/>
          </p:cNvPicPr>
          <p:nvPr/>
        </p:nvPicPr>
        <p:blipFill>
          <a:blip r:embed="rId5"/>
          <a:stretch>
            <a:fillRect/>
          </a:stretch>
        </p:blipFill>
        <p:spPr>
          <a:xfrm>
            <a:off x="424795" y="997418"/>
            <a:ext cx="3634696" cy="2411015"/>
          </a:xfrm>
          <a:prstGeom prst="rect">
            <a:avLst/>
          </a:prstGeom>
        </p:spPr>
      </p:pic>
      <p:pic>
        <p:nvPicPr>
          <p:cNvPr id="11" name="Picture 10"/>
          <p:cNvPicPr>
            <a:picLocks noChangeAspect="1"/>
          </p:cNvPicPr>
          <p:nvPr/>
        </p:nvPicPr>
        <p:blipFill>
          <a:blip r:embed="rId6"/>
          <a:stretch>
            <a:fillRect/>
          </a:stretch>
        </p:blipFill>
        <p:spPr>
          <a:xfrm>
            <a:off x="646471" y="3483116"/>
            <a:ext cx="3337740" cy="2503305"/>
          </a:xfrm>
          <a:prstGeom prst="rect">
            <a:avLst/>
          </a:prstGeom>
        </p:spPr>
      </p:pic>
    </p:spTree>
    <p:extLst>
      <p:ext uri="{BB962C8B-B14F-4D97-AF65-F5344CB8AC3E}">
        <p14:creationId xmlns:p14="http://schemas.microsoft.com/office/powerpoint/2010/main" val="15112761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0" name="Picture 12" descr="http://emojipedia.org/wp-content/uploads/2013/07/4-smiling-face-with-smiling-ey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728" y="2472296"/>
            <a:ext cx="1555079" cy="155508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l.yimg.com/bt/api/res/1.2/EFdlgBFt4LT5XMVpGaPDuw--/YXBwaWQ9eW5ld3M7cT04NTt3PTYzMA--/http:/l.yimg.com/os/publish-images/sports/2014-09-25/54acb070-44f4-11e4-ace7-8bae04fafc9b_160x160xtrophy-png-pagespeed-ic-RLBd4nN17D-copy.jpg"/>
          <p:cNvPicPr>
            <a:picLocks noChangeAspect="1" noChangeArrowheads="1"/>
          </p:cNvPicPr>
          <p:nvPr/>
        </p:nvPicPr>
        <p:blipFill rotWithShape="1">
          <a:blip r:embed="rId4">
            <a:extLst>
              <a:ext uri="{28A0092B-C50C-407E-A947-70E740481C1C}">
                <a14:useLocalDpi xmlns:a14="http://schemas.microsoft.com/office/drawing/2010/main" val="0"/>
              </a:ext>
            </a:extLst>
          </a:blip>
          <a:srcRect r="49540"/>
          <a:stretch/>
        </p:blipFill>
        <p:spPr bwMode="auto">
          <a:xfrm>
            <a:off x="8742114" y="35172"/>
            <a:ext cx="3027987" cy="1524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320216" y="1596360"/>
            <a:ext cx="3871784" cy="5251296"/>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b="1" dirty="0" smtClean="0">
                <a:solidFill>
                  <a:schemeClr val="tx1"/>
                </a:solidFill>
                <a:latin typeface="Comic Sans MS" panose="030F0702030302020204" pitchFamily="66" charset="0"/>
              </a:rPr>
              <a:t>To reflect </a:t>
            </a:r>
            <a:r>
              <a:rPr lang="en-GB" b="1" dirty="0">
                <a:solidFill>
                  <a:schemeClr val="tx1"/>
                </a:solidFill>
                <a:latin typeface="Comic Sans MS" panose="030F0702030302020204" pitchFamily="66" charset="0"/>
              </a:rPr>
              <a:t>upon how </a:t>
            </a:r>
            <a:r>
              <a:rPr lang="en-GB" b="1" dirty="0" smtClean="0">
                <a:solidFill>
                  <a:schemeClr val="tx1"/>
                </a:solidFill>
                <a:latin typeface="Comic Sans MS" panose="030F0702030302020204" pitchFamily="66" charset="0"/>
              </a:rPr>
              <a:t>important it is to be honest about ones thoughts and opinions in reference to the life of the </a:t>
            </a:r>
            <a:r>
              <a:rPr lang="en-GB" b="1" dirty="0">
                <a:solidFill>
                  <a:schemeClr val="tx1"/>
                </a:solidFill>
                <a:latin typeface="Comic Sans MS" panose="030F0702030302020204" pitchFamily="66" charset="0"/>
              </a:rPr>
              <a:t>B</a:t>
            </a:r>
            <a:r>
              <a:rPr lang="en-GB" b="1" dirty="0" smtClean="0">
                <a:solidFill>
                  <a:schemeClr val="tx1"/>
                </a:solidFill>
                <a:latin typeface="Comic Sans MS" panose="030F0702030302020204" pitchFamily="66" charset="0"/>
              </a:rPr>
              <a:t>uddha. Accuracy of </a:t>
            </a:r>
            <a:r>
              <a:rPr lang="en-GB" b="1" dirty="0" err="1" smtClean="0">
                <a:solidFill>
                  <a:schemeClr val="tx1"/>
                </a:solidFill>
                <a:latin typeface="Comic Sans MS" panose="030F0702030302020204" pitchFamily="66" charset="0"/>
              </a:rPr>
              <a:t>SPaG</a:t>
            </a:r>
            <a:endParaRPr lang="en-GB" dirty="0">
              <a:solidFill>
                <a:schemeClr val="tx1"/>
              </a:solidFill>
              <a:latin typeface="Comic Sans MS" panose="030F0702030302020204" pitchFamily="66" charset="0"/>
            </a:endParaRPr>
          </a:p>
          <a:p>
            <a:pPr algn="ctr">
              <a:defRPr/>
            </a:pPr>
            <a:r>
              <a:rPr lang="en-GB" u="sng" dirty="0" smtClean="0">
                <a:solidFill>
                  <a:schemeClr val="tx1"/>
                </a:solidFill>
                <a:latin typeface="Comic Sans MS" pitchFamily="66" charset="0"/>
              </a:rPr>
              <a:t>Band 4/5</a:t>
            </a:r>
            <a:endParaRPr lang="en-GB" u="sng" dirty="0">
              <a:solidFill>
                <a:schemeClr val="tx1"/>
              </a:solidFill>
              <a:latin typeface="Comic Sans MS" pitchFamily="66" charset="0"/>
            </a:endParaRPr>
          </a:p>
        </p:txBody>
      </p:sp>
      <p:sp>
        <p:nvSpPr>
          <p:cNvPr id="7" name="Rectangle 6"/>
          <p:cNvSpPr/>
          <p:nvPr/>
        </p:nvSpPr>
        <p:spPr>
          <a:xfrm>
            <a:off x="4167238" y="2892504"/>
            <a:ext cx="3871784" cy="395515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dirty="0">
              <a:solidFill>
                <a:schemeClr val="tx1"/>
              </a:solidFill>
              <a:latin typeface="Comic Sans MS" pitchFamily="66" charset="0"/>
            </a:endParaRPr>
          </a:p>
          <a:p>
            <a:pPr algn="ctr">
              <a:defRPr/>
            </a:pPr>
            <a:r>
              <a:rPr lang="en-GB" b="1" dirty="0" smtClean="0">
                <a:solidFill>
                  <a:schemeClr val="tx1"/>
                </a:solidFill>
                <a:latin typeface="Comic Sans MS" panose="030F0702030302020204" pitchFamily="66" charset="0"/>
              </a:rPr>
              <a:t>To give explain and examples </a:t>
            </a:r>
            <a:r>
              <a:rPr lang="en-GB" b="1" dirty="0">
                <a:solidFill>
                  <a:schemeClr val="tx1"/>
                </a:solidFill>
                <a:latin typeface="Comic Sans MS" panose="030F0702030302020204" pitchFamily="66" charset="0"/>
              </a:rPr>
              <a:t>of </a:t>
            </a:r>
            <a:r>
              <a:rPr lang="en-GB" b="1" dirty="0" smtClean="0">
                <a:solidFill>
                  <a:schemeClr val="tx1"/>
                </a:solidFill>
                <a:latin typeface="Comic Sans MS" panose="030F0702030302020204" pitchFamily="66" charset="0"/>
              </a:rPr>
              <a:t>the life of the Buddha and develop it with ideas of living an honest life. Considerable accuracy of </a:t>
            </a:r>
            <a:r>
              <a:rPr lang="en-GB" b="1" dirty="0" err="1" smtClean="0">
                <a:solidFill>
                  <a:schemeClr val="tx1"/>
                </a:solidFill>
                <a:latin typeface="Comic Sans MS" panose="030F0702030302020204" pitchFamily="66" charset="0"/>
              </a:rPr>
              <a:t>SPaG</a:t>
            </a:r>
            <a:endParaRPr lang="en-GB" b="1" dirty="0">
              <a:solidFill>
                <a:schemeClr val="tx1"/>
              </a:solidFill>
              <a:latin typeface="Comic Sans MS" panose="030F0702030302020204" pitchFamily="66" charset="0"/>
            </a:endParaRPr>
          </a:p>
          <a:p>
            <a:pPr algn="ctr">
              <a:defRPr/>
            </a:pPr>
            <a:r>
              <a:rPr lang="en-GB" u="sng" dirty="0" smtClean="0">
                <a:solidFill>
                  <a:schemeClr val="tx1"/>
                </a:solidFill>
                <a:latin typeface="Comic Sans MS" pitchFamily="66" charset="0"/>
              </a:rPr>
              <a:t>Band 3/4</a:t>
            </a:r>
            <a:endParaRPr lang="en-GB" u="sng" dirty="0">
              <a:solidFill>
                <a:schemeClr val="tx1"/>
              </a:solidFill>
              <a:latin typeface="Comic Sans MS" pitchFamily="66" charset="0"/>
            </a:endParaRPr>
          </a:p>
        </p:txBody>
      </p:sp>
      <p:sp>
        <p:nvSpPr>
          <p:cNvPr id="8" name="Rectangle 7"/>
          <p:cNvSpPr/>
          <p:nvPr/>
        </p:nvSpPr>
        <p:spPr>
          <a:xfrm>
            <a:off x="14260" y="4027376"/>
            <a:ext cx="3871784" cy="28306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GB" b="1" dirty="0" smtClean="0">
                <a:solidFill>
                  <a:schemeClr val="tx1"/>
                </a:solidFill>
                <a:latin typeface="Comic Sans MS" panose="030F0702030302020204" pitchFamily="66" charset="0"/>
              </a:rPr>
              <a:t>To recall the life story of the Buddha.  Reasonable accuracy of </a:t>
            </a:r>
            <a:r>
              <a:rPr lang="en-GB" b="1" dirty="0" err="1" smtClean="0">
                <a:solidFill>
                  <a:schemeClr val="tx1"/>
                </a:solidFill>
                <a:latin typeface="Comic Sans MS" panose="030F0702030302020204" pitchFamily="66" charset="0"/>
              </a:rPr>
              <a:t>SPaG</a:t>
            </a:r>
            <a:endParaRPr lang="en-GB" b="1" dirty="0" smtClean="0">
              <a:solidFill>
                <a:schemeClr val="tx1"/>
              </a:solidFill>
              <a:latin typeface="Comic Sans MS" panose="030F0702030302020204" pitchFamily="66" charset="0"/>
            </a:endParaRPr>
          </a:p>
          <a:p>
            <a:pPr lvl="0" algn="ctr">
              <a:defRPr/>
            </a:pPr>
            <a:r>
              <a:rPr lang="en-GB" u="sng" dirty="0" smtClean="0">
                <a:solidFill>
                  <a:schemeClr val="tx1"/>
                </a:solidFill>
                <a:latin typeface="Comic Sans MS" pitchFamily="66" charset="0"/>
              </a:rPr>
              <a:t>Band 1/2</a:t>
            </a:r>
            <a:endParaRPr lang="en-GB" u="sng" dirty="0">
              <a:solidFill>
                <a:schemeClr val="tx1"/>
              </a:solidFill>
              <a:latin typeface="Comic Sans MS" pitchFamily="66" charset="0"/>
            </a:endParaRPr>
          </a:p>
          <a:p>
            <a:pPr algn="ctr"/>
            <a:endParaRPr lang="en-GB" dirty="0"/>
          </a:p>
        </p:txBody>
      </p:sp>
      <p:pic>
        <p:nvPicPr>
          <p:cNvPr id="2052" name="Picture 4" descr="http://pix.iemoji.com/sbemojix2/0742.png"/>
          <p:cNvPicPr>
            <a:picLocks noChangeAspect="1" noChangeArrowheads="1"/>
          </p:cNvPicPr>
          <p:nvPr/>
        </p:nvPicPr>
        <p:blipFill rotWithShape="1">
          <a:blip r:embed="rId5">
            <a:extLst>
              <a:ext uri="{28A0092B-C50C-407E-A947-70E740481C1C}">
                <a14:useLocalDpi xmlns:a14="http://schemas.microsoft.com/office/drawing/2010/main" val="0"/>
              </a:ext>
            </a:extLst>
          </a:blip>
          <a:srcRect l="5945" t="4144" r="6108" b="5231"/>
          <a:stretch/>
        </p:blipFill>
        <p:spPr bwMode="auto">
          <a:xfrm>
            <a:off x="6279703" y="1339848"/>
            <a:ext cx="1372183" cy="141397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cdn.shopify.com/s/files/1/0185/5092/products/persons-0106_medium.png?v=13695440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9112" y="2312044"/>
            <a:ext cx="1496763" cy="155508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cdn.shopify.com/s/files/1/0185/5092/products/persons-0122.png?v=136954338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04077" y="1133495"/>
            <a:ext cx="1770796" cy="1767492"/>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lyndahaviland.com/wp-content/uploads/2009/07/post-it-note.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0071" t="9570" r="18879" b="16569"/>
          <a:stretch/>
        </p:blipFill>
        <p:spPr bwMode="auto">
          <a:xfrm>
            <a:off x="114823" y="35172"/>
            <a:ext cx="2127432" cy="227687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21338" y="640355"/>
            <a:ext cx="1944216" cy="954107"/>
          </a:xfrm>
          <a:prstGeom prst="rect">
            <a:avLst/>
          </a:prstGeom>
          <a:noFill/>
        </p:spPr>
        <p:txBody>
          <a:bodyPr wrap="square" rtlCol="0">
            <a:spAutoFit/>
          </a:bodyPr>
          <a:lstStyle/>
          <a:p>
            <a:pPr algn="ctr"/>
            <a:r>
              <a:rPr lang="en-GB" sz="2800" b="1" dirty="0">
                <a:latin typeface="Comic Sans MS" panose="030F0702030302020204" pitchFamily="66" charset="0"/>
              </a:rPr>
              <a:t>Learning Outcomes</a:t>
            </a:r>
          </a:p>
        </p:txBody>
      </p:sp>
    </p:spTree>
    <p:extLst>
      <p:ext uri="{BB962C8B-B14F-4D97-AF65-F5344CB8AC3E}">
        <p14:creationId xmlns:p14="http://schemas.microsoft.com/office/powerpoint/2010/main" val="4234189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1158" y="285736"/>
            <a:ext cx="8686800" cy="1143000"/>
          </a:xfrm>
          <a:solidFill>
            <a:schemeClr val="accent5">
              <a:lumMod val="40000"/>
              <a:lumOff val="60000"/>
            </a:schemeClr>
          </a:solidFill>
        </p:spPr>
        <p:txBody>
          <a:bodyPr>
            <a:normAutofit/>
          </a:bodyPr>
          <a:lstStyle/>
          <a:p>
            <a:pPr algn="ctr"/>
            <a:r>
              <a:rPr lang="en-GB" b="1" dirty="0" smtClean="0"/>
              <a:t>The Life of the Buddha</a:t>
            </a:r>
            <a:endParaRPr lang="en-GB" b="1" dirty="0"/>
          </a:p>
        </p:txBody>
      </p:sp>
      <p:sp>
        <p:nvSpPr>
          <p:cNvPr id="3" name="Content Placeholder 2"/>
          <p:cNvSpPr>
            <a:spLocks noGrp="1"/>
          </p:cNvSpPr>
          <p:nvPr>
            <p:ph idx="1"/>
          </p:nvPr>
        </p:nvSpPr>
        <p:spPr>
          <a:xfrm>
            <a:off x="2009804" y="1528762"/>
            <a:ext cx="8229600" cy="5043510"/>
          </a:xfrm>
        </p:spPr>
        <p:txBody>
          <a:bodyPr/>
          <a:lstStyle/>
          <a:p>
            <a:pPr>
              <a:buNone/>
            </a:pPr>
            <a:r>
              <a:rPr lang="en-GB" dirty="0" smtClean="0"/>
              <a:t>Look at the pictures from the life of the Buddha</a:t>
            </a:r>
          </a:p>
          <a:p>
            <a:pPr>
              <a:buNone/>
            </a:pPr>
            <a:endParaRPr lang="en-GB" dirty="0" smtClean="0"/>
          </a:p>
          <a:p>
            <a:pPr>
              <a:buNone/>
            </a:pPr>
            <a:r>
              <a:rPr lang="en-GB" dirty="0" smtClean="0"/>
              <a:t> </a:t>
            </a:r>
            <a:endParaRPr lang="en-GB" dirty="0"/>
          </a:p>
        </p:txBody>
      </p:sp>
      <p:sp>
        <p:nvSpPr>
          <p:cNvPr id="8" name="AutoShape 8"/>
          <p:cNvSpPr>
            <a:spLocks noChangeArrowheads="1"/>
          </p:cNvSpPr>
          <p:nvPr/>
        </p:nvSpPr>
        <p:spPr bwMode="auto">
          <a:xfrm>
            <a:off x="8524893" y="2357431"/>
            <a:ext cx="1439863" cy="1368425"/>
          </a:xfrm>
          <a:prstGeom prst="cloudCallout">
            <a:avLst>
              <a:gd name="adj1" fmla="val -44375"/>
              <a:gd name="adj2" fmla="val 82481"/>
            </a:avLst>
          </a:prstGeom>
          <a:solidFill>
            <a:schemeClr val="accent5">
              <a:lumMod val="40000"/>
              <a:lumOff val="60000"/>
            </a:schemeClr>
          </a:solidFill>
          <a:ln w="9525">
            <a:solidFill>
              <a:srgbClr val="000000"/>
            </a:solidFill>
            <a:round/>
            <a:headEnd/>
            <a:tailEnd/>
          </a:ln>
        </p:spPr>
        <p:txBody>
          <a:bodyPr/>
          <a:lstStyle/>
          <a:p>
            <a:pPr algn="ctr"/>
            <a:endParaRPr lang="en-US" dirty="0"/>
          </a:p>
        </p:txBody>
      </p:sp>
      <p:sp>
        <p:nvSpPr>
          <p:cNvPr id="9" name="TextBox 8"/>
          <p:cNvSpPr txBox="1"/>
          <p:nvPr/>
        </p:nvSpPr>
        <p:spPr>
          <a:xfrm>
            <a:off x="2309786" y="4286257"/>
            <a:ext cx="1643074" cy="584775"/>
          </a:xfrm>
          <a:prstGeom prst="rect">
            <a:avLst/>
          </a:prstGeom>
          <a:noFill/>
        </p:spPr>
        <p:txBody>
          <a:bodyPr wrap="square" rtlCol="0">
            <a:spAutoFit/>
          </a:bodyPr>
          <a:lstStyle/>
          <a:p>
            <a:pPr algn="ctr"/>
            <a:r>
              <a:rPr lang="en-GB" sz="3200" dirty="0" smtClean="0"/>
              <a:t>Buddha</a:t>
            </a:r>
            <a:endParaRPr lang="en-GB" sz="3200" dirty="0"/>
          </a:p>
        </p:txBody>
      </p:sp>
      <p:sp>
        <p:nvSpPr>
          <p:cNvPr id="14" name="TextBox 13"/>
          <p:cNvSpPr txBox="1"/>
          <p:nvPr/>
        </p:nvSpPr>
        <p:spPr>
          <a:xfrm>
            <a:off x="8167702" y="4272986"/>
            <a:ext cx="2000264" cy="584775"/>
          </a:xfrm>
          <a:prstGeom prst="rect">
            <a:avLst/>
          </a:prstGeom>
          <a:noFill/>
        </p:spPr>
        <p:txBody>
          <a:bodyPr wrap="square" rtlCol="0">
            <a:spAutoFit/>
          </a:bodyPr>
          <a:lstStyle/>
          <a:p>
            <a:pPr algn="ctr"/>
            <a:r>
              <a:rPr lang="en-GB" sz="3200" dirty="0"/>
              <a:t>Thoughts</a:t>
            </a:r>
          </a:p>
        </p:txBody>
      </p:sp>
      <p:sp>
        <p:nvSpPr>
          <p:cNvPr id="15" name="TextBox 14"/>
          <p:cNvSpPr txBox="1"/>
          <p:nvPr/>
        </p:nvSpPr>
        <p:spPr>
          <a:xfrm>
            <a:off x="5453058" y="4272985"/>
            <a:ext cx="1643074" cy="584775"/>
          </a:xfrm>
          <a:prstGeom prst="rect">
            <a:avLst/>
          </a:prstGeom>
          <a:noFill/>
        </p:spPr>
        <p:txBody>
          <a:bodyPr wrap="square" rtlCol="0">
            <a:spAutoFit/>
          </a:bodyPr>
          <a:lstStyle/>
          <a:p>
            <a:pPr algn="ctr"/>
            <a:r>
              <a:rPr lang="en-GB" sz="3200" dirty="0" smtClean="0"/>
              <a:t>His goals</a:t>
            </a:r>
            <a:endParaRPr lang="en-GB" sz="3200" dirty="0"/>
          </a:p>
        </p:txBody>
      </p:sp>
      <p:sp>
        <p:nvSpPr>
          <p:cNvPr id="16" name="Text Box 11"/>
          <p:cNvSpPr txBox="1">
            <a:spLocks noChangeArrowheads="1"/>
          </p:cNvSpPr>
          <p:nvPr/>
        </p:nvSpPr>
        <p:spPr bwMode="auto">
          <a:xfrm>
            <a:off x="1809720" y="5331284"/>
            <a:ext cx="8572560" cy="1477328"/>
          </a:xfrm>
          <a:prstGeom prst="rect">
            <a:avLst/>
          </a:prstGeom>
          <a:solidFill>
            <a:schemeClr val="accent5">
              <a:lumMod val="40000"/>
              <a:lumOff val="60000"/>
            </a:schemeClr>
          </a:solidFill>
          <a:ln w="9525">
            <a:solidFill>
              <a:schemeClr val="tx2"/>
            </a:solidFill>
            <a:miter lim="800000"/>
            <a:headEnd/>
            <a:tailEnd/>
          </a:ln>
        </p:spPr>
        <p:txBody>
          <a:bodyPr wrap="square">
            <a:spAutoFit/>
          </a:bodyPr>
          <a:lstStyle/>
          <a:p>
            <a:pPr>
              <a:spcBef>
                <a:spcPct val="50000"/>
              </a:spcBef>
            </a:pPr>
            <a:r>
              <a:rPr lang="en-GB" sz="2000" b="1" dirty="0" smtClean="0"/>
              <a:t>Write around the picture what you think is happening in each picture. </a:t>
            </a:r>
            <a:endParaRPr lang="en-GB" sz="2000" b="1" dirty="0"/>
          </a:p>
          <a:p>
            <a:pPr>
              <a:spcBef>
                <a:spcPct val="50000"/>
              </a:spcBef>
            </a:pPr>
            <a:r>
              <a:rPr lang="en-GB" sz="2000" b="1" dirty="0"/>
              <a:t>Take </a:t>
            </a:r>
            <a:r>
              <a:rPr lang="en-GB" sz="2000" b="1" dirty="0" smtClean="0"/>
              <a:t>2 minutes to quickly go around the room to see what others have written and add your ideas to their pictures if they have not thought of the same ideas as you. </a:t>
            </a:r>
            <a:endParaRPr lang="en-GB" sz="2000" b="1" dirty="0"/>
          </a:p>
        </p:txBody>
      </p:sp>
      <p:pic>
        <p:nvPicPr>
          <p:cNvPr id="4" name="Picture 3"/>
          <p:cNvPicPr>
            <a:picLocks noChangeAspect="1"/>
          </p:cNvPicPr>
          <p:nvPr/>
        </p:nvPicPr>
        <p:blipFill>
          <a:blip r:embed="rId2"/>
          <a:stretch>
            <a:fillRect/>
          </a:stretch>
        </p:blipFill>
        <p:spPr>
          <a:xfrm>
            <a:off x="5609306" y="2357431"/>
            <a:ext cx="1220428" cy="1735206"/>
          </a:xfrm>
          <a:prstGeom prst="rect">
            <a:avLst/>
          </a:prstGeom>
        </p:spPr>
      </p:pic>
      <p:pic>
        <p:nvPicPr>
          <p:cNvPr id="5" name="Picture 4"/>
          <p:cNvPicPr>
            <a:picLocks noChangeAspect="1"/>
          </p:cNvPicPr>
          <p:nvPr/>
        </p:nvPicPr>
        <p:blipFill>
          <a:blip r:embed="rId3"/>
          <a:stretch>
            <a:fillRect/>
          </a:stretch>
        </p:blipFill>
        <p:spPr>
          <a:xfrm>
            <a:off x="1676541" y="2339411"/>
            <a:ext cx="2857500" cy="1933575"/>
          </a:xfrm>
          <a:prstGeom prst="rect">
            <a:avLst/>
          </a:prstGeom>
        </p:spPr>
      </p:pic>
    </p:spTree>
    <p:extLst>
      <p:ext uri="{BB962C8B-B14F-4D97-AF65-F5344CB8AC3E}">
        <p14:creationId xmlns:p14="http://schemas.microsoft.com/office/powerpoint/2010/main" val="4082777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1524000" y="-24"/>
            <a:ext cx="3571868" cy="6858000"/>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50" name="Picture 2" descr="http://www.pranayogastudio.com/Images/Buddha%20under%20Tree.jpg"/>
          <p:cNvPicPr>
            <a:picLocks noChangeAspect="1" noChangeArrowheads="1"/>
          </p:cNvPicPr>
          <p:nvPr/>
        </p:nvPicPr>
        <p:blipFill>
          <a:blip r:embed="rId3" cstate="print"/>
          <a:srcRect/>
          <a:stretch>
            <a:fillRect/>
          </a:stretch>
        </p:blipFill>
        <p:spPr bwMode="auto">
          <a:xfrm>
            <a:off x="5310182" y="1785926"/>
            <a:ext cx="2714644" cy="3616310"/>
          </a:xfrm>
          <a:prstGeom prst="rect">
            <a:avLst/>
          </a:prstGeom>
          <a:noFill/>
          <a:ln>
            <a:solidFill>
              <a:schemeClr val="tx1"/>
            </a:solidFill>
          </a:ln>
        </p:spPr>
      </p:pic>
      <p:graphicFrame>
        <p:nvGraphicFramePr>
          <p:cNvPr id="2051" name="Object 3"/>
          <p:cNvGraphicFramePr>
            <a:graphicFrameLocks noChangeAspect="1"/>
          </p:cNvGraphicFramePr>
          <p:nvPr/>
        </p:nvGraphicFramePr>
        <p:xfrm>
          <a:off x="1733221" y="71415"/>
          <a:ext cx="1576697" cy="1714512"/>
        </p:xfrm>
        <a:graphic>
          <a:graphicData uri="http://schemas.openxmlformats.org/presentationml/2006/ole">
            <mc:AlternateContent xmlns:mc="http://schemas.openxmlformats.org/markup-compatibility/2006">
              <mc:Choice xmlns:v="urn:schemas-microsoft-com:vml" Requires="v">
                <p:oleObj spid="_x0000_s2098" name="PHOTOPAINT!" r:id="rId4" imgW="1200609" imgH="1304326" progId="">
                  <p:embed/>
                </p:oleObj>
              </mc:Choice>
              <mc:Fallback>
                <p:oleObj name="PHOTOPAINT!" r:id="rId4" imgW="1200609" imgH="1304326"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3221" y="71415"/>
                        <a:ext cx="1576697" cy="1714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4"/>
          <p:cNvGraphicFramePr>
            <a:graphicFrameLocks noChangeAspect="1"/>
          </p:cNvGraphicFramePr>
          <p:nvPr/>
        </p:nvGraphicFramePr>
        <p:xfrm>
          <a:off x="1732399" y="1781346"/>
          <a:ext cx="1577519" cy="1719092"/>
        </p:xfrm>
        <a:graphic>
          <a:graphicData uri="http://schemas.openxmlformats.org/presentationml/2006/ole">
            <mc:AlternateContent xmlns:mc="http://schemas.openxmlformats.org/markup-compatibility/2006">
              <mc:Choice xmlns:v="urn:schemas-microsoft-com:vml" Requires="v">
                <p:oleObj spid="_x0000_s2099" name="PHOTOPAINT!" r:id="rId6" imgW="1200609" imgH="1307484" progId="">
                  <p:embed/>
                </p:oleObj>
              </mc:Choice>
              <mc:Fallback>
                <p:oleObj name="PHOTOPAINT!" r:id="rId6" imgW="1200609" imgH="1307484"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32399" y="1781346"/>
                        <a:ext cx="1577519" cy="171909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3" name="Object 5"/>
          <p:cNvGraphicFramePr>
            <a:graphicFrameLocks noChangeAspect="1"/>
          </p:cNvGraphicFramePr>
          <p:nvPr/>
        </p:nvGraphicFramePr>
        <p:xfrm>
          <a:off x="1738282" y="3500439"/>
          <a:ext cx="1571636" cy="1676411"/>
        </p:xfrm>
        <a:graphic>
          <a:graphicData uri="http://schemas.openxmlformats.org/presentationml/2006/ole">
            <mc:AlternateContent xmlns:mc="http://schemas.openxmlformats.org/markup-compatibility/2006">
              <mc:Choice xmlns:v="urn:schemas-microsoft-com:vml" Requires="v">
                <p:oleObj spid="_x0000_s2100" name="PHOTOPAINT!" r:id="rId8" imgW="1191569" imgH="1270803" progId="">
                  <p:embed/>
                </p:oleObj>
              </mc:Choice>
              <mc:Fallback>
                <p:oleObj name="PHOTOPAINT!" r:id="rId8" imgW="1191569" imgH="1270803"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38282" y="3500439"/>
                        <a:ext cx="1571636" cy="167641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4" name="Object 6"/>
          <p:cNvGraphicFramePr>
            <a:graphicFrameLocks noChangeAspect="1"/>
          </p:cNvGraphicFramePr>
          <p:nvPr/>
        </p:nvGraphicFramePr>
        <p:xfrm>
          <a:off x="1738282" y="5000636"/>
          <a:ext cx="1571636" cy="1665280"/>
        </p:xfrm>
        <a:graphic>
          <a:graphicData uri="http://schemas.openxmlformats.org/presentationml/2006/ole">
            <mc:AlternateContent xmlns:mc="http://schemas.openxmlformats.org/markup-compatibility/2006">
              <mc:Choice xmlns:v="urn:schemas-microsoft-com:vml" Requires="v">
                <p:oleObj spid="_x0000_s2101" name="PHOTOPAINT!" r:id="rId10" imgW="1222250" imgH="1295293" progId="">
                  <p:embed/>
                </p:oleObj>
              </mc:Choice>
              <mc:Fallback>
                <p:oleObj name="PHOTOPAINT!" r:id="rId10" imgW="1222250" imgH="1295293"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38282" y="5000636"/>
                        <a:ext cx="1571636" cy="16652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3524232" y="714357"/>
            <a:ext cx="1143009" cy="461665"/>
          </a:xfrm>
          <a:prstGeom prst="rect">
            <a:avLst/>
          </a:prstGeom>
          <a:noFill/>
        </p:spPr>
        <p:txBody>
          <a:bodyPr wrap="square" rtlCol="0">
            <a:spAutoFit/>
          </a:bodyPr>
          <a:lstStyle/>
          <a:p>
            <a:r>
              <a:rPr lang="en-GB" sz="2400" b="1" dirty="0"/>
              <a:t>Aging</a:t>
            </a:r>
          </a:p>
        </p:txBody>
      </p:sp>
      <p:sp>
        <p:nvSpPr>
          <p:cNvPr id="10" name="TextBox 9"/>
          <p:cNvSpPr txBox="1"/>
          <p:nvPr/>
        </p:nvSpPr>
        <p:spPr>
          <a:xfrm>
            <a:off x="3595671" y="2214555"/>
            <a:ext cx="1428761" cy="461665"/>
          </a:xfrm>
          <a:prstGeom prst="rect">
            <a:avLst/>
          </a:prstGeom>
          <a:noFill/>
        </p:spPr>
        <p:txBody>
          <a:bodyPr wrap="square" rtlCol="0">
            <a:spAutoFit/>
          </a:bodyPr>
          <a:lstStyle/>
          <a:p>
            <a:r>
              <a:rPr lang="en-GB" sz="2400" b="1" dirty="0"/>
              <a:t>Sickness</a:t>
            </a:r>
          </a:p>
        </p:txBody>
      </p:sp>
      <p:sp>
        <p:nvSpPr>
          <p:cNvPr id="11" name="TextBox 10"/>
          <p:cNvSpPr txBox="1"/>
          <p:nvPr/>
        </p:nvSpPr>
        <p:spPr>
          <a:xfrm>
            <a:off x="3524232" y="4000505"/>
            <a:ext cx="1143009" cy="461665"/>
          </a:xfrm>
          <a:prstGeom prst="rect">
            <a:avLst/>
          </a:prstGeom>
          <a:noFill/>
        </p:spPr>
        <p:txBody>
          <a:bodyPr wrap="square" rtlCol="0">
            <a:spAutoFit/>
          </a:bodyPr>
          <a:lstStyle/>
          <a:p>
            <a:r>
              <a:rPr lang="en-GB" sz="2400" b="1" dirty="0"/>
              <a:t>Death</a:t>
            </a:r>
          </a:p>
        </p:txBody>
      </p:sp>
      <p:sp>
        <p:nvSpPr>
          <p:cNvPr id="12" name="TextBox 11"/>
          <p:cNvSpPr txBox="1"/>
          <p:nvPr/>
        </p:nvSpPr>
        <p:spPr>
          <a:xfrm>
            <a:off x="3381356" y="5500703"/>
            <a:ext cx="1714513" cy="461665"/>
          </a:xfrm>
          <a:prstGeom prst="rect">
            <a:avLst/>
          </a:prstGeom>
          <a:noFill/>
        </p:spPr>
        <p:txBody>
          <a:bodyPr wrap="square" rtlCol="0">
            <a:spAutoFit/>
          </a:bodyPr>
          <a:lstStyle/>
          <a:p>
            <a:r>
              <a:rPr lang="en-GB" sz="2400" b="1" dirty="0"/>
              <a:t>A Holy Man</a:t>
            </a:r>
          </a:p>
        </p:txBody>
      </p:sp>
      <p:sp>
        <p:nvSpPr>
          <p:cNvPr id="35" name="Right Arrow 34"/>
          <p:cNvSpPr/>
          <p:nvPr/>
        </p:nvSpPr>
        <p:spPr>
          <a:xfrm>
            <a:off x="4595802" y="2928934"/>
            <a:ext cx="1428760" cy="785818"/>
          </a:xfrm>
          <a:prstGeom prst="rightArrow">
            <a:avLst/>
          </a:prstGeom>
          <a:solidFill>
            <a:srgbClr val="0099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6" name="Picture 3" descr="Bhavachakra.jpg"/>
          <p:cNvPicPr>
            <a:picLocks noChangeAspect="1"/>
          </p:cNvPicPr>
          <p:nvPr/>
        </p:nvPicPr>
        <p:blipFill>
          <a:blip r:embed="rId12" cstate="print"/>
          <a:srcRect l="2756" t="1941" r="2202" b="6796"/>
          <a:stretch>
            <a:fillRect/>
          </a:stretch>
        </p:blipFill>
        <p:spPr bwMode="auto">
          <a:xfrm>
            <a:off x="8165448" y="2285992"/>
            <a:ext cx="2359709" cy="2571768"/>
          </a:xfrm>
          <a:prstGeom prst="rect">
            <a:avLst/>
          </a:prstGeom>
          <a:noFill/>
          <a:ln w="9525">
            <a:solidFill>
              <a:schemeClr val="tx1"/>
            </a:solidFill>
            <a:miter lim="800000"/>
            <a:headEnd/>
            <a:tailEnd/>
          </a:ln>
        </p:spPr>
      </p:pic>
      <p:sp>
        <p:nvSpPr>
          <p:cNvPr id="37" name="TextBox 36"/>
          <p:cNvSpPr txBox="1"/>
          <p:nvPr/>
        </p:nvSpPr>
        <p:spPr>
          <a:xfrm>
            <a:off x="5381620" y="285729"/>
            <a:ext cx="5000660" cy="1938992"/>
          </a:xfrm>
          <a:prstGeom prst="rect">
            <a:avLst/>
          </a:prstGeom>
          <a:solidFill>
            <a:schemeClr val="accent5">
              <a:lumMod val="40000"/>
              <a:lumOff val="60000"/>
            </a:schemeClr>
          </a:solidFill>
          <a:ln>
            <a:solidFill>
              <a:schemeClr val="tx1"/>
            </a:solidFill>
          </a:ln>
        </p:spPr>
        <p:txBody>
          <a:bodyPr wrap="square" rtlCol="0">
            <a:spAutoFit/>
          </a:bodyPr>
          <a:lstStyle/>
          <a:p>
            <a:r>
              <a:rPr lang="en-GB" sz="2000" b="1" dirty="0"/>
              <a:t>L.O.  </a:t>
            </a:r>
          </a:p>
          <a:p>
            <a:r>
              <a:rPr lang="en-GB" sz="2000" b="1" dirty="0"/>
              <a:t>To understand </a:t>
            </a:r>
            <a:r>
              <a:rPr lang="en-GB" sz="2000" b="1" dirty="0" smtClean="0"/>
              <a:t>the important and significance of the Life of the Buddha.</a:t>
            </a:r>
          </a:p>
          <a:p>
            <a:r>
              <a:rPr lang="en-GB" sz="2000" b="1" dirty="0" smtClean="0"/>
              <a:t>To develop ideas of honesty and relate it to how the Buddha felt about his present life in the palace.</a:t>
            </a:r>
            <a:endParaRPr lang="en-GB" sz="2000" b="1" dirty="0"/>
          </a:p>
        </p:txBody>
      </p:sp>
    </p:spTree>
    <p:extLst>
      <p:ext uri="{BB962C8B-B14F-4D97-AF65-F5344CB8AC3E}">
        <p14:creationId xmlns:p14="http://schemas.microsoft.com/office/powerpoint/2010/main" val="370888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09786" y="1571612"/>
            <a:ext cx="7672414" cy="4714908"/>
          </a:xfrm>
          <a:solidFill>
            <a:srgbClr val="009999"/>
          </a:solidFill>
        </p:spPr>
        <p:txBody>
          <a:bodyPr>
            <a:normAutofit fontScale="90000"/>
          </a:bodyPr>
          <a:lstStyle/>
          <a:p>
            <a:pPr algn="l"/>
            <a:r>
              <a:rPr lang="en-GB" sz="2800" b="1" dirty="0" smtClean="0"/>
              <a:t>1. Why </a:t>
            </a:r>
            <a:r>
              <a:rPr lang="en-GB" sz="2700" b="1" dirty="0" smtClean="0"/>
              <a:t>do you think that the Buddha</a:t>
            </a:r>
            <a:br>
              <a:rPr lang="en-GB" sz="2700" b="1" dirty="0" smtClean="0"/>
            </a:br>
            <a:r>
              <a:rPr lang="en-GB" sz="2700" b="1" dirty="0" smtClean="0"/>
              <a:t>was unhappy with his life in the </a:t>
            </a:r>
            <a:br>
              <a:rPr lang="en-GB" sz="2700" b="1" dirty="0" smtClean="0"/>
            </a:br>
            <a:r>
              <a:rPr lang="en-GB" sz="2700" b="1" dirty="0" smtClean="0"/>
              <a:t>palace?</a:t>
            </a:r>
            <a:br>
              <a:rPr lang="en-GB" sz="2700" b="1" dirty="0" smtClean="0"/>
            </a:br>
            <a:r>
              <a:rPr lang="en-GB" sz="2700" b="1" dirty="0"/>
              <a:t/>
            </a:r>
            <a:br>
              <a:rPr lang="en-GB" sz="2700" b="1" dirty="0"/>
            </a:br>
            <a:r>
              <a:rPr lang="en-GB" sz="2700" b="1" dirty="0" smtClean="0"/>
              <a:t>2. Can you think of any reasons </a:t>
            </a:r>
            <a:br>
              <a:rPr lang="en-GB" sz="2700" b="1" dirty="0" smtClean="0"/>
            </a:br>
            <a:r>
              <a:rPr lang="en-GB" sz="2700" b="1" dirty="0" smtClean="0"/>
              <a:t>why his life was not fulfilled?</a:t>
            </a:r>
            <a:br>
              <a:rPr lang="en-GB" sz="2700" b="1" dirty="0" smtClean="0"/>
            </a:br>
            <a:r>
              <a:rPr lang="en-GB" sz="2700" b="1" dirty="0"/>
              <a:t/>
            </a:r>
            <a:br>
              <a:rPr lang="en-GB" sz="2700" b="1" dirty="0"/>
            </a:br>
            <a:r>
              <a:rPr lang="en-GB" sz="2700" b="1" dirty="0" smtClean="0"/>
              <a:t>3. The Buddha was honest with</a:t>
            </a:r>
            <a:br>
              <a:rPr lang="en-GB" sz="2700" b="1" dirty="0" smtClean="0"/>
            </a:br>
            <a:r>
              <a:rPr lang="en-GB" sz="2700" b="1" dirty="0" smtClean="0"/>
              <a:t>himself and rejected material </a:t>
            </a:r>
            <a:br>
              <a:rPr lang="en-GB" sz="2700" b="1" dirty="0" smtClean="0"/>
            </a:br>
            <a:r>
              <a:rPr lang="en-GB" sz="2700" b="1" dirty="0" smtClean="0"/>
              <a:t>wealth.  Why might he not feel </a:t>
            </a:r>
            <a:br>
              <a:rPr lang="en-GB" sz="2700" b="1" dirty="0" smtClean="0"/>
            </a:br>
            <a:r>
              <a:rPr lang="en-GB" sz="2700" b="1" dirty="0" smtClean="0"/>
              <a:t>happy having lots of money?</a:t>
            </a:r>
            <a:br>
              <a:rPr lang="en-GB" sz="2700" b="1" dirty="0" smtClean="0"/>
            </a:br>
            <a:r>
              <a:rPr lang="en-GB" sz="2700" b="1" dirty="0"/>
              <a:t/>
            </a:r>
            <a:br>
              <a:rPr lang="en-GB" sz="2700" b="1" dirty="0"/>
            </a:br>
            <a:endParaRPr lang="en-GB" sz="2700" b="1" dirty="0"/>
          </a:p>
        </p:txBody>
      </p:sp>
      <p:pic>
        <p:nvPicPr>
          <p:cNvPr id="4" name="Picture 2" descr="http://www.pranayogastudio.com/Images/Buddha%20under%20Tree.jpg"/>
          <p:cNvPicPr>
            <a:picLocks noChangeAspect="1" noChangeArrowheads="1"/>
          </p:cNvPicPr>
          <p:nvPr/>
        </p:nvPicPr>
        <p:blipFill>
          <a:blip r:embed="rId2" cstate="print"/>
          <a:srcRect/>
          <a:stretch>
            <a:fillRect/>
          </a:stretch>
        </p:blipFill>
        <p:spPr bwMode="auto">
          <a:xfrm>
            <a:off x="6881818" y="2241582"/>
            <a:ext cx="2714644" cy="3616310"/>
          </a:xfrm>
          <a:prstGeom prst="rect">
            <a:avLst/>
          </a:prstGeom>
          <a:noFill/>
          <a:ln>
            <a:solidFill>
              <a:schemeClr val="tx1"/>
            </a:solidFill>
          </a:ln>
        </p:spPr>
      </p:pic>
      <p:sp>
        <p:nvSpPr>
          <p:cNvPr id="5" name="TextBox 4"/>
          <p:cNvSpPr txBox="1"/>
          <p:nvPr/>
        </p:nvSpPr>
        <p:spPr>
          <a:xfrm>
            <a:off x="3095604" y="142853"/>
            <a:ext cx="6715172" cy="461665"/>
          </a:xfrm>
          <a:prstGeom prst="rect">
            <a:avLst/>
          </a:prstGeom>
          <a:solidFill>
            <a:schemeClr val="tx2">
              <a:lumMod val="20000"/>
              <a:lumOff val="80000"/>
            </a:schemeClr>
          </a:solidFill>
          <a:ln>
            <a:solidFill>
              <a:schemeClr val="tx1"/>
            </a:solidFill>
          </a:ln>
        </p:spPr>
        <p:txBody>
          <a:bodyPr wrap="square" rtlCol="0">
            <a:spAutoFit/>
          </a:bodyPr>
          <a:lstStyle/>
          <a:p>
            <a:pPr algn="ctr"/>
            <a:r>
              <a:rPr lang="en-GB" sz="2400" b="1" dirty="0" smtClean="0"/>
              <a:t>Honesty about not enjoying living a life of luxury</a:t>
            </a:r>
            <a:endParaRPr lang="en-GB" sz="2400" b="1" dirty="0"/>
          </a:p>
        </p:txBody>
      </p:sp>
      <p:sp>
        <p:nvSpPr>
          <p:cNvPr id="6" name="Rectangle 5"/>
          <p:cNvSpPr/>
          <p:nvPr/>
        </p:nvSpPr>
        <p:spPr>
          <a:xfrm>
            <a:off x="3294716" y="714356"/>
            <a:ext cx="6373184" cy="707886"/>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000" b="1" dirty="0">
                <a:ln w="11430"/>
                <a:solidFill>
                  <a:sysClr val="windowText" lastClr="000000"/>
                </a:solidFill>
                <a:effectLst>
                  <a:outerShdw blurRad="80000" dist="40000" dir="5040000" algn="tl">
                    <a:srgbClr val="000000">
                      <a:alpha val="30000"/>
                    </a:srgbClr>
                  </a:outerShdw>
                </a:effectLst>
              </a:rPr>
              <a:t>The </a:t>
            </a:r>
            <a:r>
              <a:rPr lang="en-US" sz="4000" b="1" dirty="0" smtClean="0">
                <a:ln w="11430"/>
                <a:solidFill>
                  <a:sysClr val="windowText" lastClr="000000"/>
                </a:solidFill>
                <a:effectLst>
                  <a:outerShdw blurRad="80000" dist="40000" dir="5040000" algn="tl">
                    <a:srgbClr val="000000">
                      <a:alpha val="30000"/>
                    </a:srgbClr>
                  </a:outerShdw>
                </a:effectLst>
              </a:rPr>
              <a:t>Life of the Buddha</a:t>
            </a:r>
            <a:endParaRPr lang="en-US" sz="4000" b="1" dirty="0">
              <a:ln w="11430"/>
              <a:solidFill>
                <a:sysClr val="windowText" lastClr="000000"/>
              </a:solidFill>
              <a:effectLst>
                <a:outerShdw blurRad="80000" dist="40000" dir="5040000" algn="tl">
                  <a:srgbClr val="000000">
                    <a:alpha val="30000"/>
                  </a:srgbClr>
                </a:outerShdw>
              </a:effectLst>
            </a:endParaRPr>
          </a:p>
        </p:txBody>
      </p:sp>
      <p:pic>
        <p:nvPicPr>
          <p:cNvPr id="23554" name="Picture 2" descr="See full size image"/>
          <p:cNvPicPr>
            <a:picLocks noChangeAspect="1" noChangeArrowheads="1"/>
          </p:cNvPicPr>
          <p:nvPr/>
        </p:nvPicPr>
        <p:blipFill>
          <a:blip r:embed="rId3" cstate="print"/>
          <a:srcRect/>
          <a:stretch>
            <a:fillRect/>
          </a:stretch>
        </p:blipFill>
        <p:spPr bwMode="auto">
          <a:xfrm>
            <a:off x="9310711" y="714356"/>
            <a:ext cx="1152525" cy="1152526"/>
          </a:xfrm>
          <a:prstGeom prst="rect">
            <a:avLst/>
          </a:prstGeom>
          <a:noFill/>
        </p:spPr>
      </p:pic>
      <p:pic>
        <p:nvPicPr>
          <p:cNvPr id="23556" name="Picture 4" descr="http://t2.gstatic.com/images?q=tbn:sZ56iHSgno4gOM:http://student.biology.arizona.edu/honors2006/group13/doctor%2520clipart.gif"/>
          <p:cNvPicPr>
            <a:picLocks noChangeAspect="1" noChangeArrowheads="1"/>
          </p:cNvPicPr>
          <p:nvPr/>
        </p:nvPicPr>
        <p:blipFill>
          <a:blip r:embed="rId4" cstate="print"/>
          <a:srcRect/>
          <a:stretch>
            <a:fillRect/>
          </a:stretch>
        </p:blipFill>
        <p:spPr bwMode="auto">
          <a:xfrm>
            <a:off x="1548800" y="214290"/>
            <a:ext cx="1618242" cy="1576392"/>
          </a:xfrm>
          <a:prstGeom prst="rect">
            <a:avLst/>
          </a:prstGeom>
          <a:noFill/>
        </p:spPr>
      </p:pic>
    </p:spTree>
    <p:extLst>
      <p:ext uri="{BB962C8B-B14F-4D97-AF65-F5344CB8AC3E}">
        <p14:creationId xmlns:p14="http://schemas.microsoft.com/office/powerpoint/2010/main" val="902803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381388" y="1714488"/>
            <a:ext cx="5572132" cy="3286148"/>
          </a:xfrm>
          <a:prstGeom prst="rect">
            <a:avLst/>
          </a:prstGeom>
          <a:solidFill>
            <a:srgbClr val="2BA38F"/>
          </a:solidFill>
          <a:ln w="38100">
            <a:solidFill>
              <a:schemeClr val="tx1"/>
            </a:solidFill>
          </a:ln>
        </p:spPr>
        <p:txBody>
          <a:bodyPr vert="horz" lIns="91440" tIns="45720" rIns="91440" bIns="45720" rtlCol="0" anchor="ctr">
            <a:noAutofit/>
          </a:bodyPr>
          <a:lstStyle/>
          <a:p>
            <a:pPr algn="ctr"/>
            <a:r>
              <a:rPr lang="en-GB" sz="4000" dirty="0"/>
              <a:t>Read the honesty cards in </a:t>
            </a:r>
            <a:r>
              <a:rPr lang="en-GB" sz="4000" dirty="0" smtClean="0"/>
              <a:t>groups </a:t>
            </a:r>
            <a:r>
              <a:rPr lang="en-GB" sz="4000" dirty="0"/>
              <a:t>discuss what you would do in the situation.</a:t>
            </a:r>
          </a:p>
        </p:txBody>
      </p:sp>
      <p:sp>
        <p:nvSpPr>
          <p:cNvPr id="22" name="TextBox 21"/>
          <p:cNvSpPr txBox="1"/>
          <p:nvPr/>
        </p:nvSpPr>
        <p:spPr>
          <a:xfrm>
            <a:off x="3738546" y="383426"/>
            <a:ext cx="5000660" cy="830997"/>
          </a:xfrm>
          <a:prstGeom prst="rect">
            <a:avLst/>
          </a:prstGeom>
          <a:solidFill>
            <a:schemeClr val="accent1">
              <a:lumMod val="20000"/>
              <a:lumOff val="80000"/>
            </a:schemeClr>
          </a:solidFill>
        </p:spPr>
        <p:txBody>
          <a:bodyPr wrap="square" rtlCol="0">
            <a:spAutoFit/>
          </a:bodyPr>
          <a:lstStyle/>
          <a:p>
            <a:pPr algn="ctr"/>
            <a:r>
              <a:rPr lang="en-GB" sz="4800" b="1" dirty="0" smtClean="0"/>
              <a:t>Honesty</a:t>
            </a:r>
            <a:endParaRPr lang="en-GB" sz="4800" b="1" dirty="0"/>
          </a:p>
        </p:txBody>
      </p:sp>
      <p:sp>
        <p:nvSpPr>
          <p:cNvPr id="4" name="TextBox 3"/>
          <p:cNvSpPr txBox="1"/>
          <p:nvPr/>
        </p:nvSpPr>
        <p:spPr>
          <a:xfrm>
            <a:off x="2381224" y="5143513"/>
            <a:ext cx="7786742" cy="1569660"/>
          </a:xfrm>
          <a:prstGeom prst="rect">
            <a:avLst/>
          </a:prstGeom>
          <a:solidFill>
            <a:schemeClr val="accent5">
              <a:lumMod val="40000"/>
              <a:lumOff val="60000"/>
            </a:schemeClr>
          </a:solidFill>
        </p:spPr>
        <p:txBody>
          <a:bodyPr wrap="square" rtlCol="0">
            <a:spAutoFit/>
          </a:bodyPr>
          <a:lstStyle/>
          <a:p>
            <a:pPr algn="ctr"/>
            <a:r>
              <a:rPr lang="en-GB" sz="3200" dirty="0"/>
              <a:t>Why is it important to be honest with yourselves about the life you are leading and have courage to make a change?</a:t>
            </a:r>
          </a:p>
        </p:txBody>
      </p:sp>
    </p:spTree>
    <p:extLst>
      <p:ext uri="{BB962C8B-B14F-4D97-AF65-F5344CB8AC3E}">
        <p14:creationId xmlns:p14="http://schemas.microsoft.com/office/powerpoint/2010/main" val="35016500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5406" y="203200"/>
            <a:ext cx="8929718" cy="1725602"/>
          </a:xfrm>
          <a:solidFill>
            <a:schemeClr val="accent5">
              <a:lumMod val="20000"/>
              <a:lumOff val="80000"/>
            </a:schemeClr>
          </a:solidFill>
        </p:spPr>
        <p:txBody>
          <a:bodyPr>
            <a:normAutofit/>
          </a:bodyPr>
          <a:lstStyle/>
          <a:p>
            <a:r>
              <a:rPr lang="en-GB" sz="3600" b="1" dirty="0" smtClean="0"/>
              <a:t>‘Honesty is the best policy’.  Assess this view. (8)</a:t>
            </a:r>
            <a:endParaRPr lang="en-GB" sz="3600" b="1" dirty="0"/>
          </a:p>
        </p:txBody>
      </p:sp>
      <p:sp>
        <p:nvSpPr>
          <p:cNvPr id="4" name="Rectangle 9"/>
          <p:cNvSpPr>
            <a:spLocks noChangeArrowheads="1"/>
          </p:cNvSpPr>
          <p:nvPr/>
        </p:nvSpPr>
        <p:spPr bwMode="auto">
          <a:xfrm>
            <a:off x="1809720" y="4643447"/>
            <a:ext cx="4318002" cy="923330"/>
          </a:xfrm>
          <a:prstGeom prst="rect">
            <a:avLst/>
          </a:prstGeom>
          <a:solidFill>
            <a:schemeClr val="accent5">
              <a:lumMod val="40000"/>
              <a:lumOff val="60000"/>
            </a:schemeClr>
          </a:solidFill>
          <a:ln w="57150">
            <a:solidFill>
              <a:schemeClr val="tx1"/>
            </a:solidFill>
            <a:miter lim="800000"/>
            <a:headEnd/>
            <a:tailEnd/>
          </a:ln>
        </p:spPr>
        <p:txBody>
          <a:bodyPr wrap="square" anchor="ctr">
            <a:spAutoFit/>
          </a:bodyPr>
          <a:lstStyle/>
          <a:p>
            <a:r>
              <a:rPr lang="en-GB" b="1" dirty="0" smtClean="0"/>
              <a:t>Sometimes people say ‘white lies’ are acceptable lies.  What are these?  Why might these be acceptable?</a:t>
            </a:r>
            <a:endParaRPr lang="en-GB" b="1" dirty="0"/>
          </a:p>
        </p:txBody>
      </p:sp>
      <p:pic>
        <p:nvPicPr>
          <p:cNvPr id="5" name="Picture 11" descr="390195_Full"/>
          <p:cNvPicPr>
            <a:picLocks noChangeAspect="1" noChangeArrowheads="1"/>
          </p:cNvPicPr>
          <p:nvPr/>
        </p:nvPicPr>
        <p:blipFill>
          <a:blip r:embed="rId2" cstate="print"/>
          <a:srcRect/>
          <a:stretch>
            <a:fillRect/>
          </a:stretch>
        </p:blipFill>
        <p:spPr bwMode="auto">
          <a:xfrm>
            <a:off x="2595538" y="2857497"/>
            <a:ext cx="2000264" cy="1669641"/>
          </a:xfrm>
          <a:prstGeom prst="rect">
            <a:avLst/>
          </a:prstGeom>
          <a:noFill/>
          <a:ln w="12700">
            <a:solidFill>
              <a:schemeClr val="tx1"/>
            </a:solidFill>
            <a:miter lim="800000"/>
            <a:headEnd/>
            <a:tailEnd/>
          </a:ln>
        </p:spPr>
      </p:pic>
      <p:pic>
        <p:nvPicPr>
          <p:cNvPr id="6" name="Picture 8" descr="river"/>
          <p:cNvPicPr>
            <a:picLocks noChangeAspect="1" noChangeArrowheads="1"/>
          </p:cNvPicPr>
          <p:nvPr/>
        </p:nvPicPr>
        <p:blipFill>
          <a:blip r:embed="rId3" cstate="print"/>
          <a:srcRect/>
          <a:stretch>
            <a:fillRect/>
          </a:stretch>
        </p:blipFill>
        <p:spPr bwMode="auto">
          <a:xfrm>
            <a:off x="7596199" y="4429133"/>
            <a:ext cx="2889241" cy="2147103"/>
          </a:xfrm>
          <a:prstGeom prst="rect">
            <a:avLst/>
          </a:prstGeom>
          <a:noFill/>
          <a:ln w="9525">
            <a:solidFill>
              <a:schemeClr val="tx1"/>
            </a:solidFill>
            <a:miter lim="800000"/>
            <a:headEnd/>
            <a:tailEnd/>
          </a:ln>
        </p:spPr>
      </p:pic>
      <p:sp>
        <p:nvSpPr>
          <p:cNvPr id="7" name="Text Box 6"/>
          <p:cNvSpPr txBox="1">
            <a:spLocks noChangeArrowheads="1"/>
          </p:cNvSpPr>
          <p:nvPr/>
        </p:nvSpPr>
        <p:spPr bwMode="auto">
          <a:xfrm>
            <a:off x="2452662" y="5857893"/>
            <a:ext cx="5013302" cy="830997"/>
          </a:xfrm>
          <a:prstGeom prst="rect">
            <a:avLst/>
          </a:prstGeom>
          <a:solidFill>
            <a:schemeClr val="accent5">
              <a:lumMod val="40000"/>
              <a:lumOff val="60000"/>
            </a:schemeClr>
          </a:solidFill>
          <a:ln w="57150">
            <a:solidFill>
              <a:schemeClr val="tx1"/>
            </a:solidFill>
            <a:miter lim="800000"/>
            <a:headEnd/>
            <a:tailEnd/>
          </a:ln>
        </p:spPr>
        <p:txBody>
          <a:bodyPr wrap="square">
            <a:spAutoFit/>
          </a:bodyPr>
          <a:lstStyle/>
          <a:p>
            <a:r>
              <a:rPr lang="en-GB" sz="1600" b="1" dirty="0" smtClean="0"/>
              <a:t>Albert Einstein said </a:t>
            </a:r>
            <a:endParaRPr lang="en-GB" sz="1600" b="1" dirty="0"/>
          </a:p>
          <a:p>
            <a:r>
              <a:rPr lang="en-GB" sz="1600" b="1" dirty="0" smtClean="0"/>
              <a:t>“Whoever is careless with the truth in small matters cannot be trusted with important matters”</a:t>
            </a:r>
            <a:endParaRPr lang="en-GB" sz="1600" b="1" i="1" dirty="0"/>
          </a:p>
        </p:txBody>
      </p:sp>
      <p:graphicFrame>
        <p:nvGraphicFramePr>
          <p:cNvPr id="9" name="Table 8"/>
          <p:cNvGraphicFramePr>
            <a:graphicFrameLocks noGrp="1"/>
          </p:cNvGraphicFramePr>
          <p:nvPr>
            <p:extLst>
              <p:ext uri="{D42A27DB-BD31-4B8C-83A1-F6EECF244321}">
                <p14:modId xmlns:p14="http://schemas.microsoft.com/office/powerpoint/2010/main" val="909326590"/>
              </p:ext>
            </p:extLst>
          </p:nvPr>
        </p:nvGraphicFramePr>
        <p:xfrm>
          <a:off x="5310182" y="2071678"/>
          <a:ext cx="5143536" cy="2536084"/>
        </p:xfrm>
        <a:graphic>
          <a:graphicData uri="http://schemas.openxmlformats.org/drawingml/2006/table">
            <a:tbl>
              <a:tblPr firstRow="1" bandRow="1">
                <a:tableStyleId>{5C22544A-7EE6-4342-B048-85BDC9FD1C3A}</a:tableStyleId>
              </a:tblPr>
              <a:tblGrid>
                <a:gridCol w="2571768"/>
                <a:gridCol w="2571768"/>
              </a:tblGrid>
              <a:tr h="724338">
                <a:tc>
                  <a:txBody>
                    <a:bodyPr/>
                    <a:lstStyle/>
                    <a:p>
                      <a:r>
                        <a:rPr lang="en-GB" sz="2400" dirty="0" smtClean="0">
                          <a:solidFill>
                            <a:schemeClr val="tx1"/>
                          </a:solidFill>
                        </a:rPr>
                        <a:t>Reasons why it’s good to be honest</a:t>
                      </a:r>
                      <a:endParaRPr lang="en-GB" sz="2400" dirty="0">
                        <a:solidFill>
                          <a:schemeClr val="tx1"/>
                        </a:solidFill>
                      </a:endParaRPr>
                    </a:p>
                  </a:txBody>
                  <a:tcPr>
                    <a:solidFill>
                      <a:srgbClr val="009999"/>
                    </a:solidFill>
                  </a:tcPr>
                </a:tc>
                <a:tc>
                  <a:txBody>
                    <a:bodyPr/>
                    <a:lstStyle/>
                    <a:p>
                      <a:r>
                        <a:rPr lang="en-GB" sz="2400" dirty="0" smtClean="0">
                          <a:solidFill>
                            <a:schemeClr val="tx1"/>
                          </a:solidFill>
                        </a:rPr>
                        <a:t>Reasons why it’s alright to not always be honest</a:t>
                      </a:r>
                      <a:endParaRPr lang="en-GB" sz="2400" dirty="0">
                        <a:solidFill>
                          <a:schemeClr val="tx1"/>
                        </a:solidFill>
                      </a:endParaRPr>
                    </a:p>
                  </a:txBody>
                  <a:tcPr>
                    <a:solidFill>
                      <a:srgbClr val="009999"/>
                    </a:solidFill>
                  </a:tcPr>
                </a:tc>
              </a:tr>
              <a:tr h="1347364">
                <a:tc>
                  <a:txBody>
                    <a:bodyPr/>
                    <a:lstStyle/>
                    <a:p>
                      <a:r>
                        <a:rPr lang="en-GB" sz="2400" dirty="0" smtClean="0">
                          <a:solidFill>
                            <a:schemeClr val="tx1"/>
                          </a:solidFill>
                        </a:rPr>
                        <a:t>People trust you (add an example to back up your idea)</a:t>
                      </a:r>
                      <a:endParaRPr lang="en-GB" sz="2400" dirty="0">
                        <a:solidFill>
                          <a:schemeClr val="tx1"/>
                        </a:solidFill>
                      </a:endParaRPr>
                    </a:p>
                  </a:txBody>
                  <a:tcPr/>
                </a:tc>
                <a:tc>
                  <a:txBody>
                    <a:bodyPr/>
                    <a:lstStyle/>
                    <a:p>
                      <a:r>
                        <a:rPr lang="en-GB" sz="2400" dirty="0" smtClean="0">
                          <a:solidFill>
                            <a:schemeClr val="tx1"/>
                          </a:solidFill>
                        </a:rPr>
                        <a:t>You</a:t>
                      </a:r>
                      <a:r>
                        <a:rPr lang="en-GB" sz="2400" baseline="0" dirty="0" smtClean="0">
                          <a:solidFill>
                            <a:schemeClr val="tx1"/>
                          </a:solidFill>
                        </a:rPr>
                        <a:t> can hurt other people’s feelings (example)</a:t>
                      </a:r>
                      <a:endParaRPr lang="en-GB" sz="2400" dirty="0">
                        <a:solidFill>
                          <a:schemeClr val="tx1"/>
                        </a:solidFill>
                      </a:endParaRPr>
                    </a:p>
                  </a:txBody>
                  <a:tcPr/>
                </a:tc>
              </a:tr>
            </a:tbl>
          </a:graphicData>
        </a:graphic>
      </p:graphicFrame>
    </p:spTree>
    <p:extLst>
      <p:ext uri="{BB962C8B-B14F-4D97-AF65-F5344CB8AC3E}">
        <p14:creationId xmlns:p14="http://schemas.microsoft.com/office/powerpoint/2010/main" val="2491782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381388" y="1714488"/>
            <a:ext cx="5572132" cy="3286148"/>
          </a:xfrm>
          <a:prstGeom prst="rect">
            <a:avLst/>
          </a:prstGeom>
          <a:solidFill>
            <a:srgbClr val="2BA38F"/>
          </a:solidFill>
          <a:ln w="38100">
            <a:solidFill>
              <a:schemeClr val="tx1"/>
            </a:solidFill>
          </a:ln>
        </p:spPr>
        <p:txBody>
          <a:bodyPr vert="horz" lIns="91440" tIns="45720" rIns="91440" bIns="45720" rtlCol="0" anchor="ctr">
            <a:noAutofit/>
          </a:bodyPr>
          <a:lstStyle/>
          <a:p>
            <a:pPr algn="ctr"/>
            <a:r>
              <a:rPr lang="en-GB" sz="4000" dirty="0" smtClean="0"/>
              <a:t>WWW &amp; EBI</a:t>
            </a:r>
            <a:endParaRPr lang="en-GB" sz="4000" dirty="0"/>
          </a:p>
        </p:txBody>
      </p:sp>
      <p:sp>
        <p:nvSpPr>
          <p:cNvPr id="22" name="TextBox 21"/>
          <p:cNvSpPr txBox="1"/>
          <p:nvPr/>
        </p:nvSpPr>
        <p:spPr>
          <a:xfrm>
            <a:off x="3738546" y="383426"/>
            <a:ext cx="5000660" cy="830997"/>
          </a:xfrm>
          <a:prstGeom prst="rect">
            <a:avLst/>
          </a:prstGeom>
          <a:solidFill>
            <a:schemeClr val="accent1">
              <a:lumMod val="20000"/>
              <a:lumOff val="80000"/>
            </a:schemeClr>
          </a:solidFill>
        </p:spPr>
        <p:txBody>
          <a:bodyPr wrap="square" rtlCol="0">
            <a:spAutoFit/>
          </a:bodyPr>
          <a:lstStyle/>
          <a:p>
            <a:pPr algn="ctr"/>
            <a:r>
              <a:rPr lang="en-GB" sz="4800" b="1" dirty="0" smtClean="0"/>
              <a:t>Peer Assessment</a:t>
            </a:r>
            <a:endParaRPr lang="en-GB" sz="4800" b="1" dirty="0"/>
          </a:p>
        </p:txBody>
      </p:sp>
      <p:sp>
        <p:nvSpPr>
          <p:cNvPr id="4" name="TextBox 3"/>
          <p:cNvSpPr txBox="1"/>
          <p:nvPr/>
        </p:nvSpPr>
        <p:spPr>
          <a:xfrm>
            <a:off x="2381224" y="5143513"/>
            <a:ext cx="7786742" cy="1569660"/>
          </a:xfrm>
          <a:prstGeom prst="rect">
            <a:avLst/>
          </a:prstGeom>
          <a:solidFill>
            <a:schemeClr val="accent5">
              <a:lumMod val="40000"/>
              <a:lumOff val="60000"/>
            </a:schemeClr>
          </a:solidFill>
        </p:spPr>
        <p:txBody>
          <a:bodyPr wrap="square" rtlCol="0">
            <a:spAutoFit/>
          </a:bodyPr>
          <a:lstStyle/>
          <a:p>
            <a:pPr algn="ctr"/>
            <a:r>
              <a:rPr lang="en-GB" sz="3200" dirty="0" smtClean="0"/>
              <a:t>Swap your answers with your partner.  In green pen get them to fill in the bottom boxes and grade you out of 8 marks.  </a:t>
            </a:r>
            <a:endParaRPr lang="en-GB" sz="3200" dirty="0"/>
          </a:p>
        </p:txBody>
      </p:sp>
    </p:spTree>
    <p:extLst>
      <p:ext uri="{BB962C8B-B14F-4D97-AF65-F5344CB8AC3E}">
        <p14:creationId xmlns:p14="http://schemas.microsoft.com/office/powerpoint/2010/main" val="3627703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479</Words>
  <Application>Microsoft Office PowerPoint</Application>
  <PresentationFormat>Widescreen</PresentationFormat>
  <Paragraphs>55</Paragraphs>
  <Slides>9</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5" baseType="lpstr">
      <vt:lpstr>Arial</vt:lpstr>
      <vt:lpstr>Calibri</vt:lpstr>
      <vt:lpstr>Calibri Light</vt:lpstr>
      <vt:lpstr>Comic Sans MS</vt:lpstr>
      <vt:lpstr>Office Theme</vt:lpstr>
      <vt:lpstr>PHOTOPAINT!</vt:lpstr>
      <vt:lpstr>PowerPoint Presentation</vt:lpstr>
      <vt:lpstr>PowerPoint Presentation</vt:lpstr>
      <vt:lpstr>PowerPoint Presentation</vt:lpstr>
      <vt:lpstr>The Life of the Buddha</vt:lpstr>
      <vt:lpstr>PowerPoint Presentation</vt:lpstr>
      <vt:lpstr>1. Why do you think that the Buddha was unhappy with his life in the  palace?  2. Can you think of any reasons  why his life was not fulfilled?  3. The Buddha was honest with himself and rejected material  wealth.  Why might he not feel  happy having lots of money?  </vt:lpstr>
      <vt:lpstr>PowerPoint Presentation</vt:lpstr>
      <vt:lpstr>‘Honesty is the best policy’.  Assess this view. (8)</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life of the Buddha</dc:title>
  <dc:creator>caroline thurgood</dc:creator>
  <cp:lastModifiedBy>caroline thurgood</cp:lastModifiedBy>
  <cp:revision>14</cp:revision>
  <dcterms:created xsi:type="dcterms:W3CDTF">2015-07-28T18:39:42Z</dcterms:created>
  <dcterms:modified xsi:type="dcterms:W3CDTF">2015-07-30T19:22:03Z</dcterms:modified>
</cp:coreProperties>
</file>