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3" r:id="rId2"/>
    <p:sldId id="274" r:id="rId3"/>
    <p:sldId id="264" r:id="rId4"/>
    <p:sldId id="257" r:id="rId5"/>
    <p:sldId id="265" r:id="rId6"/>
    <p:sldId id="267" r:id="rId7"/>
    <p:sldId id="266" r:id="rId8"/>
    <p:sldId id="268" r:id="rId9"/>
    <p:sldId id="270" r:id="rId10"/>
    <p:sldId id="271" r:id="rId11"/>
    <p:sldId id="269" r:id="rId12"/>
    <p:sldId id="276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50" d="100"/>
          <a:sy n="50" d="100"/>
        </p:scale>
        <p:origin x="4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65976-4F46-458E-80A3-423329786D84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6E15B8-18FC-458E-88F8-A379300C7E2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953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 smtClean="0"/>
          </a:p>
        </p:txBody>
      </p:sp>
      <p:sp>
        <p:nvSpPr>
          <p:cNvPr id="6148" name="Slide Number Placeholder 3"/>
          <p:cNvSpPr txBox="1">
            <a:spLocks noGrp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D72FA3E-6426-4474-B66F-F70976763F35}" type="slidenum">
              <a:rPr lang="en-GB" altLang="en-US"/>
              <a:pPr algn="r" eaLnBrk="1" hangingPunct="1">
                <a:spcBef>
                  <a:spcPct val="0"/>
                </a:spcBef>
              </a:pPr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52233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Go through learning outcomes with students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A030B-7C4A-44BC-A44A-580196A0329A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5389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6C8F5-71C2-4253-935D-D693D2959BBA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9565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Students</a:t>
            </a:r>
            <a:r>
              <a:rPr lang="en-GB" baseline="0" dirty="0" smtClean="0"/>
              <a:t> to make notes on what happens during the ceremony and discussion afterwards.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D67FE-C170-4433-A2EE-A03050E48133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240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613F-E9A3-42DC-9607-96AA7F65E181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CF4F3-D913-4607-AE80-7B610C6714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461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613F-E9A3-42DC-9607-96AA7F65E181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CF4F3-D913-4607-AE80-7B610C6714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4641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613F-E9A3-42DC-9607-96AA7F65E181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CF4F3-D913-4607-AE80-7B610C6714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1564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613F-E9A3-42DC-9607-96AA7F65E181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CF4F3-D913-4607-AE80-7B610C6714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2103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613F-E9A3-42DC-9607-96AA7F65E181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CF4F3-D913-4607-AE80-7B610C6714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6134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613F-E9A3-42DC-9607-96AA7F65E181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CF4F3-D913-4607-AE80-7B610C6714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8060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613F-E9A3-42DC-9607-96AA7F65E181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CF4F3-D913-4607-AE80-7B610C6714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9431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613F-E9A3-42DC-9607-96AA7F65E181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CF4F3-D913-4607-AE80-7B610C6714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0416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613F-E9A3-42DC-9607-96AA7F65E181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CF4F3-D913-4607-AE80-7B610C6714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481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613F-E9A3-42DC-9607-96AA7F65E181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CF4F3-D913-4607-AE80-7B610C6714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924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613F-E9A3-42DC-9607-96AA7F65E181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CF4F3-D913-4607-AE80-7B610C6714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1060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8613F-E9A3-42DC-9607-96AA7F65E181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CF4F3-D913-4607-AE80-7B610C67148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6169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865313" y="1884364"/>
            <a:ext cx="8424862" cy="1252537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3200" b="1" dirty="0">
                <a:solidFill>
                  <a:schemeClr val="tx1"/>
                </a:solidFill>
                <a:latin typeface="Comic Sans MS" pitchFamily="66" charset="0"/>
              </a:rPr>
              <a:t>Good: 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I can </a:t>
            </a:r>
            <a:r>
              <a:rPr lang="en-GB" sz="2800" b="1" u="sng" dirty="0">
                <a:solidFill>
                  <a:schemeClr val="tx1"/>
                </a:solidFill>
                <a:latin typeface="Comic Sans MS" pitchFamily="66" charset="0"/>
              </a:rPr>
              <a:t>understand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GB" sz="2800" dirty="0" smtClean="0">
                <a:solidFill>
                  <a:schemeClr val="tx1"/>
                </a:solidFill>
                <a:latin typeface="Comic Sans MS" pitchFamily="66" charset="0"/>
              </a:rPr>
              <a:t>he dilemmas faced by the Buddha once he left the palace and how he dealt with it.</a:t>
            </a:r>
            <a:endParaRPr lang="en-GB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784351" y="3225800"/>
            <a:ext cx="8626475" cy="129540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3200" b="1" dirty="0">
                <a:solidFill>
                  <a:schemeClr val="tx1"/>
                </a:solidFill>
                <a:latin typeface="Comic Sans MS" pitchFamily="66" charset="0"/>
              </a:rPr>
              <a:t>Great</a:t>
            </a:r>
            <a:r>
              <a:rPr lang="en-GB" sz="3200" dirty="0">
                <a:solidFill>
                  <a:schemeClr val="tx1"/>
                </a:solidFill>
                <a:latin typeface="Comic Sans MS" pitchFamily="66" charset="0"/>
              </a:rPr>
              <a:t>: 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I</a:t>
            </a:r>
            <a:r>
              <a:rPr lang="en-GB" sz="28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can </a:t>
            </a:r>
            <a:r>
              <a:rPr lang="en-GB" sz="2800" b="1" u="sng" dirty="0">
                <a:solidFill>
                  <a:schemeClr val="tx1"/>
                </a:solidFill>
                <a:latin typeface="Comic Sans MS" pitchFamily="66" charset="0"/>
              </a:rPr>
              <a:t>explain 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why the </a:t>
            </a:r>
            <a:r>
              <a:rPr lang="en-GB" sz="2800" dirty="0" smtClean="0">
                <a:solidFill>
                  <a:schemeClr val="tx1"/>
                </a:solidFill>
                <a:latin typeface="Comic Sans MS" pitchFamily="66" charset="0"/>
              </a:rPr>
              <a:t>Buddha had dilemmas since leaving the palace and his emotional attitude towards leaving</a:t>
            </a:r>
            <a:endParaRPr lang="en-GB" sz="28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703388" y="4724401"/>
            <a:ext cx="8788400" cy="1838631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2800" b="1" dirty="0">
                <a:solidFill>
                  <a:schemeClr val="tx1"/>
                </a:solidFill>
                <a:latin typeface="Comic Sans MS" pitchFamily="66" charset="0"/>
              </a:rPr>
              <a:t>Brilliant: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 I can </a:t>
            </a:r>
            <a:r>
              <a:rPr lang="en-GB" sz="2800" b="1" u="sng" dirty="0">
                <a:solidFill>
                  <a:schemeClr val="tx1"/>
                </a:solidFill>
                <a:latin typeface="Comic Sans MS" pitchFamily="66" charset="0"/>
              </a:rPr>
              <a:t>identify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 how </a:t>
            </a:r>
            <a:r>
              <a:rPr lang="en-GB" sz="2800" dirty="0" smtClean="0">
                <a:solidFill>
                  <a:schemeClr val="tx1"/>
                </a:solidFill>
                <a:latin typeface="Comic Sans MS" pitchFamily="66" charset="0"/>
              </a:rPr>
              <a:t>Buddhists respect living a middle way and dealing with emotional issues.  Also how this is reflected in the caterpillar process</a:t>
            </a:r>
            <a:endParaRPr lang="en-GB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2050" name="Picture 2" descr="C:\Users\esimms\AppData\Local\Microsoft\Windows\Temporary Internet Files\Content.IE5\WSK6RPX9\MC90038402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0550" y="6197600"/>
            <a:ext cx="14033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1703388" y="158751"/>
            <a:ext cx="8788400" cy="1584325"/>
          </a:xfrm>
          <a:prstGeom prst="roundRect">
            <a:avLst/>
          </a:prstGeom>
          <a:solidFill>
            <a:srgbClr val="FF9933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2800" b="1" dirty="0">
                <a:solidFill>
                  <a:schemeClr val="tx1"/>
                </a:solidFill>
                <a:latin typeface="Comic Sans MS" pitchFamily="66" charset="0"/>
              </a:rPr>
              <a:t>Title: </a:t>
            </a:r>
            <a:r>
              <a:rPr lang="en-GB" sz="2800" b="1" dirty="0" smtClean="0">
                <a:solidFill>
                  <a:schemeClr val="tx1"/>
                </a:solidFill>
                <a:latin typeface="Comic Sans MS" pitchFamily="66" charset="0"/>
              </a:rPr>
              <a:t>Dilemmas faced by the Buddha</a:t>
            </a:r>
            <a:endParaRPr lang="en-GB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eaLnBrk="1" hangingPunct="1">
              <a:defRPr/>
            </a:pPr>
            <a:r>
              <a:rPr lang="en-GB" b="1" dirty="0">
                <a:solidFill>
                  <a:schemeClr val="tx1"/>
                </a:solidFill>
                <a:latin typeface="Comic Sans MS" pitchFamily="66" charset="0"/>
              </a:rPr>
              <a:t> LO: To know what </a:t>
            </a:r>
            <a:r>
              <a:rPr lang="en-GB" b="1" dirty="0" smtClean="0">
                <a:solidFill>
                  <a:schemeClr val="tx1"/>
                </a:solidFill>
                <a:latin typeface="Comic Sans MS" pitchFamily="66" charset="0"/>
              </a:rPr>
              <a:t>reasons </a:t>
            </a:r>
            <a:r>
              <a:rPr lang="en-GB" b="1" dirty="0" smtClean="0">
                <a:solidFill>
                  <a:schemeClr val="tx1"/>
                </a:solidFill>
                <a:latin typeface="Comic Sans MS" pitchFamily="66" charset="0"/>
              </a:rPr>
              <a:t>the </a:t>
            </a:r>
            <a:r>
              <a:rPr lang="en-GB" b="1" dirty="0" smtClean="0">
                <a:solidFill>
                  <a:schemeClr val="tx1"/>
                </a:solidFill>
                <a:latin typeface="Comic Sans MS" pitchFamily="66" charset="0"/>
              </a:rPr>
              <a:t>Buddha </a:t>
            </a:r>
            <a:r>
              <a:rPr lang="en-GB" b="1" dirty="0" smtClean="0">
                <a:solidFill>
                  <a:schemeClr val="tx1"/>
                </a:solidFill>
                <a:latin typeface="Comic Sans MS" pitchFamily="66" charset="0"/>
              </a:rPr>
              <a:t>had for leaving the palace</a:t>
            </a:r>
          </a:p>
          <a:p>
            <a:pPr algn="ctr" eaLnBrk="1" hangingPunct="1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itchFamily="66" charset="0"/>
              </a:rPr>
              <a:t>To think about </a:t>
            </a:r>
            <a:r>
              <a:rPr lang="en-GB" b="1" dirty="0" smtClean="0">
                <a:solidFill>
                  <a:schemeClr val="tx1"/>
                </a:solidFill>
                <a:latin typeface="Comic Sans MS" pitchFamily="66" charset="0"/>
              </a:rPr>
              <a:t>the importance of living </a:t>
            </a:r>
            <a:r>
              <a:rPr lang="en-GB" b="1" dirty="0" smtClean="0">
                <a:solidFill>
                  <a:schemeClr val="tx1"/>
                </a:solidFill>
                <a:latin typeface="Comic Sans MS" pitchFamily="66" charset="0"/>
              </a:rPr>
              <a:t>the middle </a:t>
            </a:r>
            <a:r>
              <a:rPr lang="en-GB" b="1" dirty="0" smtClean="0">
                <a:solidFill>
                  <a:schemeClr val="tx1"/>
                </a:solidFill>
                <a:latin typeface="Comic Sans MS" pitchFamily="66" charset="0"/>
              </a:rPr>
              <a:t>way for Buddhists</a:t>
            </a:r>
            <a:endParaRPr lang="en-GB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 eaLnBrk="1" hangingPunct="1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itchFamily="66" charset="0"/>
              </a:rPr>
              <a:t>To understand the significance of the </a:t>
            </a:r>
            <a:r>
              <a:rPr lang="en-GB" sz="2000" b="1" dirty="0" smtClean="0">
                <a:solidFill>
                  <a:schemeClr val="tx1"/>
                </a:solidFill>
                <a:latin typeface="Comic Sans MS" pitchFamily="66" charset="0"/>
              </a:rPr>
              <a:t>caterpillar process</a:t>
            </a:r>
            <a:endParaRPr lang="en-GB" sz="20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63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 Diagonal Corner Rectangle 17"/>
          <p:cNvSpPr/>
          <p:nvPr/>
        </p:nvSpPr>
        <p:spPr>
          <a:xfrm>
            <a:off x="336883" y="3352798"/>
            <a:ext cx="4620127" cy="3441032"/>
          </a:xfrm>
          <a:prstGeom prst="round2DiagRect">
            <a:avLst/>
          </a:prstGeom>
          <a:solidFill>
            <a:srgbClr val="816F73"/>
          </a:solidFill>
          <a:ln>
            <a:solidFill>
              <a:srgbClr val="816F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u="sng" dirty="0" smtClean="0">
                <a:latin typeface="Comic Sans MS" panose="030F0702030302020204" pitchFamily="66" charset="0"/>
              </a:rPr>
              <a:t>Can you de-scramble the key words for today’s lesson?</a:t>
            </a:r>
          </a:p>
          <a:p>
            <a:pPr algn="ctr"/>
            <a:endParaRPr lang="en-GB" sz="2000" dirty="0">
              <a:latin typeface="Comic Sans MS" panose="030F0702030302020204" pitchFamily="66" charset="0"/>
            </a:endParaRP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Gulenoinlcs</a:t>
            </a:r>
            <a:endParaRPr lang="en-GB" sz="2000" dirty="0" smtClean="0">
              <a:latin typeface="Comic Sans MS" panose="030F0702030302020204" pitchFamily="66" charset="0"/>
            </a:endParaRPr>
          </a:p>
          <a:p>
            <a:pPr algn="ctr"/>
            <a:endParaRPr lang="en-GB" sz="2000" dirty="0">
              <a:latin typeface="Comic Sans MS" panose="030F0702030302020204" pitchFamily="66" charset="0"/>
            </a:endParaRP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Delimd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dirty="0" smtClean="0">
                <a:latin typeface="Comic Sans MS" panose="030F0702030302020204" pitchFamily="66" charset="0"/>
              </a:rPr>
              <a:t>Ywa</a:t>
            </a:r>
            <a:endParaRPr lang="en-GB" sz="2000" dirty="0" smtClean="0">
              <a:latin typeface="Comic Sans MS" panose="030F0702030302020204" pitchFamily="66" charset="0"/>
            </a:endParaRPr>
          </a:p>
          <a:p>
            <a:pPr algn="ctr"/>
            <a:endParaRPr lang="en-GB" sz="2000" dirty="0">
              <a:latin typeface="Comic Sans MS" panose="030F0702030302020204" pitchFamily="66" charset="0"/>
            </a:endParaRP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Maidmles</a:t>
            </a:r>
            <a:endParaRPr lang="en-GB" sz="2000" dirty="0" smtClean="0">
              <a:latin typeface="Comic Sans MS" panose="030F0702030302020204" pitchFamily="66" charset="0"/>
            </a:endParaRPr>
          </a:p>
          <a:p>
            <a:pPr algn="ctr"/>
            <a:endParaRPr lang="en-GB" sz="2000" dirty="0">
              <a:latin typeface="Comic Sans MS" panose="030F0702030302020204" pitchFamily="66" charset="0"/>
            </a:endParaRP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Hduadb</a:t>
            </a:r>
            <a:endParaRPr lang="en-GB" dirty="0">
              <a:latin typeface="Elementary Heavy SF" panose="020BE200000000000000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74692" y="213268"/>
            <a:ext cx="7892716" cy="2951748"/>
          </a:xfrm>
          <a:prstGeom prst="rect">
            <a:avLst/>
          </a:prstGeom>
          <a:solidFill>
            <a:srgbClr val="BD2742"/>
          </a:solidFill>
          <a:ln>
            <a:solidFill>
              <a:srgbClr val="DA638D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/>
              <a:t>What would you change about your life to ensure that you are following the middle way?  Would this be successful?  Say why/why not.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584835" y="4310881"/>
            <a:ext cx="2124221" cy="2482949"/>
          </a:xfrm>
          <a:prstGeom prst="rect">
            <a:avLst/>
          </a:prstGeom>
          <a:solidFill>
            <a:srgbClr val="BD2742"/>
          </a:solidFill>
          <a:ln>
            <a:solidFill>
              <a:srgbClr val="BD27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GrilledCheese BTN" panose="020B0604060402040206" pitchFamily="34" charset="0"/>
              </a:rPr>
              <a:t>Counselling</a:t>
            </a:r>
          </a:p>
          <a:p>
            <a:pPr algn="ctr"/>
            <a:endParaRPr lang="en-GB" dirty="0">
              <a:latin typeface="GrilledCheese BTN" panose="020B0604060402040206" pitchFamily="34" charset="0"/>
            </a:endParaRPr>
          </a:p>
          <a:p>
            <a:pPr algn="ctr"/>
            <a:r>
              <a:rPr lang="en-GB" dirty="0" smtClean="0">
                <a:latin typeface="GrilledCheese BTN" panose="020B0604060402040206" pitchFamily="34" charset="0"/>
              </a:rPr>
              <a:t>Middle Way</a:t>
            </a:r>
          </a:p>
          <a:p>
            <a:pPr algn="ctr"/>
            <a:endParaRPr lang="en-GB" dirty="0" smtClean="0">
              <a:latin typeface="GrilledCheese BTN" panose="020B0604060402040206" pitchFamily="34" charset="0"/>
            </a:endParaRPr>
          </a:p>
          <a:p>
            <a:pPr algn="ctr"/>
            <a:r>
              <a:rPr lang="en-GB" dirty="0" smtClean="0">
                <a:latin typeface="GrilledCheese BTN" panose="020B0604060402040206" pitchFamily="34" charset="0"/>
              </a:rPr>
              <a:t>Dilemmas</a:t>
            </a:r>
          </a:p>
          <a:p>
            <a:pPr algn="ctr"/>
            <a:endParaRPr lang="en-GB" dirty="0">
              <a:latin typeface="GrilledCheese BTN" panose="020B0604060402040206" pitchFamily="34" charset="0"/>
            </a:endParaRPr>
          </a:p>
          <a:p>
            <a:pPr algn="ctr"/>
            <a:r>
              <a:rPr lang="en-GB" dirty="0" smtClean="0">
                <a:latin typeface="GrilledCheese BTN" panose="020B0604060402040206" pitchFamily="34" charset="0"/>
              </a:rPr>
              <a:t>Buddha</a:t>
            </a:r>
            <a:endParaRPr lang="en-GB" dirty="0">
              <a:latin typeface="GrilledCheese BTN" panose="020B0604060402040206" pitchFamily="34" charset="0"/>
            </a:endParaRPr>
          </a:p>
          <a:p>
            <a:pPr algn="ctr"/>
            <a:endParaRPr lang="en-GB" dirty="0" smtClean="0">
              <a:latin typeface="GrilledCheese BTN" panose="020B0604060402040206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579" y="319549"/>
            <a:ext cx="2857500" cy="2133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4935" y="3549461"/>
            <a:ext cx="4788924" cy="3096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638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2916676491797329824my_bridge_brick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628" b="-29628"/>
          <a:stretch>
            <a:fillRect/>
          </a:stretch>
        </p:blipFill>
        <p:spPr>
          <a:xfrm>
            <a:off x="737425" y="2750502"/>
            <a:ext cx="10515600" cy="4351338"/>
          </a:xfrm>
        </p:spPr>
      </p:pic>
      <p:sp>
        <p:nvSpPr>
          <p:cNvPr id="8" name="Flowchart: Process 7"/>
          <p:cNvSpPr/>
          <p:nvPr/>
        </p:nvSpPr>
        <p:spPr>
          <a:xfrm>
            <a:off x="0" y="0"/>
            <a:ext cx="12192000" cy="1705233"/>
          </a:xfrm>
          <a:prstGeom prst="flowChartProcess">
            <a:avLst/>
          </a:prstGeom>
          <a:solidFill>
            <a:srgbClr val="25BCCF">
              <a:alpha val="58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solidFill>
                  <a:srgbClr val="DF7798"/>
                </a:solidFill>
                <a:latin typeface="Cooper Black" panose="0208090404030B020404" pitchFamily="18" charset="0"/>
              </a:rPr>
              <a:t>Progress Bridge – The Buddha</a:t>
            </a:r>
            <a:endParaRPr lang="en-GB" sz="6000" dirty="0">
              <a:solidFill>
                <a:srgbClr val="DF7798"/>
              </a:solidFill>
              <a:latin typeface="Cooper Black" panose="0208090404030B0204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2" t="18270" r="21810" b="26251"/>
          <a:stretch/>
        </p:blipFill>
        <p:spPr>
          <a:xfrm>
            <a:off x="10508614" y="3700302"/>
            <a:ext cx="1484218" cy="148045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146" y="1804028"/>
            <a:ext cx="1711234" cy="17112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" t="2590" r="4286" b="5267"/>
          <a:stretch/>
        </p:blipFill>
        <p:spPr>
          <a:xfrm>
            <a:off x="290327" y="3700302"/>
            <a:ext cx="1527965" cy="15162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Rounded Rectangular Callout 2"/>
          <p:cNvSpPr/>
          <p:nvPr/>
        </p:nvSpPr>
        <p:spPr>
          <a:xfrm>
            <a:off x="8810443" y="2659645"/>
            <a:ext cx="1698171" cy="1358537"/>
          </a:xfrm>
          <a:prstGeom prst="wedgeRoundRectCallout">
            <a:avLst>
              <a:gd name="adj1" fmla="val 26859"/>
              <a:gd name="adj2" fmla="val 60577"/>
              <a:gd name="adj3" fmla="val 16667"/>
            </a:avLst>
          </a:prstGeom>
          <a:solidFill>
            <a:srgbClr val="66FF33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Cooper Black" panose="0208090404030B020404" pitchFamily="18" charset="0"/>
              </a:rPr>
              <a:t>I’m a pro at this topic!</a:t>
            </a:r>
            <a:endParaRPr lang="en-GB" dirty="0">
              <a:latin typeface="Cooper Black" panose="0208090404030B020404" pitchFamily="18" charset="0"/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6665174" y="1804028"/>
            <a:ext cx="1698171" cy="1358537"/>
          </a:xfrm>
          <a:prstGeom prst="wedgeRoundRectCallout">
            <a:avLst>
              <a:gd name="adj1" fmla="val -44423"/>
              <a:gd name="adj2" fmla="val 60577"/>
              <a:gd name="adj3" fmla="val 16667"/>
            </a:avLst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Cooper Black" panose="0208090404030B020404" pitchFamily="18" charset="0"/>
              </a:rPr>
              <a:t>I’ve nearly got it! </a:t>
            </a:r>
            <a:endParaRPr lang="en-GB" dirty="0">
              <a:latin typeface="Cooper Black" panose="0208090404030B020404" pitchFamily="18" charset="0"/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1810210" y="2659645"/>
            <a:ext cx="1698171" cy="1358537"/>
          </a:xfrm>
          <a:prstGeom prst="wedgeRoundRectCallout">
            <a:avLst>
              <a:gd name="adj1" fmla="val -43397"/>
              <a:gd name="adj2" fmla="val 65064"/>
              <a:gd name="adj3" fmla="val 1666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Cooper Black" panose="0208090404030B020404" pitchFamily="18" charset="0"/>
              </a:rPr>
              <a:t>Ahh what is the teacher on about?!</a:t>
            </a:r>
            <a:endParaRPr lang="en-GB" dirty="0">
              <a:latin typeface="Cooper Black" panose="0208090404030B0204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94774" y="4926171"/>
            <a:ext cx="260090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dirty="0">
                <a:latin typeface="Comic Sans MS" pitchFamily="66" charset="0"/>
              </a:rPr>
              <a:t>Sprint: I can </a:t>
            </a:r>
            <a:r>
              <a:rPr lang="en-GB" sz="2000" u="sng" dirty="0">
                <a:solidFill>
                  <a:srgbClr val="FF0000"/>
                </a:solidFill>
                <a:latin typeface="Comic Sans MS" pitchFamily="66" charset="0"/>
              </a:rPr>
              <a:t>evaluate</a:t>
            </a:r>
            <a:r>
              <a:rPr lang="en-GB" sz="2000" dirty="0">
                <a:latin typeface="Comic Sans MS" pitchFamily="66" charset="0"/>
              </a:rPr>
              <a:t> the </a:t>
            </a:r>
            <a:r>
              <a:rPr lang="en-GB" sz="2000" dirty="0" smtClean="0">
                <a:latin typeface="Comic Sans MS" pitchFamily="66" charset="0"/>
              </a:rPr>
              <a:t>life of the Buddha and </a:t>
            </a:r>
            <a:r>
              <a:rPr lang="en-GB" sz="2000" u="sng" dirty="0">
                <a:solidFill>
                  <a:srgbClr val="FF0000"/>
                </a:solidFill>
                <a:latin typeface="Comic Sans MS" pitchFamily="66" charset="0"/>
              </a:rPr>
              <a:t>relate</a:t>
            </a:r>
            <a:r>
              <a:rPr lang="en-GB" sz="2000" dirty="0">
                <a:latin typeface="Comic Sans MS" pitchFamily="66" charset="0"/>
              </a:rPr>
              <a:t> it to the </a:t>
            </a:r>
            <a:r>
              <a:rPr lang="en-GB" sz="2000" dirty="0" smtClean="0">
                <a:latin typeface="Comic Sans MS" pitchFamily="66" charset="0"/>
              </a:rPr>
              <a:t>caterpillar process.</a:t>
            </a:r>
            <a:endParaRPr lang="en-GB" sz="2000" dirty="0">
              <a:latin typeface="Comic Sans MS" pitchFamily="66" charset="0"/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7172941" y="5612812"/>
            <a:ext cx="1304938" cy="957403"/>
          </a:xfrm>
          <a:prstGeom prst="star5">
            <a:avLst/>
          </a:prstGeom>
          <a:solidFill>
            <a:srgbClr val="41F9FD"/>
          </a:solidFill>
          <a:ln>
            <a:solidFill>
              <a:srgbClr val="41F9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Comic Sans MS" panose="030F0702030302020204" pitchFamily="66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404815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95670" y="1228725"/>
            <a:ext cx="5000660" cy="3557573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GB" sz="3600" dirty="0"/>
              <a:t>Write a letter to the </a:t>
            </a:r>
            <a:r>
              <a:rPr lang="en-GB" sz="3600" dirty="0" smtClean="0"/>
              <a:t>Buddha's </a:t>
            </a:r>
            <a:r>
              <a:rPr lang="en-GB" sz="3600" dirty="0"/>
              <a:t>doctor </a:t>
            </a:r>
            <a:r>
              <a:rPr lang="en-GB" sz="3600" dirty="0" smtClean="0"/>
              <a:t>giving them feedback on your assessment of the Buddha.  </a:t>
            </a:r>
            <a:br>
              <a:rPr lang="en-GB" sz="3600" dirty="0" smtClean="0"/>
            </a:br>
            <a:r>
              <a:rPr lang="en-GB" sz="3600" dirty="0" smtClean="0"/>
              <a:t>Give advise on how you would help the Buddha deal with his lifestyle.</a:t>
            </a:r>
            <a:endParaRPr lang="en-GB" sz="3600" b="1" dirty="0"/>
          </a:p>
        </p:txBody>
      </p:sp>
      <p:pic>
        <p:nvPicPr>
          <p:cNvPr id="8195" name="Picture 5" descr="crying_ba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4826" y="549275"/>
            <a:ext cx="1547813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1" descr="elderly-wom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20189" y="476251"/>
            <a:ext cx="12477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12"/>
          <p:cNvSpPr txBox="1">
            <a:spLocks noChangeArrowheads="1"/>
          </p:cNvSpPr>
          <p:nvPr/>
        </p:nvSpPr>
        <p:spPr bwMode="auto">
          <a:xfrm>
            <a:off x="1992314" y="1628776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/>
              <a:t>Birth</a:t>
            </a:r>
          </a:p>
        </p:txBody>
      </p:sp>
      <p:sp>
        <p:nvSpPr>
          <p:cNvPr id="8198" name="Text Box 13"/>
          <p:cNvSpPr txBox="1">
            <a:spLocks noChangeArrowheads="1"/>
          </p:cNvSpPr>
          <p:nvPr/>
        </p:nvSpPr>
        <p:spPr bwMode="auto">
          <a:xfrm>
            <a:off x="9048751" y="2349501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/>
              <a:t>Aging</a:t>
            </a:r>
          </a:p>
        </p:txBody>
      </p:sp>
      <p:pic>
        <p:nvPicPr>
          <p:cNvPr id="8199" name="Picture 18" descr="090817142859-lar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03389" y="2205039"/>
            <a:ext cx="1728787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Text Box 19"/>
          <p:cNvSpPr txBox="1">
            <a:spLocks noChangeArrowheads="1"/>
          </p:cNvSpPr>
          <p:nvPr/>
        </p:nvSpPr>
        <p:spPr bwMode="auto">
          <a:xfrm>
            <a:off x="1738282" y="3643315"/>
            <a:ext cx="1944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/>
              <a:t>Teenage Years</a:t>
            </a:r>
            <a:endParaRPr lang="en-GB" sz="2000" dirty="0"/>
          </a:p>
        </p:txBody>
      </p:sp>
      <p:pic>
        <p:nvPicPr>
          <p:cNvPr id="8202" name="Picture 22" descr="view_10"/>
          <p:cNvPicPr>
            <a:picLocks noChangeAspect="1" noChangeArrowheads="1"/>
          </p:cNvPicPr>
          <p:nvPr/>
        </p:nvPicPr>
        <p:blipFill>
          <a:blip r:embed="rId5" cstate="print"/>
          <a:srcRect b="7513"/>
          <a:stretch>
            <a:fillRect/>
          </a:stretch>
        </p:blipFill>
        <p:spPr bwMode="auto">
          <a:xfrm>
            <a:off x="1774826" y="4508500"/>
            <a:ext cx="1763713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Text Box 25"/>
          <p:cNvSpPr txBox="1">
            <a:spLocks noChangeArrowheads="1"/>
          </p:cNvSpPr>
          <p:nvPr/>
        </p:nvSpPr>
        <p:spPr bwMode="auto">
          <a:xfrm>
            <a:off x="1630364" y="5949951"/>
            <a:ext cx="1944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/>
              <a:t>Times of illness</a:t>
            </a:r>
          </a:p>
        </p:txBody>
      </p:sp>
      <p:pic>
        <p:nvPicPr>
          <p:cNvPr id="8204" name="Picture 27" descr="funera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2989" y="2781300"/>
            <a:ext cx="1970087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5" name="Text Box 28"/>
          <p:cNvSpPr txBox="1">
            <a:spLocks noChangeArrowheads="1"/>
          </p:cNvSpPr>
          <p:nvPr/>
        </p:nvSpPr>
        <p:spPr bwMode="auto">
          <a:xfrm>
            <a:off x="9048751" y="4076701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/>
              <a:t>Death</a:t>
            </a:r>
          </a:p>
        </p:txBody>
      </p:sp>
      <p:pic>
        <p:nvPicPr>
          <p:cNvPr id="8206" name="Picture 30" descr="relationship_breakdow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759826" y="4508500"/>
            <a:ext cx="1584325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7" name="Text Box 31"/>
          <p:cNvSpPr txBox="1">
            <a:spLocks noChangeArrowheads="1"/>
          </p:cNvSpPr>
          <p:nvPr/>
        </p:nvSpPr>
        <p:spPr bwMode="auto">
          <a:xfrm>
            <a:off x="8507414" y="5949951"/>
            <a:ext cx="21605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/>
              <a:t>Relationship Breakdown</a:t>
            </a:r>
          </a:p>
        </p:txBody>
      </p:sp>
    </p:spTree>
    <p:extLst>
      <p:ext uri="{BB962C8B-B14F-4D97-AF65-F5344CB8AC3E}">
        <p14:creationId xmlns:p14="http://schemas.microsoft.com/office/powerpoint/2010/main" val="395344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1992313" y="188913"/>
            <a:ext cx="8229600" cy="1143000"/>
          </a:xfrm>
          <a:gradFill rotWithShape="1">
            <a:gsLst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A0CA4A"/>
              </a:gs>
            </a:gsLst>
            <a:lin ang="5400000"/>
          </a:gradFill>
          <a:ln w="63500">
            <a:solidFill>
              <a:schemeClr val="tx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dirty="0" smtClean="0">
                <a:latin typeface="Comic Sans MS" pitchFamily="66" charset="0"/>
              </a:rPr>
              <a:t>Homework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5735639" y="1844676"/>
            <a:ext cx="922337" cy="963613"/>
          </a:xfrm>
          <a:prstGeom prst="downArrow">
            <a:avLst/>
          </a:prstGeom>
          <a:solidFill>
            <a:srgbClr val="FF00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2351088" y="3284539"/>
            <a:ext cx="7777162" cy="2447925"/>
          </a:xfrm>
          <a:prstGeom prst="roundRect">
            <a:avLst/>
          </a:prstGeom>
          <a:solidFill>
            <a:srgbClr val="FFC0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3600" dirty="0"/>
              <a:t>Complete the homework sheet for pupils and parents to note any changes made from teaching character.</a:t>
            </a:r>
          </a:p>
        </p:txBody>
      </p:sp>
    </p:spTree>
    <p:extLst>
      <p:ext uri="{BB962C8B-B14F-4D97-AF65-F5344CB8AC3E}">
        <p14:creationId xmlns:p14="http://schemas.microsoft.com/office/powerpoint/2010/main" val="376059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http://emojipedia.org/wp-content/uploads/2013/07/4-smiling-face-with-smiling-ey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28" y="2472296"/>
            <a:ext cx="1555079" cy="155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l.yimg.com/bt/api/res/1.2/EFdlgBFt4LT5XMVpGaPDuw--/YXBwaWQ9eW5ld3M7cT04NTt3PTYzMA--/http:/l.yimg.com/os/publish-images/sports/2014-09-25/54acb070-44f4-11e4-ace7-8bae04fafc9b_160x160xtrophy-png-pagespeed-ic-RLBd4nN17D-copy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40"/>
          <a:stretch/>
        </p:blipFill>
        <p:spPr bwMode="auto">
          <a:xfrm>
            <a:off x="8742114" y="35172"/>
            <a:ext cx="3027987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320216" y="1596360"/>
            <a:ext cx="3871784" cy="525129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To reflect </a:t>
            </a:r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upon how </a:t>
            </a: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important it is to assess your lifestyle and to make the right choices.  To include teachings and dilemmas from the life of the Buddha to show this. Accuracy of </a:t>
            </a: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SPaG</a:t>
            </a:r>
            <a:endParaRPr lang="en-GB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en-GB" u="sng" dirty="0" smtClean="0">
                <a:solidFill>
                  <a:schemeClr val="tx1"/>
                </a:solidFill>
                <a:latin typeface="Comic Sans MS" pitchFamily="66" charset="0"/>
              </a:rPr>
              <a:t>Band 4/5</a:t>
            </a:r>
            <a:endParaRPr lang="en-GB" u="sng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67238" y="2892504"/>
            <a:ext cx="3871784" cy="395515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To explain and give examples </a:t>
            </a:r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of </a:t>
            </a: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dilemmas that the Buddha faced </a:t>
            </a:r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d</a:t>
            </a: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uring </a:t>
            </a: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his life and how this could be solved to follow a healthy lifestyle. Considerable accuracy of </a:t>
            </a: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SPaG</a:t>
            </a:r>
            <a:endParaRPr lang="en-GB" b="1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en-GB" u="sng" dirty="0" smtClean="0">
                <a:solidFill>
                  <a:schemeClr val="tx1"/>
                </a:solidFill>
                <a:latin typeface="Comic Sans MS" pitchFamily="66" charset="0"/>
              </a:rPr>
              <a:t>Band 3/4</a:t>
            </a:r>
            <a:endParaRPr lang="en-GB" u="sng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260" y="4027376"/>
            <a:ext cx="3871784" cy="28306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To recall the dilemmas in the life of the Buddha. Reasonable accuracy of </a:t>
            </a: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SPaG</a:t>
            </a:r>
            <a:endParaRPr lang="en-GB" b="1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lvl="0" algn="ctr">
              <a:defRPr/>
            </a:pPr>
            <a:r>
              <a:rPr lang="en-GB" u="sng" dirty="0" smtClean="0">
                <a:solidFill>
                  <a:schemeClr val="tx1"/>
                </a:solidFill>
                <a:latin typeface="Comic Sans MS" pitchFamily="66" charset="0"/>
              </a:rPr>
              <a:t>Band 1/2</a:t>
            </a:r>
            <a:endParaRPr lang="en-GB" u="sng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en-GB" dirty="0"/>
          </a:p>
        </p:txBody>
      </p:sp>
      <p:pic>
        <p:nvPicPr>
          <p:cNvPr id="2052" name="Picture 4" descr="http://pix.iemoji.com/sbemojix2/0742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5" t="4144" r="6108" b="5231"/>
          <a:stretch/>
        </p:blipFill>
        <p:spPr bwMode="auto">
          <a:xfrm>
            <a:off x="6279703" y="1339848"/>
            <a:ext cx="1372183" cy="141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dn.shopify.com/s/files/1/0185/5092/products/persons-0106_medium.png?v=13695440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112" y="2312044"/>
            <a:ext cx="1496763" cy="155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cdn.shopify.com/s/files/1/0185/5092/products/persons-0122.png?v=136954338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077" y="1133495"/>
            <a:ext cx="1770796" cy="176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lyndahaviland.com/wp-content/uploads/2009/07/post-it-note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1" t="9570" r="18879" b="16569"/>
          <a:stretch/>
        </p:blipFill>
        <p:spPr bwMode="auto">
          <a:xfrm>
            <a:off x="114823" y="35172"/>
            <a:ext cx="2127432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21338" y="640355"/>
            <a:ext cx="1944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omic Sans MS" panose="030F0702030302020204" pitchFamily="66" charset="0"/>
              </a:rPr>
              <a:t>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34618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81159" y="620688"/>
            <a:ext cx="6159057" cy="5760640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 marL="514350" indent="-51435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GB" sz="2400" b="1" dirty="0" smtClean="0"/>
              <a:t>At what age do you think people have the most difficulties in life? </a:t>
            </a:r>
            <a:r>
              <a:rPr lang="en-GB" sz="2400" b="1" dirty="0"/>
              <a:t>(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14-29</a:t>
            </a:r>
            <a:r>
              <a:rPr lang="en-GB" sz="2400" dirty="0">
                <a:solidFill>
                  <a:schemeClr val="bg1"/>
                </a:solidFill>
              </a:rPr>
              <a:t>, </a:t>
            </a:r>
            <a:r>
              <a:rPr lang="en-GB" sz="2400" dirty="0">
                <a:solidFill>
                  <a:srgbClr val="00B050"/>
                </a:solidFill>
              </a:rPr>
              <a:t>30-59</a:t>
            </a:r>
            <a:r>
              <a:rPr lang="en-GB" sz="2400" dirty="0">
                <a:solidFill>
                  <a:schemeClr val="bg1"/>
                </a:solidFill>
              </a:rPr>
              <a:t>, </a:t>
            </a:r>
            <a:r>
              <a:rPr lang="en-GB" sz="2400" dirty="0">
                <a:solidFill>
                  <a:srgbClr val="002060"/>
                </a:solidFill>
              </a:rPr>
              <a:t>60+</a:t>
            </a:r>
            <a:r>
              <a:rPr lang="en-GB" sz="2400" b="1" dirty="0">
                <a:solidFill>
                  <a:srgbClr val="002060"/>
                </a:solidFill>
              </a:rPr>
              <a:t>)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  <a:defRPr/>
            </a:pPr>
            <a:endParaRPr lang="en-GB" sz="2400" dirty="0">
              <a:solidFill>
                <a:schemeClr val="bg1"/>
              </a:solidFill>
            </a:endParaRP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GB" sz="2400" b="1" dirty="0"/>
              <a:t>The </a:t>
            </a:r>
            <a:r>
              <a:rPr lang="en-GB" sz="2400" b="1" dirty="0" smtClean="0"/>
              <a:t>Buddha was very content with his life in the palace. </a:t>
            </a:r>
            <a:r>
              <a:rPr lang="en-GB" sz="2400" b="1" dirty="0">
                <a:solidFill>
                  <a:srgbClr val="33CC33"/>
                </a:solidFill>
              </a:rPr>
              <a:t>TRUE</a:t>
            </a:r>
            <a:r>
              <a:rPr lang="en-GB" sz="2400" dirty="0">
                <a:solidFill>
                  <a:schemeClr val="bg1"/>
                </a:solidFill>
              </a:rPr>
              <a:t>/</a:t>
            </a:r>
            <a:r>
              <a:rPr lang="en-GB" sz="2400" dirty="0">
                <a:solidFill>
                  <a:srgbClr val="FF0000"/>
                </a:solidFill>
              </a:rPr>
              <a:t>FALSE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  <a:defRPr/>
            </a:pPr>
            <a:endParaRPr lang="en-GB" sz="2400" dirty="0">
              <a:solidFill>
                <a:schemeClr val="bg1"/>
              </a:solidFill>
            </a:endParaRP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GB" sz="2400" b="1" dirty="0"/>
              <a:t>Would you </a:t>
            </a:r>
            <a:r>
              <a:rPr lang="en-GB" sz="2400" b="1" dirty="0" smtClean="0"/>
              <a:t>turn to Buddhism if </a:t>
            </a:r>
            <a:r>
              <a:rPr lang="en-GB" sz="2400" b="1" dirty="0"/>
              <a:t>you had a problem? </a:t>
            </a:r>
            <a:r>
              <a:rPr lang="en-GB" sz="2400" dirty="0">
                <a:solidFill>
                  <a:srgbClr val="33CC33"/>
                </a:solidFill>
              </a:rPr>
              <a:t>Yes</a:t>
            </a:r>
            <a:r>
              <a:rPr lang="en-GB" sz="2400" dirty="0">
                <a:solidFill>
                  <a:schemeClr val="bg1"/>
                </a:solidFill>
              </a:rPr>
              <a:t>/ </a:t>
            </a:r>
            <a:r>
              <a:rPr lang="en-GB" sz="2400" dirty="0">
                <a:solidFill>
                  <a:srgbClr val="FF0000"/>
                </a:solidFill>
              </a:rPr>
              <a:t>No</a:t>
            </a:r>
            <a:r>
              <a:rPr lang="en-GB" sz="2400" dirty="0">
                <a:solidFill>
                  <a:schemeClr val="bg1"/>
                </a:solidFill>
              </a:rPr>
              <a:t> 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  <a:defRPr/>
            </a:pPr>
            <a:endParaRPr lang="en-GB" sz="2400" dirty="0">
              <a:solidFill>
                <a:schemeClr val="bg1"/>
              </a:solidFill>
            </a:endParaRP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GB" sz="2400" b="1" dirty="0" smtClean="0"/>
              <a:t>“Those </a:t>
            </a:r>
            <a:r>
              <a:rPr lang="en-GB" sz="2400" b="1" dirty="0"/>
              <a:t>who are free of resentful thoughts surely find peace.” </a:t>
            </a:r>
            <a:r>
              <a:rPr lang="en-GB" sz="2400" dirty="0"/>
              <a:t>- </a:t>
            </a:r>
            <a:r>
              <a:rPr lang="en-GB" sz="2400" b="1" i="1" dirty="0" smtClean="0"/>
              <a:t>Buddha. Do you agree with this quote? </a:t>
            </a:r>
            <a:r>
              <a:rPr lang="en-GB" sz="2400" dirty="0">
                <a:solidFill>
                  <a:srgbClr val="33CC33"/>
                </a:solidFill>
              </a:rPr>
              <a:t>Yes</a:t>
            </a:r>
            <a:r>
              <a:rPr lang="en-GB" sz="2400" dirty="0">
                <a:solidFill>
                  <a:schemeClr val="bg1"/>
                </a:solidFill>
              </a:rPr>
              <a:t>/ </a:t>
            </a:r>
            <a:r>
              <a:rPr lang="en-GB" sz="2400" dirty="0">
                <a:solidFill>
                  <a:srgbClr val="FF0000"/>
                </a:solidFill>
              </a:rPr>
              <a:t>No</a:t>
            </a:r>
            <a:r>
              <a:rPr lang="en-GB" sz="2400" dirty="0">
                <a:solidFill>
                  <a:schemeClr val="bg1"/>
                </a:solidFill>
              </a:rPr>
              <a:t> </a:t>
            </a:r>
            <a:endParaRPr lang="en-GB" sz="2400" b="1" dirty="0"/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  <a:defRPr/>
            </a:pPr>
            <a:endParaRPr lang="en-GB" sz="2400" dirty="0">
              <a:solidFill>
                <a:schemeClr val="bg1"/>
              </a:solidFill>
            </a:endParaRP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GB" sz="2400" b="1" dirty="0"/>
              <a:t>Do you think </a:t>
            </a:r>
            <a:r>
              <a:rPr lang="en-GB" sz="2400" b="1" dirty="0" smtClean="0"/>
              <a:t>believing in Buddhism can </a:t>
            </a:r>
            <a:r>
              <a:rPr lang="en-GB" sz="2400" b="1" dirty="0"/>
              <a:t>help you live a better life? </a:t>
            </a:r>
            <a:r>
              <a:rPr lang="en-GB" sz="2400" dirty="0">
                <a:solidFill>
                  <a:srgbClr val="33CC33"/>
                </a:solidFill>
              </a:rPr>
              <a:t>Yes</a:t>
            </a:r>
            <a:r>
              <a:rPr lang="en-GB" sz="2400" dirty="0">
                <a:solidFill>
                  <a:schemeClr val="bg1"/>
                </a:solidFill>
              </a:rPr>
              <a:t>/</a:t>
            </a:r>
            <a:r>
              <a:rPr lang="en-GB" sz="2400" dirty="0">
                <a:solidFill>
                  <a:srgbClr val="FF0000"/>
                </a:solidFill>
              </a:rPr>
              <a:t>No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  <a:defRPr/>
            </a:pPr>
            <a:endParaRPr lang="en-GB" sz="2400" dirty="0"/>
          </a:p>
          <a:p>
            <a:pPr>
              <a:defRPr/>
            </a:pP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1881158" y="6374"/>
            <a:ext cx="8352608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Starter task: ask your neighbour</a:t>
            </a:r>
          </a:p>
        </p:txBody>
      </p:sp>
    </p:spTree>
    <p:extLst>
      <p:ext uri="{BB962C8B-B14F-4D97-AF65-F5344CB8AC3E}">
        <p14:creationId xmlns:p14="http://schemas.microsoft.com/office/powerpoint/2010/main" val="394619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4000" b="1" dirty="0"/>
              <a:t>Look at the scenarios </a:t>
            </a:r>
            <a:r>
              <a:rPr lang="en-GB" sz="4000" b="1" dirty="0" smtClean="0"/>
              <a:t>you have been given.</a:t>
            </a:r>
          </a:p>
          <a:p>
            <a:pPr marL="0" indent="0" algn="ctr">
              <a:buNone/>
            </a:pPr>
            <a:r>
              <a:rPr lang="en-GB" sz="4000" b="1" dirty="0"/>
              <a:t>W</a:t>
            </a:r>
            <a:r>
              <a:rPr lang="en-GB" sz="4000" b="1" dirty="0" smtClean="0"/>
              <a:t>hat </a:t>
            </a:r>
            <a:r>
              <a:rPr lang="en-GB" sz="4000" b="1" dirty="0"/>
              <a:t>advice would you give the people to help them with their </a:t>
            </a:r>
            <a:r>
              <a:rPr lang="en-GB" sz="4000" b="1" dirty="0" smtClean="0"/>
              <a:t>dilemmas?</a:t>
            </a:r>
          </a:p>
          <a:p>
            <a:pPr marL="0" indent="0" algn="ctr">
              <a:buNone/>
            </a:pPr>
            <a:endParaRPr lang="en-GB" sz="4000" b="1" dirty="0"/>
          </a:p>
          <a:p>
            <a:pPr marL="0" indent="0" algn="ctr">
              <a:buNone/>
            </a:pPr>
            <a:endParaRPr lang="en-GB" sz="4000" b="1" dirty="0" smtClean="0"/>
          </a:p>
          <a:p>
            <a:pPr marL="0" indent="0" algn="ctr">
              <a:buNone/>
            </a:pPr>
            <a:r>
              <a:rPr lang="en-GB" sz="4000" b="1" dirty="0" smtClean="0"/>
              <a:t>Discuss with a partner and be ready to share your ideas as a class.</a:t>
            </a:r>
            <a:endParaRPr lang="en-GB" sz="4000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846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Callout 7"/>
          <p:cNvSpPr/>
          <p:nvPr/>
        </p:nvSpPr>
        <p:spPr>
          <a:xfrm>
            <a:off x="5553269" y="2047301"/>
            <a:ext cx="5257800" cy="4363454"/>
          </a:xfrm>
          <a:prstGeom prst="cloudCallout">
            <a:avLst>
              <a:gd name="adj1" fmla="val -58108"/>
              <a:gd name="adj2" fmla="val 44147"/>
            </a:avLst>
          </a:prstGeom>
          <a:solidFill>
            <a:srgbClr val="DF8073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 smtClean="0">
                <a:latin typeface="Comic Sans MS" panose="030F0702030302020204" pitchFamily="66" charset="0"/>
              </a:rPr>
              <a:t>How can we help people with their problems?</a:t>
            </a:r>
            <a:endParaRPr lang="en-GB" sz="4400" dirty="0">
              <a:latin typeface="Comic Sans MS" panose="030F0702030302020204" pitchFamily="66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24590" y="465222"/>
            <a:ext cx="4042610" cy="6160168"/>
          </a:xfrm>
          <a:prstGeom prst="roundRect">
            <a:avLst/>
          </a:prstGeom>
          <a:solidFill>
            <a:srgbClr val="DFD0C4"/>
          </a:solidFill>
          <a:ln>
            <a:solidFill>
              <a:srgbClr val="DFD0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GB" altLang="en-US" sz="2400" b="1" u="sng" dirty="0" smtClean="0">
                <a:solidFill>
                  <a:schemeClr val="tx1"/>
                </a:solidFill>
                <a:latin typeface="Comic Sans MS" panose="030F0702030302020204" pitchFamily="66" charset="0"/>
                <a:ea typeface="Adobe Fan Heiti Std B" pitchFamily="34" charset="-128"/>
                <a:cs typeface="Arial" pitchFamily="34" charset="0"/>
              </a:rPr>
              <a:t>Activity</a:t>
            </a: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GB" altLang="en-US" sz="2400" dirty="0" smtClean="0">
                <a:solidFill>
                  <a:schemeClr val="tx1"/>
                </a:solidFill>
                <a:latin typeface="Comic Sans MS" panose="030F0702030302020204" pitchFamily="66" charset="0"/>
                <a:ea typeface="Adobe Fan Heiti Std B" pitchFamily="34" charset="-128"/>
                <a:cs typeface="Arial" pitchFamily="34" charset="0"/>
              </a:rPr>
              <a:t>In your tables read each of the scenarios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ts val="1000"/>
              </a:spcAft>
              <a:buAutoNum type="arabicPeriod"/>
            </a:pPr>
            <a:r>
              <a:rPr lang="en-GB" altLang="en-US" sz="2400" dirty="0" smtClean="0">
                <a:solidFill>
                  <a:schemeClr val="tx1"/>
                </a:solidFill>
                <a:latin typeface="Comic Sans MS" panose="030F0702030302020204" pitchFamily="66" charset="0"/>
                <a:ea typeface="Adobe Fan Heiti Std B" pitchFamily="34" charset="-128"/>
                <a:cs typeface="Arial" pitchFamily="34" charset="0"/>
              </a:rPr>
              <a:t>Now taking it in turns, tell each other what advice you would give to that person.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ts val="1000"/>
              </a:spcAft>
              <a:buAutoNum type="arabicPeriod"/>
            </a:pPr>
            <a:r>
              <a:rPr lang="en-GB" altLang="en-US" sz="2400" dirty="0" smtClean="0">
                <a:solidFill>
                  <a:schemeClr val="tx1"/>
                </a:solidFill>
                <a:latin typeface="Comic Sans MS" panose="030F0702030302020204" pitchFamily="66" charset="0"/>
                <a:ea typeface="Adobe Fan Heiti Std B" pitchFamily="34" charset="-128"/>
                <a:cs typeface="Arial" pitchFamily="34" charset="0"/>
              </a:rPr>
              <a:t>Write down the best ways you can get help to people who struggle with life.</a:t>
            </a:r>
            <a:endParaRPr lang="en-GB" altLang="en-US" sz="2400" dirty="0">
              <a:solidFill>
                <a:schemeClr val="tx1"/>
              </a:solidFill>
              <a:latin typeface="Comic Sans MS" panose="030F0702030302020204" pitchFamily="66" charset="0"/>
              <a:ea typeface="Adobe Fan Heiti Std B" pitchFamily="34" charset="-128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8255" y="-27992"/>
            <a:ext cx="1966816" cy="2677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0811069" y="-27992"/>
            <a:ext cx="1754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Comic Sans MS" panose="030F0702030302020204" pitchFamily="66" charset="0"/>
              </a:rPr>
              <a:t>Opinion</a:t>
            </a:r>
          </a:p>
          <a:p>
            <a:pPr algn="ctr"/>
            <a:r>
              <a:rPr lang="en-GB" b="1" dirty="0" smtClean="0">
                <a:latin typeface="Comic Sans MS" panose="030F0702030302020204" pitchFamily="66" charset="0"/>
              </a:rPr>
              <a:t>Minion</a:t>
            </a:r>
            <a:endParaRPr lang="en-GB" b="1" dirty="0"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46699" y="6211669"/>
            <a:ext cx="44871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dirty="0" smtClean="0">
                <a:latin typeface="Comic Sans MS" pitchFamily="66" charset="0"/>
              </a:rPr>
              <a:t> </a:t>
            </a:r>
            <a:r>
              <a:rPr lang="en-GB" dirty="0">
                <a:latin typeface="Comic Sans MS" pitchFamily="66" charset="0"/>
              </a:rPr>
              <a:t>I can identify reasons why people </a:t>
            </a:r>
            <a:r>
              <a:rPr lang="en-GB" dirty="0" smtClean="0">
                <a:latin typeface="Comic Sans MS" pitchFamily="66" charset="0"/>
              </a:rPr>
              <a:t>have </a:t>
            </a:r>
          </a:p>
          <a:p>
            <a:pPr algn="ctr">
              <a:defRPr/>
            </a:pPr>
            <a:r>
              <a:rPr lang="en-GB" dirty="0" smtClean="0">
                <a:latin typeface="Comic Sans MS" pitchFamily="66" charset="0"/>
              </a:rPr>
              <a:t>difficulties in life.</a:t>
            </a:r>
            <a:endParaRPr lang="en-GB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20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24590" y="465222"/>
            <a:ext cx="4953900" cy="6038215"/>
          </a:xfrm>
          <a:prstGeom prst="roundRect">
            <a:avLst/>
          </a:prstGeom>
          <a:solidFill>
            <a:srgbClr val="DFD0C4"/>
          </a:solidFill>
          <a:ln>
            <a:solidFill>
              <a:srgbClr val="DFD0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GB" altLang="en-US" sz="2400" b="1" u="sng" dirty="0" smtClean="0">
                <a:solidFill>
                  <a:schemeClr val="tx1"/>
                </a:solidFill>
                <a:latin typeface="Comic Sans MS" panose="030F0702030302020204" pitchFamily="66" charset="0"/>
                <a:ea typeface="Adobe Fan Heiti Std B" pitchFamily="34" charset="-128"/>
                <a:cs typeface="Arial" pitchFamily="34" charset="0"/>
              </a:rPr>
              <a:t> Activity</a:t>
            </a: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GB" altLang="en-US" sz="2400" dirty="0" smtClean="0">
                <a:solidFill>
                  <a:schemeClr val="tx1"/>
                </a:solidFill>
                <a:latin typeface="Comic Sans MS" panose="030F0702030302020204" pitchFamily="66" charset="0"/>
                <a:ea typeface="Adobe Fan Heiti Std B" pitchFamily="34" charset="-128"/>
                <a:cs typeface="Arial" pitchFamily="34" charset="0"/>
              </a:rPr>
              <a:t>In your pairs, you need to attempt  the diamond 9 activity given to you.</a:t>
            </a:r>
          </a:p>
          <a:p>
            <a:pPr marL="457200" indent="-457200" fontAlgn="base">
              <a:spcBef>
                <a:spcPct val="0"/>
              </a:spcBef>
              <a:spcAft>
                <a:spcPts val="1000"/>
              </a:spcAft>
              <a:buFontTx/>
              <a:buAutoNum type="arabicPeriod"/>
            </a:pPr>
            <a:r>
              <a:rPr lang="en-GB" altLang="en-US" sz="2400" dirty="0" smtClean="0">
                <a:solidFill>
                  <a:schemeClr val="tx1"/>
                </a:solidFill>
                <a:latin typeface="Comic Sans MS" panose="030F0702030302020204" pitchFamily="66" charset="0"/>
                <a:ea typeface="Adobe Fan Heiti Std B" pitchFamily="34" charset="-128"/>
                <a:cs typeface="Arial" pitchFamily="34" charset="0"/>
              </a:rPr>
              <a:t>Rank the possible reasons why the Buddha left the palace, from </a:t>
            </a:r>
            <a:r>
              <a:rPr lang="en-GB" altLang="en-US" sz="2400" dirty="0" smtClean="0">
                <a:solidFill>
                  <a:srgbClr val="FF0000"/>
                </a:solidFill>
                <a:latin typeface="Comic Sans MS" panose="030F0702030302020204" pitchFamily="66" charset="0"/>
                <a:ea typeface="Adobe Fan Heiti Std B" pitchFamily="34" charset="-128"/>
                <a:cs typeface="Arial" pitchFamily="34" charset="0"/>
              </a:rPr>
              <a:t>MOST </a:t>
            </a:r>
            <a:r>
              <a:rPr lang="en-GB" altLang="en-US" sz="2400" dirty="0">
                <a:solidFill>
                  <a:srgbClr val="FF0000"/>
                </a:solidFill>
                <a:latin typeface="Comic Sans MS" panose="030F0702030302020204" pitchFamily="66" charset="0"/>
                <a:ea typeface="Adobe Fan Heiti Std B" pitchFamily="34" charset="-128"/>
                <a:cs typeface="Arial" pitchFamily="34" charset="0"/>
              </a:rPr>
              <a:t>IMPORTANT</a:t>
            </a:r>
            <a:r>
              <a:rPr lang="en-GB" altLang="en-US" sz="2400" dirty="0">
                <a:solidFill>
                  <a:schemeClr val="tx1"/>
                </a:solidFill>
                <a:latin typeface="Comic Sans MS" panose="030F0702030302020204" pitchFamily="66" charset="0"/>
                <a:ea typeface="Adobe Fan Heiti Std B" pitchFamily="34" charset="-128"/>
                <a:cs typeface="Arial" pitchFamily="34" charset="0"/>
              </a:rPr>
              <a:t> to </a:t>
            </a:r>
            <a:r>
              <a:rPr lang="en-GB" altLang="en-US" sz="2400" dirty="0">
                <a:solidFill>
                  <a:srgbClr val="FF0000"/>
                </a:solidFill>
                <a:latin typeface="Comic Sans MS" panose="030F0702030302020204" pitchFamily="66" charset="0"/>
                <a:ea typeface="Adobe Fan Heiti Std B" pitchFamily="34" charset="-128"/>
                <a:cs typeface="Arial" pitchFamily="34" charset="0"/>
              </a:rPr>
              <a:t>LEAST IMPORTANT</a:t>
            </a:r>
            <a:r>
              <a:rPr lang="en-GB" altLang="en-US" sz="2400" dirty="0" smtClean="0">
                <a:solidFill>
                  <a:srgbClr val="FF0000"/>
                </a:solidFill>
                <a:latin typeface="Comic Sans MS" panose="030F0702030302020204" pitchFamily="66" charset="0"/>
                <a:ea typeface="Adobe Fan Heiti Std B" pitchFamily="34" charset="-128"/>
                <a:cs typeface="Arial" pitchFamily="34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ts val="1000"/>
              </a:spcAft>
            </a:pPr>
            <a:endParaRPr lang="en-GB" altLang="en-US" sz="2400" dirty="0" smtClean="0">
              <a:solidFill>
                <a:srgbClr val="FF0000"/>
              </a:solidFill>
              <a:latin typeface="Comic Sans MS" panose="030F0702030302020204" pitchFamily="66" charset="0"/>
              <a:ea typeface="Adobe Fan Heiti Std B" pitchFamily="34" charset="-128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GB" altLang="en-US" sz="2400" dirty="0" smtClean="0">
                <a:solidFill>
                  <a:schemeClr val="tx1"/>
                </a:solidFill>
                <a:latin typeface="Comic Sans MS" panose="030F0702030302020204" pitchFamily="66" charset="0"/>
                <a:ea typeface="Adobe Fan Heiti Std B" pitchFamily="34" charset="-128"/>
                <a:cs typeface="Arial" pitchFamily="34" charset="0"/>
              </a:rPr>
              <a:t> You need to be able to explain your choices!</a:t>
            </a:r>
          </a:p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GB" altLang="en-US" sz="2400" dirty="0" smtClean="0">
                <a:solidFill>
                  <a:schemeClr val="tx1"/>
                </a:solidFill>
                <a:latin typeface="Comic Sans MS" panose="030F0702030302020204" pitchFamily="66" charset="0"/>
                <a:ea typeface="Adobe Fan Heiti Std B" pitchFamily="34" charset="-128"/>
                <a:cs typeface="Arial" pitchFamily="34" charset="0"/>
              </a:rPr>
              <a:t>Extension: Can you add anymore reasons of your own?</a:t>
            </a:r>
          </a:p>
        </p:txBody>
      </p:sp>
      <p:sp>
        <p:nvSpPr>
          <p:cNvPr id="6" name="Cloud Callout 5"/>
          <p:cNvSpPr/>
          <p:nvPr/>
        </p:nvSpPr>
        <p:spPr>
          <a:xfrm>
            <a:off x="5700252" y="958645"/>
            <a:ext cx="5456050" cy="5648084"/>
          </a:xfrm>
          <a:prstGeom prst="cloudCallout">
            <a:avLst>
              <a:gd name="adj1" fmla="val -58108"/>
              <a:gd name="adj2" fmla="val 44147"/>
            </a:avLst>
          </a:prstGeom>
          <a:solidFill>
            <a:srgbClr val="DF8073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 smtClean="0">
                <a:latin typeface="Comic Sans MS" panose="030F0702030302020204" pitchFamily="66" charset="0"/>
              </a:rPr>
              <a:t>Why did Siddhartha leave the palace?</a:t>
            </a:r>
            <a:endParaRPr lang="en-GB" sz="5400" dirty="0">
              <a:latin typeface="Comic Sans MS" panose="030F0702030302020204" pitchFamily="66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9594" y="-93306"/>
            <a:ext cx="1966816" cy="2677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0811069" y="0"/>
            <a:ext cx="1754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Comic Sans MS" panose="030F0702030302020204" pitchFamily="66" charset="0"/>
              </a:rPr>
              <a:t>Opinion</a:t>
            </a:r>
          </a:p>
          <a:p>
            <a:pPr algn="ctr"/>
            <a:r>
              <a:rPr lang="en-GB" b="1" dirty="0" smtClean="0">
                <a:latin typeface="Comic Sans MS" panose="030F0702030302020204" pitchFamily="66" charset="0"/>
              </a:rPr>
              <a:t>Minion</a:t>
            </a:r>
            <a:endParaRPr lang="en-GB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0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2916676491797329824my_bridge_brick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628" b="-29628"/>
          <a:stretch>
            <a:fillRect/>
          </a:stretch>
        </p:blipFill>
        <p:spPr>
          <a:xfrm>
            <a:off x="737425" y="2750502"/>
            <a:ext cx="10515600" cy="4351338"/>
          </a:xfrm>
        </p:spPr>
      </p:pic>
      <p:sp>
        <p:nvSpPr>
          <p:cNvPr id="8" name="Flowchart: Process 7"/>
          <p:cNvSpPr/>
          <p:nvPr/>
        </p:nvSpPr>
        <p:spPr>
          <a:xfrm>
            <a:off x="0" y="0"/>
            <a:ext cx="12192000" cy="1705233"/>
          </a:xfrm>
          <a:prstGeom prst="flowChartProcess">
            <a:avLst/>
          </a:prstGeom>
          <a:solidFill>
            <a:srgbClr val="25BCCF">
              <a:alpha val="58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solidFill>
                  <a:srgbClr val="DF7798"/>
                </a:solidFill>
                <a:latin typeface="Cooper Black" panose="0208090404030B020404" pitchFamily="18" charset="0"/>
              </a:rPr>
              <a:t>Progress Bridge – The Buddha’s life</a:t>
            </a:r>
            <a:endParaRPr lang="en-GB" sz="6000" dirty="0">
              <a:solidFill>
                <a:srgbClr val="DF7798"/>
              </a:solidFill>
              <a:latin typeface="Cooper Black" panose="0208090404030B0204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2" t="18270" r="21810" b="26251"/>
          <a:stretch/>
        </p:blipFill>
        <p:spPr>
          <a:xfrm>
            <a:off x="10508614" y="3700302"/>
            <a:ext cx="1484218" cy="148045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940" y="1771308"/>
            <a:ext cx="1711234" cy="17112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" t="2590" r="4286" b="5267"/>
          <a:stretch/>
        </p:blipFill>
        <p:spPr>
          <a:xfrm>
            <a:off x="290327" y="3700302"/>
            <a:ext cx="1527965" cy="15162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Rounded Rectangular Callout 2"/>
          <p:cNvSpPr/>
          <p:nvPr/>
        </p:nvSpPr>
        <p:spPr>
          <a:xfrm>
            <a:off x="8810443" y="2659645"/>
            <a:ext cx="1698171" cy="1358537"/>
          </a:xfrm>
          <a:prstGeom prst="wedgeRoundRectCallout">
            <a:avLst>
              <a:gd name="adj1" fmla="val 26859"/>
              <a:gd name="adj2" fmla="val 60577"/>
              <a:gd name="adj3" fmla="val 16667"/>
            </a:avLst>
          </a:prstGeom>
          <a:solidFill>
            <a:srgbClr val="66FF33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Cooper Black" panose="0208090404030B020404" pitchFamily="18" charset="0"/>
              </a:rPr>
              <a:t>I’m a pro at this topic!</a:t>
            </a:r>
            <a:endParaRPr lang="en-GB" dirty="0">
              <a:latin typeface="Cooper Black" panose="0208090404030B020404" pitchFamily="18" charset="0"/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6665174" y="1804028"/>
            <a:ext cx="1698171" cy="1358537"/>
          </a:xfrm>
          <a:prstGeom prst="wedgeRoundRectCallout">
            <a:avLst>
              <a:gd name="adj1" fmla="val -44423"/>
              <a:gd name="adj2" fmla="val 60577"/>
              <a:gd name="adj3" fmla="val 16667"/>
            </a:avLst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Cooper Black" panose="0208090404030B020404" pitchFamily="18" charset="0"/>
              </a:rPr>
              <a:t>I’ve nearly got it! </a:t>
            </a:r>
            <a:endParaRPr lang="en-GB" dirty="0">
              <a:latin typeface="Cooper Black" panose="0208090404030B020404" pitchFamily="18" charset="0"/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1810210" y="2659645"/>
            <a:ext cx="1895516" cy="1358537"/>
          </a:xfrm>
          <a:prstGeom prst="wedgeRoundRectCallout">
            <a:avLst>
              <a:gd name="adj1" fmla="val -43397"/>
              <a:gd name="adj2" fmla="val 65064"/>
              <a:gd name="adj3" fmla="val 1666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Cooper Black" panose="0208090404030B020404" pitchFamily="18" charset="0"/>
              </a:rPr>
              <a:t>I know very little on this topic  - Help!</a:t>
            </a:r>
            <a:endParaRPr lang="en-GB" dirty="0">
              <a:latin typeface="Cooper Black" panose="0208090404030B0204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61657" y="5179918"/>
            <a:ext cx="25455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dirty="0" smtClean="0">
                <a:solidFill>
                  <a:srgbClr val="F85397"/>
                </a:solidFill>
                <a:latin typeface="Comic Sans MS" pitchFamily="66" charset="0"/>
              </a:rPr>
              <a:t> </a:t>
            </a:r>
            <a:r>
              <a:rPr lang="en-GB" sz="2400" dirty="0">
                <a:solidFill>
                  <a:srgbClr val="F85397"/>
                </a:solidFill>
                <a:latin typeface="Comic Sans MS" pitchFamily="66" charset="0"/>
              </a:rPr>
              <a:t>I can identify reasons why </a:t>
            </a:r>
            <a:r>
              <a:rPr lang="en-GB" sz="2400" dirty="0" smtClean="0">
                <a:solidFill>
                  <a:srgbClr val="F85397"/>
                </a:solidFill>
                <a:latin typeface="Comic Sans MS" pitchFamily="66" charset="0"/>
              </a:rPr>
              <a:t>the Buddha had problems with his upbringing.</a:t>
            </a:r>
            <a:endParaRPr lang="en-GB" sz="2400" dirty="0">
              <a:solidFill>
                <a:srgbClr val="F85397"/>
              </a:solidFill>
              <a:latin typeface="Comic Sans MS" pitchFamily="66" charset="0"/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7058407" y="5591981"/>
            <a:ext cx="1304938" cy="957403"/>
          </a:xfrm>
          <a:prstGeom prst="star5">
            <a:avLst/>
          </a:prstGeom>
          <a:solidFill>
            <a:srgbClr val="41F9FD"/>
          </a:solidFill>
          <a:ln>
            <a:solidFill>
              <a:srgbClr val="41F9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77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4778" y="-97693"/>
            <a:ext cx="11957222" cy="1384231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 smtClean="0">
                <a:solidFill>
                  <a:srgbClr val="F85397"/>
                </a:solidFill>
                <a:latin typeface="Cooper Black" pitchFamily="18" charset="0"/>
              </a:rPr>
              <a:t>Key Word:- Counselling – getting professional advice and help in resolving personal issues</a:t>
            </a:r>
            <a:endParaRPr lang="en-GB" sz="3200" b="1" dirty="0">
              <a:solidFill>
                <a:srgbClr val="F85397"/>
              </a:solidFill>
              <a:latin typeface="Cooper Black" pitchFamily="18" charset="0"/>
            </a:endParaRPr>
          </a:p>
        </p:txBody>
      </p:sp>
      <p:pic>
        <p:nvPicPr>
          <p:cNvPr id="10" name="Picture 14" descr="http://lyndahaviland.com/wp-content/uploads/2009/07/post-it-not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1" t="9570" r="18879" b="16569"/>
          <a:stretch/>
        </p:blipFill>
        <p:spPr bwMode="auto">
          <a:xfrm rot="21387432">
            <a:off x="392613" y="1560205"/>
            <a:ext cx="4915151" cy="526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999747" y="5160400"/>
            <a:ext cx="5951622" cy="1507957"/>
          </a:xfrm>
          <a:solidFill>
            <a:srgbClr val="F85397"/>
          </a:solidFill>
          <a:ln>
            <a:solidFill>
              <a:srgbClr val="F85397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lvl="1" algn="ctr"/>
            <a:r>
              <a:rPr lang="en-US" b="1" dirty="0" smtClean="0">
                <a:latin typeface="Comic Sans MS" pitchFamily="66" charset="0"/>
              </a:rPr>
              <a:t>What problems did the Buddha face?</a:t>
            </a:r>
          </a:p>
          <a:p>
            <a:pPr lvl="1" algn="ctr"/>
            <a:r>
              <a:rPr lang="en-US" b="1" dirty="0" smtClean="0">
                <a:latin typeface="Comic Sans MS" pitchFamily="66" charset="0"/>
              </a:rPr>
              <a:t>Why was Siddhartha not happy with living in luxury? </a:t>
            </a:r>
          </a:p>
          <a:p>
            <a:pPr lvl="1" algn="ctr"/>
            <a:r>
              <a:rPr lang="en-US" b="1" dirty="0" smtClean="0">
                <a:latin typeface="Comic Sans MS" pitchFamily="66" charset="0"/>
              </a:rPr>
              <a:t>What links can you make from the four sights and leaving the palace?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 rot="20304658">
            <a:off x="1054210" y="2233590"/>
            <a:ext cx="365086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Counselling the Buddha.  In pairs one take the role of the Buddha and the other a counsellor. </a:t>
            </a:r>
            <a:r>
              <a:rPr lang="en-GB" sz="2800" dirty="0" smtClean="0"/>
              <a:t>Offer advice to the Buddha on how to deal with the problems he faced.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850" y="2433484"/>
            <a:ext cx="3373208" cy="21363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5676" y="1895678"/>
            <a:ext cx="2857500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21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0" y="0"/>
            <a:ext cx="12192000" cy="1604211"/>
          </a:xfrm>
          <a:prstGeom prst="flowChartProcess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200" dirty="0" smtClean="0">
                <a:solidFill>
                  <a:schemeClr val="tx1"/>
                </a:solidFill>
                <a:latin typeface="Cooper Black" panose="0208090404030B020404" pitchFamily="18" charset="0"/>
              </a:rPr>
              <a:t>The middle way.</a:t>
            </a:r>
            <a:endParaRPr lang="en-GB" sz="7200" dirty="0">
              <a:solidFill>
                <a:schemeClr val="tx1"/>
              </a:solidFill>
              <a:latin typeface="Cooper Black" panose="0208090404030B020404" pitchFamily="18" charset="0"/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3818021" y="1604211"/>
            <a:ext cx="8373979" cy="4891227"/>
          </a:xfrm>
          <a:prstGeom prst="cloudCallout">
            <a:avLst>
              <a:gd name="adj1" fmla="val -40182"/>
              <a:gd name="adj2" fmla="val 52333"/>
            </a:avLst>
          </a:prstGeom>
          <a:solidFill>
            <a:srgbClr val="E4C3F1"/>
          </a:solidFill>
          <a:ln>
            <a:solidFill>
              <a:srgbClr val="E4C3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600" dirty="0"/>
              <a:t>The Buddha decided to follow the middle way in life, not too rich and not too poor.  Suggest reasons why this would be a good way to live your life.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7663" y="4180945"/>
            <a:ext cx="1966816" cy="2677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0891279" y="4180945"/>
            <a:ext cx="1754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Comic Sans MS" panose="030F0702030302020204" pitchFamily="66" charset="0"/>
              </a:rPr>
              <a:t>Opinion</a:t>
            </a:r>
          </a:p>
          <a:p>
            <a:pPr algn="ctr"/>
            <a:r>
              <a:rPr lang="en-GB" b="1" dirty="0" smtClean="0">
                <a:latin typeface="Comic Sans MS" panose="030F0702030302020204" pitchFamily="66" charset="0"/>
              </a:rPr>
              <a:t>Minion</a:t>
            </a:r>
            <a:endParaRPr lang="en-GB" b="1" dirty="0">
              <a:latin typeface="Comic Sans MS" panose="030F0702030302020204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218501">
            <a:off x="477830" y="2167644"/>
            <a:ext cx="3457179" cy="22947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501" y="4847456"/>
            <a:ext cx="2857500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70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757</Words>
  <Application>Microsoft Office PowerPoint</Application>
  <PresentationFormat>Widescreen</PresentationFormat>
  <Paragraphs>100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Adobe Fan Heiti Std B</vt:lpstr>
      <vt:lpstr>Arial</vt:lpstr>
      <vt:lpstr>Calibri</vt:lpstr>
      <vt:lpstr>Calibri Light</vt:lpstr>
      <vt:lpstr>Comic Sans MS</vt:lpstr>
      <vt:lpstr>Cooper Black</vt:lpstr>
      <vt:lpstr>Elementary Heavy SF</vt:lpstr>
      <vt:lpstr>GrilledCheese BTN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Key Word:- Counselling – getting professional advice and help in resolving personal issues</vt:lpstr>
      <vt:lpstr>PowerPoint Presentation</vt:lpstr>
      <vt:lpstr>PowerPoint Presentation</vt:lpstr>
      <vt:lpstr>PowerPoint Presentation</vt:lpstr>
      <vt:lpstr>Write a letter to the Buddha's doctor giving them feedback on your assessment of the Buddha.   Give advise on how you would help the Buddha deal with his lifestyle.</vt:lpstr>
      <vt:lpstr>Homework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Dilemmas faced by the Buddha</dc:title>
  <dc:creator>caroline thurgood</dc:creator>
  <cp:lastModifiedBy>caroline thurgood</cp:lastModifiedBy>
  <cp:revision>25</cp:revision>
  <dcterms:created xsi:type="dcterms:W3CDTF">2015-07-28T18:53:37Z</dcterms:created>
  <dcterms:modified xsi:type="dcterms:W3CDTF">2015-07-30T19:17:03Z</dcterms:modified>
</cp:coreProperties>
</file>