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3" r:id="rId2"/>
    <p:sldId id="270" r:id="rId3"/>
    <p:sldId id="266" r:id="rId4"/>
    <p:sldId id="264" r:id="rId5"/>
    <p:sldId id="267" r:id="rId6"/>
    <p:sldId id="268" r:id="rId7"/>
    <p:sldId id="269" r:id="rId8"/>
    <p:sldId id="27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50" d="100"/>
          <a:sy n="50" d="100"/>
        </p:scale>
        <p:origin x="4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C411B-9C53-4DBC-A280-D2B068BB5926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4D9D1A-3C0C-4624-BC69-C29ED11C186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118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 smtClean="0"/>
          </a:p>
        </p:txBody>
      </p:sp>
      <p:sp>
        <p:nvSpPr>
          <p:cNvPr id="6148" name="Slide Number Placeholder 3"/>
          <p:cNvSpPr txBox="1">
            <a:spLocks noGrp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D72FA3E-6426-4474-B66F-F70976763F35}" type="slidenum">
              <a:rPr lang="en-GB" altLang="en-US"/>
              <a:pPr algn="r" eaLnBrk="1" hangingPunct="1">
                <a:spcBef>
                  <a:spcPct val="0"/>
                </a:spcBef>
              </a:pPr>
              <a:t>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93945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Go through learning outcomes with students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2A030B-7C4A-44BC-A44A-580196A0329A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28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DA93D1-FB76-4147-BAC6-83EB2F84843C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300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2A8D-F3EA-42AA-8C72-01536737342F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55DA-1443-468D-8C70-E28669A02F5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6282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2A8D-F3EA-42AA-8C72-01536737342F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55DA-1443-468D-8C70-E28669A02F5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1299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2A8D-F3EA-42AA-8C72-01536737342F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55DA-1443-468D-8C70-E28669A02F5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51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2A8D-F3EA-42AA-8C72-01536737342F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55DA-1443-468D-8C70-E28669A02F5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0215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2A8D-F3EA-42AA-8C72-01536737342F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55DA-1443-468D-8C70-E28669A02F5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1477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2A8D-F3EA-42AA-8C72-01536737342F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55DA-1443-468D-8C70-E28669A02F5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9741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2A8D-F3EA-42AA-8C72-01536737342F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55DA-1443-468D-8C70-E28669A02F5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026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2A8D-F3EA-42AA-8C72-01536737342F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55DA-1443-468D-8C70-E28669A02F5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0076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2A8D-F3EA-42AA-8C72-01536737342F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55DA-1443-468D-8C70-E28669A02F5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4538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2A8D-F3EA-42AA-8C72-01536737342F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55DA-1443-468D-8C70-E28669A02F5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6570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2A8D-F3EA-42AA-8C72-01536737342F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55DA-1443-468D-8C70-E28669A02F5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294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A2A8D-F3EA-42AA-8C72-01536737342F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255DA-1443-468D-8C70-E28669A02F5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882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://www.google.co.uk/url?sa=i&amp;rct=j&amp;q=the+five+precepts&amp;source=images&amp;cd=&amp;cad=rja&amp;docid=FrHIN3MVJyWLtM&amp;tbnid=7_9arILTBDEysM:&amp;ved=0CAUQjRw&amp;url=http://hifivemeditataion.blogspot.com/2012/11/the-five-precepts.html&amp;ei=L70zUc3MMITE0QW0jIHoDw&amp;psig=AFQjCNFN_vNIsUH5OpVmKKywnX4kjmxlYg&amp;ust=1362431381934353" TargetMode="External"/><Relationship Id="rId7" Type="http://schemas.openxmlformats.org/officeDocument/2006/relationships/image" Target="../media/image1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865313" y="1884364"/>
            <a:ext cx="8424862" cy="1252537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-GB" sz="3200" b="1" dirty="0">
                <a:solidFill>
                  <a:schemeClr val="tx1"/>
                </a:solidFill>
                <a:latin typeface="Comic Sans MS" pitchFamily="66" charset="0"/>
              </a:rPr>
              <a:t>Good: </a:t>
            </a:r>
            <a:r>
              <a:rPr lang="en-GB" sz="2800" dirty="0">
                <a:solidFill>
                  <a:schemeClr val="tx1"/>
                </a:solidFill>
                <a:latin typeface="Comic Sans MS" pitchFamily="66" charset="0"/>
              </a:rPr>
              <a:t>I can </a:t>
            </a:r>
            <a:r>
              <a:rPr lang="en-GB" sz="2800" b="1" u="sng" dirty="0">
                <a:solidFill>
                  <a:schemeClr val="tx1"/>
                </a:solidFill>
                <a:latin typeface="Comic Sans MS" pitchFamily="66" charset="0"/>
              </a:rPr>
              <a:t>understand</a:t>
            </a:r>
            <a:r>
              <a:rPr lang="en-GB" sz="2800" dirty="0">
                <a:solidFill>
                  <a:schemeClr val="tx1"/>
                </a:solidFill>
                <a:latin typeface="Comic Sans MS" pitchFamily="66" charset="0"/>
              </a:rPr>
              <a:t> what </a:t>
            </a:r>
            <a:r>
              <a:rPr lang="en-GB" sz="2800" dirty="0" smtClean="0">
                <a:solidFill>
                  <a:schemeClr val="tx1"/>
                </a:solidFill>
                <a:latin typeface="Comic Sans MS" pitchFamily="66" charset="0"/>
              </a:rPr>
              <a:t>happened to the Buddha once he left the palace and how he dealt with it.</a:t>
            </a:r>
            <a:endParaRPr lang="en-GB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784351" y="3225800"/>
            <a:ext cx="8626475" cy="129540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-GB" sz="3200" b="1" dirty="0">
                <a:solidFill>
                  <a:schemeClr val="tx1"/>
                </a:solidFill>
                <a:latin typeface="Comic Sans MS" pitchFamily="66" charset="0"/>
              </a:rPr>
              <a:t>Great</a:t>
            </a:r>
            <a:r>
              <a:rPr lang="en-GB" sz="3200" dirty="0">
                <a:solidFill>
                  <a:schemeClr val="tx1"/>
                </a:solidFill>
                <a:latin typeface="Comic Sans MS" pitchFamily="66" charset="0"/>
              </a:rPr>
              <a:t>: </a:t>
            </a:r>
            <a:r>
              <a:rPr lang="en-GB" sz="2800" dirty="0">
                <a:solidFill>
                  <a:schemeClr val="tx1"/>
                </a:solidFill>
                <a:latin typeface="Comic Sans MS" pitchFamily="66" charset="0"/>
              </a:rPr>
              <a:t>I</a:t>
            </a:r>
            <a:r>
              <a:rPr lang="en-GB" sz="28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GB" sz="2800" dirty="0">
                <a:solidFill>
                  <a:schemeClr val="tx1"/>
                </a:solidFill>
                <a:latin typeface="Comic Sans MS" pitchFamily="66" charset="0"/>
              </a:rPr>
              <a:t>can </a:t>
            </a:r>
            <a:r>
              <a:rPr lang="en-GB" sz="2800" b="1" u="sng" dirty="0">
                <a:solidFill>
                  <a:schemeClr val="tx1"/>
                </a:solidFill>
                <a:latin typeface="Comic Sans MS" pitchFamily="66" charset="0"/>
              </a:rPr>
              <a:t>explain </a:t>
            </a:r>
            <a:r>
              <a:rPr lang="en-GB" sz="2800" dirty="0">
                <a:solidFill>
                  <a:schemeClr val="tx1"/>
                </a:solidFill>
                <a:latin typeface="Comic Sans MS" pitchFamily="66" charset="0"/>
              </a:rPr>
              <a:t>why the </a:t>
            </a:r>
            <a:r>
              <a:rPr lang="en-GB" sz="2800" dirty="0" smtClean="0">
                <a:solidFill>
                  <a:schemeClr val="tx1"/>
                </a:solidFill>
                <a:latin typeface="Comic Sans MS" pitchFamily="66" charset="0"/>
              </a:rPr>
              <a:t>Buddha left the palace and his emotional attitude towards leaving</a:t>
            </a:r>
            <a:endParaRPr lang="en-GB" sz="28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703388" y="4724401"/>
            <a:ext cx="8788400" cy="1655763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-GB" sz="3200" b="1" dirty="0">
                <a:solidFill>
                  <a:schemeClr val="tx1"/>
                </a:solidFill>
                <a:latin typeface="Comic Sans MS" pitchFamily="66" charset="0"/>
              </a:rPr>
              <a:t>Brilliant:</a:t>
            </a:r>
            <a:r>
              <a:rPr lang="en-GB" sz="3200" dirty="0">
                <a:solidFill>
                  <a:schemeClr val="tx1"/>
                </a:solidFill>
                <a:latin typeface="Comic Sans MS" pitchFamily="66" charset="0"/>
              </a:rPr>
              <a:t> I can </a:t>
            </a:r>
            <a:r>
              <a:rPr lang="en-GB" sz="3200" b="1" u="sng" dirty="0">
                <a:solidFill>
                  <a:schemeClr val="tx1"/>
                </a:solidFill>
                <a:latin typeface="Comic Sans MS" pitchFamily="66" charset="0"/>
              </a:rPr>
              <a:t>identify</a:t>
            </a:r>
            <a:r>
              <a:rPr lang="en-GB" sz="3200" dirty="0">
                <a:solidFill>
                  <a:schemeClr val="tx1"/>
                </a:solidFill>
                <a:latin typeface="Comic Sans MS" pitchFamily="66" charset="0"/>
              </a:rPr>
              <a:t> how </a:t>
            </a:r>
            <a:r>
              <a:rPr lang="en-GB" sz="3200" dirty="0" smtClean="0">
                <a:solidFill>
                  <a:schemeClr val="tx1"/>
                </a:solidFill>
                <a:latin typeface="Comic Sans MS" pitchFamily="66" charset="0"/>
              </a:rPr>
              <a:t>Buddhists respect </a:t>
            </a:r>
            <a:r>
              <a:rPr lang="en-GB" sz="3200" dirty="0">
                <a:solidFill>
                  <a:schemeClr val="tx1"/>
                </a:solidFill>
                <a:latin typeface="Comic Sans MS" pitchFamily="66" charset="0"/>
              </a:rPr>
              <a:t>the </a:t>
            </a:r>
            <a:r>
              <a:rPr lang="en-GB" sz="3200" dirty="0" smtClean="0">
                <a:solidFill>
                  <a:schemeClr val="tx1"/>
                </a:solidFill>
                <a:latin typeface="Comic Sans MS" pitchFamily="66" charset="0"/>
              </a:rPr>
              <a:t>life of the Buddha and how it is reflected in the caterpillar process</a:t>
            </a:r>
            <a:endParaRPr lang="en-GB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2050" name="Picture 2" descr="C:\Users\esimms\AppData\Local\Microsoft\Windows\Temporary Internet Files\Content.IE5\WSK6RPX9\MC90038402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0550" y="6197600"/>
            <a:ext cx="14033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1703388" y="158751"/>
            <a:ext cx="8788400" cy="1584325"/>
          </a:xfrm>
          <a:prstGeom prst="roundRect">
            <a:avLst/>
          </a:prstGeom>
          <a:solidFill>
            <a:srgbClr val="FF9933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2800" b="1" dirty="0">
                <a:solidFill>
                  <a:schemeClr val="tx1"/>
                </a:solidFill>
                <a:latin typeface="Comic Sans MS" pitchFamily="66" charset="0"/>
              </a:rPr>
              <a:t>Title: </a:t>
            </a:r>
            <a:r>
              <a:rPr lang="en-GB" sz="2800" b="1" dirty="0" smtClean="0">
                <a:solidFill>
                  <a:schemeClr val="tx1"/>
                </a:solidFill>
                <a:latin typeface="Comic Sans MS" pitchFamily="66" charset="0"/>
              </a:rPr>
              <a:t>Life outside the palace</a:t>
            </a:r>
            <a:endParaRPr lang="en-GB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eaLnBrk="1" hangingPunct="1">
              <a:defRPr/>
            </a:pPr>
            <a:r>
              <a:rPr lang="en-GB" b="1" dirty="0">
                <a:solidFill>
                  <a:schemeClr val="tx1"/>
                </a:solidFill>
                <a:latin typeface="Comic Sans MS" pitchFamily="66" charset="0"/>
              </a:rPr>
              <a:t> LO: To know what </a:t>
            </a:r>
            <a:r>
              <a:rPr lang="en-GB" b="1" dirty="0" smtClean="0">
                <a:solidFill>
                  <a:schemeClr val="tx1"/>
                </a:solidFill>
                <a:latin typeface="Comic Sans MS" pitchFamily="66" charset="0"/>
              </a:rPr>
              <a:t>life was like outside of the palace for the Buddha</a:t>
            </a:r>
          </a:p>
          <a:p>
            <a:pPr algn="ctr" eaLnBrk="1" hangingPunct="1">
              <a:defRPr/>
            </a:pPr>
            <a:r>
              <a:rPr lang="en-GB" b="1" dirty="0" smtClean="0">
                <a:solidFill>
                  <a:schemeClr val="tx1"/>
                </a:solidFill>
                <a:latin typeface="Comic Sans MS" pitchFamily="66" charset="0"/>
              </a:rPr>
              <a:t>To think about why Siddhartha chose to leave</a:t>
            </a:r>
          </a:p>
          <a:p>
            <a:pPr algn="ctr" eaLnBrk="1" hangingPunct="1">
              <a:defRPr/>
            </a:pPr>
            <a:r>
              <a:rPr lang="en-GB" b="1" dirty="0" smtClean="0">
                <a:solidFill>
                  <a:schemeClr val="tx1"/>
                </a:solidFill>
                <a:latin typeface="Comic Sans MS" pitchFamily="66" charset="0"/>
              </a:rPr>
              <a:t>To understand the significance of the </a:t>
            </a:r>
            <a:r>
              <a:rPr lang="en-GB" sz="2000" b="1" dirty="0" smtClean="0">
                <a:solidFill>
                  <a:schemeClr val="tx1"/>
                </a:solidFill>
                <a:latin typeface="Comic Sans MS" pitchFamily="66" charset="0"/>
              </a:rPr>
              <a:t>caterpillar process</a:t>
            </a:r>
            <a:endParaRPr lang="en-GB" sz="20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377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http://emojipedia.org/wp-content/uploads/2013/07/4-smiling-face-with-smiling-ey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28" y="2472296"/>
            <a:ext cx="1555079" cy="155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l.yimg.com/bt/api/res/1.2/EFdlgBFt4LT5XMVpGaPDuw--/YXBwaWQ9eW5ld3M7cT04NTt3PTYzMA--/http:/l.yimg.com/os/publish-images/sports/2014-09-25/54acb070-44f4-11e4-ace7-8bae04fafc9b_160x160xtrophy-png-pagespeed-ic-RLBd4nN17D-copy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40"/>
          <a:stretch/>
        </p:blipFill>
        <p:spPr bwMode="auto">
          <a:xfrm>
            <a:off x="8742114" y="35172"/>
            <a:ext cx="3027987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320216" y="1596360"/>
            <a:ext cx="3871784" cy="525129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To reflect </a:t>
            </a:r>
            <a:r>
              <a:rPr lang="en-GB" b="1" dirty="0">
                <a:solidFill>
                  <a:schemeClr val="tx1"/>
                </a:solidFill>
                <a:latin typeface="Comic Sans MS" panose="030F0702030302020204" pitchFamily="66" charset="0"/>
              </a:rPr>
              <a:t>upon how </a:t>
            </a: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important it is lead a balanced lifestyle and to include examples from teachings of the Buddha to show this. Accuracy of </a:t>
            </a:r>
            <a:r>
              <a:rPr lang="en-GB" b="1" smtClean="0">
                <a:solidFill>
                  <a:schemeClr val="tx1"/>
                </a:solidFill>
                <a:latin typeface="Comic Sans MS" panose="030F0702030302020204" pitchFamily="66" charset="0"/>
              </a:rPr>
              <a:t>SPaG</a:t>
            </a:r>
            <a:endParaRPr lang="en-GB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ctr">
              <a:defRPr/>
            </a:pPr>
            <a:r>
              <a:rPr lang="en-GB" u="sng" dirty="0" smtClean="0">
                <a:solidFill>
                  <a:schemeClr val="tx1"/>
                </a:solidFill>
                <a:latin typeface="Comic Sans MS" pitchFamily="66" charset="0"/>
              </a:rPr>
              <a:t>Band 4/5</a:t>
            </a:r>
            <a:endParaRPr lang="en-GB" u="sng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67238" y="2892504"/>
            <a:ext cx="3871784" cy="395515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To explain the importance of life outside of the palace including examples of how this leads to exploring a healthy lifestyle. Considerable accuracy of </a:t>
            </a:r>
            <a:r>
              <a:rPr lang="en-GB" b="1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SPaG</a:t>
            </a:r>
            <a:endParaRPr lang="en-GB" b="1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ctr">
              <a:defRPr/>
            </a:pPr>
            <a:r>
              <a:rPr lang="en-GB" u="sng" dirty="0" smtClean="0">
                <a:solidFill>
                  <a:schemeClr val="tx1"/>
                </a:solidFill>
                <a:latin typeface="Comic Sans MS" pitchFamily="66" charset="0"/>
              </a:rPr>
              <a:t>Band 3/4</a:t>
            </a:r>
            <a:endParaRPr lang="en-GB" u="sng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260" y="4027376"/>
            <a:ext cx="3871784" cy="28306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To recall life out side of the palace.  Reasonably accuracy of </a:t>
            </a:r>
            <a:r>
              <a:rPr lang="en-GB" b="1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SPaG</a:t>
            </a:r>
            <a:endParaRPr lang="en-GB" b="1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lvl="0" algn="ctr">
              <a:defRPr/>
            </a:pPr>
            <a:r>
              <a:rPr lang="en-GB" u="sng" dirty="0" smtClean="0">
                <a:solidFill>
                  <a:schemeClr val="tx1"/>
                </a:solidFill>
                <a:latin typeface="Comic Sans MS" pitchFamily="66" charset="0"/>
              </a:rPr>
              <a:t>Band 1/2</a:t>
            </a:r>
            <a:endParaRPr lang="en-GB" u="sng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en-GB" dirty="0"/>
          </a:p>
        </p:txBody>
      </p:sp>
      <p:pic>
        <p:nvPicPr>
          <p:cNvPr id="2052" name="Picture 4" descr="http://pix.iemoji.com/sbemojix2/0742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5" t="4144" r="6108" b="5231"/>
          <a:stretch/>
        </p:blipFill>
        <p:spPr bwMode="auto">
          <a:xfrm>
            <a:off x="6279703" y="1339848"/>
            <a:ext cx="1372183" cy="1413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cdn.shopify.com/s/files/1/0185/5092/products/persons-0106_medium.png?v=13695440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112" y="2312044"/>
            <a:ext cx="1496763" cy="155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cdn.shopify.com/s/files/1/0185/5092/products/persons-0122.png?v=136954338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077" y="1133495"/>
            <a:ext cx="1770796" cy="1767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lyndahaviland.com/wp-content/uploads/2009/07/post-it-note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1" t="9570" r="18879" b="16569"/>
          <a:stretch/>
        </p:blipFill>
        <p:spPr bwMode="auto">
          <a:xfrm>
            <a:off x="114823" y="35172"/>
            <a:ext cx="2127432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21338" y="640355"/>
            <a:ext cx="1944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Comic Sans MS" panose="030F0702030302020204" pitchFamily="66" charset="0"/>
              </a:rPr>
              <a:t>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2066632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1992313" y="188913"/>
            <a:ext cx="8229600" cy="1143000"/>
          </a:xfrm>
          <a:gradFill rotWithShape="1">
            <a:gsLst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A0CA4A"/>
              </a:gs>
            </a:gsLst>
            <a:lin ang="5400000"/>
          </a:gradFill>
          <a:ln w="63500">
            <a:solidFill>
              <a:schemeClr val="tx1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latin typeface="Comic Sans MS" pitchFamily="66" charset="0"/>
              </a:rPr>
              <a:t>Newspaper article (homework)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5735639" y="1844676"/>
            <a:ext cx="922337" cy="963613"/>
          </a:xfrm>
          <a:prstGeom prst="downArrow">
            <a:avLst/>
          </a:prstGeom>
          <a:solidFill>
            <a:srgbClr val="FF00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2351088" y="3284539"/>
            <a:ext cx="7777162" cy="2447925"/>
          </a:xfrm>
          <a:prstGeom prst="roundRect">
            <a:avLst/>
          </a:prstGeom>
          <a:solidFill>
            <a:srgbClr val="FFC0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>
              <a:buAutoNum type="arabicPeriod"/>
            </a:pPr>
            <a:r>
              <a:rPr lang="en-GB" sz="2000" dirty="0" smtClean="0"/>
              <a:t>Think </a:t>
            </a:r>
            <a:r>
              <a:rPr lang="en-GB" sz="2000" dirty="0"/>
              <a:t>pair share about your newspaper article of local people helping in the community.  Prepare to be asked to share your views on the article with the class.  </a:t>
            </a:r>
            <a:endParaRPr lang="en-GB" sz="2000" dirty="0" smtClean="0"/>
          </a:p>
          <a:p>
            <a:pPr marL="457200" indent="-457200">
              <a:buAutoNum type="arabicPeriod"/>
            </a:pPr>
            <a:r>
              <a:rPr lang="en-GB" sz="2000" dirty="0" smtClean="0"/>
              <a:t>Was </a:t>
            </a:r>
            <a:r>
              <a:rPr lang="en-GB" sz="2000" dirty="0"/>
              <a:t>your story successful?  Say why.  </a:t>
            </a:r>
          </a:p>
          <a:p>
            <a:pPr marL="457200" indent="-457200">
              <a:buAutoNum type="arabicPeriod"/>
            </a:pPr>
            <a:r>
              <a:rPr lang="en-GB" sz="2000" dirty="0" smtClean="0"/>
              <a:t>Does </a:t>
            </a:r>
            <a:r>
              <a:rPr lang="en-GB" sz="2000" dirty="0"/>
              <a:t>it make you think about your role within the </a:t>
            </a:r>
            <a:r>
              <a:rPr lang="en-GB" sz="2000" dirty="0" smtClean="0"/>
              <a:t>community?</a:t>
            </a:r>
          </a:p>
          <a:p>
            <a:pPr marL="457200" indent="-457200">
              <a:buAutoNum type="arabicPeriod"/>
            </a:pPr>
            <a:r>
              <a:rPr lang="en-GB" sz="2000" dirty="0" smtClean="0"/>
              <a:t>Give </a:t>
            </a:r>
            <a:r>
              <a:rPr lang="en-GB" sz="2000" dirty="0"/>
              <a:t>two examples of how you could help more in the community.</a:t>
            </a:r>
          </a:p>
        </p:txBody>
      </p:sp>
    </p:spTree>
    <p:extLst>
      <p:ext uri="{BB962C8B-B14F-4D97-AF65-F5344CB8AC3E}">
        <p14:creationId xmlns:p14="http://schemas.microsoft.com/office/powerpoint/2010/main" val="182682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</p:txBody>
      </p:sp>
      <p:sp>
        <p:nvSpPr>
          <p:cNvPr id="4" name="Oval 3"/>
          <p:cNvSpPr/>
          <p:nvPr/>
        </p:nvSpPr>
        <p:spPr>
          <a:xfrm>
            <a:off x="3557589" y="3421063"/>
            <a:ext cx="2879725" cy="1943100"/>
          </a:xfrm>
          <a:prstGeom prst="ellips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b="1" dirty="0" smtClean="0">
                <a:solidFill>
                  <a:schemeClr val="tx1"/>
                </a:solidFill>
              </a:rPr>
              <a:t>Why the Buddha might have left the palace</a:t>
            </a:r>
            <a:endParaRPr lang="en-GB" b="1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6167439" y="3421064"/>
            <a:ext cx="720725" cy="3587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0800000">
            <a:off x="2855913" y="3600450"/>
            <a:ext cx="863600" cy="43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240464" y="4970464"/>
            <a:ext cx="935037" cy="574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2995613" y="5148264"/>
            <a:ext cx="1008062" cy="396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xplosion 2 23"/>
          <p:cNvSpPr/>
          <p:nvPr/>
        </p:nvSpPr>
        <p:spPr>
          <a:xfrm>
            <a:off x="1192697" y="0"/>
            <a:ext cx="4102872" cy="3421062"/>
          </a:xfrm>
          <a:prstGeom prst="irregularSeal2">
            <a:avLst/>
          </a:prstGeom>
          <a:solidFill>
            <a:srgbClr val="FFC0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dirty="0" smtClean="0"/>
              <a:t>What do you think may have shocked the Buddha when leaving the palace?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5087939" y="1"/>
            <a:ext cx="3240087" cy="2060575"/>
          </a:xfrm>
          <a:prstGeom prst="rect">
            <a:avLst/>
          </a:prstGeom>
          <a:solidFill>
            <a:srgbClr val="00B05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chemeClr val="tx1"/>
                </a:solidFill>
                <a:latin typeface="Comic Sans MS" pitchFamily="66" charset="0"/>
              </a:rPr>
              <a:t>Why might 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life </a:t>
            </a:r>
            <a:r>
              <a:rPr lang="en-GB" sz="2000" dirty="0" smtClean="0">
                <a:solidFill>
                  <a:schemeClr val="tx1"/>
                </a:solidFill>
                <a:latin typeface="Comic Sans MS" pitchFamily="66" charset="0"/>
              </a:rPr>
              <a:t>have been 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better outside the </a:t>
            </a:r>
            <a:r>
              <a:rPr lang="en-GB" sz="2000" dirty="0" smtClean="0">
                <a:solidFill>
                  <a:schemeClr val="tx1"/>
                </a:solidFill>
                <a:latin typeface="Comic Sans MS" pitchFamily="66" charset="0"/>
              </a:rPr>
              <a:t>palace?</a:t>
            </a:r>
            <a:endParaRPr lang="en-GB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2206" y="2919207"/>
            <a:ext cx="2374613" cy="37103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2206" y="194293"/>
            <a:ext cx="2387692" cy="2769723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278296" y="5545139"/>
            <a:ext cx="2577615" cy="12033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Key Words: Nomad</a:t>
            </a:r>
          </a:p>
          <a:p>
            <a:pPr algn="ctr"/>
            <a:r>
              <a:rPr lang="en-GB" dirty="0" smtClean="0"/>
              <a:t>Asceticism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039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3525" y="692696"/>
            <a:ext cx="82296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u="sng" dirty="0" smtClean="0"/>
              <a:t>The Life of the Buddha</a:t>
            </a:r>
            <a:endParaRPr lang="en-GB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2207568" y="170080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798107" y="4077732"/>
            <a:ext cx="3203848" cy="2554545"/>
          </a:xfrm>
          <a:prstGeom prst="rect">
            <a:avLst/>
          </a:prstGeom>
          <a:solidFill>
            <a:srgbClr val="FFCC99"/>
          </a:solidFill>
          <a:ln w="57150">
            <a:solidFill>
              <a:srgbClr val="FF000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2000" dirty="0"/>
              <a:t>Extension.  </a:t>
            </a:r>
            <a:endParaRPr lang="en-GB" sz="2000" dirty="0" smtClean="0"/>
          </a:p>
          <a:p>
            <a:r>
              <a:rPr lang="en-GB" sz="2000" dirty="0" smtClean="0"/>
              <a:t>1.Write </a:t>
            </a:r>
            <a:r>
              <a:rPr lang="en-GB" sz="2000" dirty="0"/>
              <a:t>your views of why the Buddha may have gone too far in his lifestyle after leaving the palace.  </a:t>
            </a:r>
            <a:endParaRPr lang="en-GB" sz="2000" dirty="0" smtClean="0"/>
          </a:p>
          <a:p>
            <a:r>
              <a:rPr lang="en-GB" sz="2000" dirty="0" smtClean="0"/>
              <a:t>2. What </a:t>
            </a:r>
            <a:r>
              <a:rPr lang="en-GB" sz="2000" dirty="0"/>
              <a:t>effect do you think this may have had on him?</a:t>
            </a:r>
            <a:endParaRPr lang="en-GB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901964" y="2132857"/>
            <a:ext cx="5976664" cy="1477328"/>
          </a:xfrm>
          <a:prstGeom prst="rect">
            <a:avLst/>
          </a:prstGeom>
          <a:solidFill>
            <a:srgbClr val="00B0F0"/>
          </a:solidFill>
          <a:ln w="38100">
            <a:solidFill>
              <a:schemeClr val="accent2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dirty="0" smtClean="0"/>
              <a:t>On </a:t>
            </a:r>
            <a:r>
              <a:rPr lang="en-GB" dirty="0"/>
              <a:t>each desk are pictures of what happened to the Buddha after he left the palace. </a:t>
            </a:r>
            <a:endParaRPr lang="en-GB" dirty="0" smtClean="0"/>
          </a:p>
          <a:p>
            <a:r>
              <a:rPr lang="en-GB" dirty="0" smtClean="0"/>
              <a:t>In </a:t>
            </a:r>
            <a:r>
              <a:rPr lang="en-GB" dirty="0"/>
              <a:t>groups of 4 put them in order of what might have happened in the Buddha’s life after he left the palace.  </a:t>
            </a:r>
            <a:endParaRPr lang="en-GB" dirty="0" smtClean="0"/>
          </a:p>
          <a:p>
            <a:r>
              <a:rPr lang="en-GB" dirty="0" smtClean="0"/>
              <a:t>Write </a:t>
            </a:r>
            <a:r>
              <a:rPr lang="en-GB" dirty="0"/>
              <a:t>a summary of his life outside the palace.  </a:t>
            </a:r>
            <a:endParaRPr lang="en-GB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9697" y="3818276"/>
            <a:ext cx="4464460" cy="288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69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3863975" y="333376"/>
            <a:ext cx="3384550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Leaving the palace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latin typeface="Arial Black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774825" y="1268413"/>
            <a:ext cx="8713788" cy="461665"/>
          </a:xfrm>
          <a:prstGeom prst="rect">
            <a:avLst/>
          </a:prstGeom>
          <a:solidFill>
            <a:srgbClr val="CC99FF"/>
          </a:solidFill>
          <a:ln w="57150">
            <a:solidFill>
              <a:srgbClr val="800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/>
              <a:t>Read about what happened to the Buddha when he left the palace.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23349" y="2471554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i="1" u="sng" dirty="0" smtClean="0">
                <a:solidFill>
                  <a:srgbClr val="C00000"/>
                </a:solidFill>
              </a:rPr>
              <a:t>Living a content lifestyle</a:t>
            </a:r>
            <a:endParaRPr lang="en-GB" sz="4000" b="1" i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63430" y="3515399"/>
            <a:ext cx="511256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What do you think the reasons might be for living this type of lifestyle?  </a:t>
            </a:r>
            <a:endParaRPr lang="en-GB" sz="2800" dirty="0" smtClean="0"/>
          </a:p>
          <a:p>
            <a:r>
              <a:rPr lang="en-GB" sz="2800" dirty="0" smtClean="0"/>
              <a:t>Do </a:t>
            </a:r>
            <a:r>
              <a:rPr lang="en-GB" sz="2800" dirty="0"/>
              <a:t>you think that this is a healthy lifestyle?  </a:t>
            </a:r>
            <a:endParaRPr lang="en-GB" sz="2800" dirty="0" smtClean="0"/>
          </a:p>
          <a:p>
            <a:r>
              <a:rPr lang="en-GB" sz="2800" dirty="0" smtClean="0"/>
              <a:t>What </a:t>
            </a:r>
            <a:r>
              <a:rPr lang="en-GB" sz="2800" dirty="0"/>
              <a:t>do you think the Buddha’s thoughts were at this time?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902206" y="3635477"/>
            <a:ext cx="5137395" cy="298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67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cliparts.co/cliparts/6cp/o94/6cpo94eq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6"/>
          <a:stretch/>
        </p:blipFill>
        <p:spPr bwMode="auto">
          <a:xfrm>
            <a:off x="6099463" y="523677"/>
            <a:ext cx="5590309" cy="5465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2.bp.blogspot.com/-kMNT5WNYjCs/UKA8Xer6eSI/AAAAAAAACoc/7EOxQMtXB5Y/s1600/fiv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000" b="100000" l="4000" r="97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499" y="1562758"/>
            <a:ext cx="2421948" cy="338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ular Callout 1"/>
          <p:cNvSpPr/>
          <p:nvPr/>
        </p:nvSpPr>
        <p:spPr>
          <a:xfrm>
            <a:off x="282862" y="520881"/>
            <a:ext cx="5619173" cy="5954977"/>
          </a:xfrm>
          <a:prstGeom prst="wedgeRoundRectCallout">
            <a:avLst>
              <a:gd name="adj1" fmla="val -18833"/>
              <a:gd name="adj2" fmla="val 44813"/>
              <a:gd name="adj3" fmla="val 16667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latin typeface="Comic Sans MS" panose="030F0702030302020204" pitchFamily="66" charset="0"/>
            </a:endParaRPr>
          </a:p>
          <a:p>
            <a:pPr algn="ctr"/>
            <a:r>
              <a:rPr lang="en-GB" sz="2400" dirty="0"/>
              <a:t>Answer the exit questions </a:t>
            </a:r>
            <a:endParaRPr lang="en-GB" sz="2400" dirty="0" smtClean="0"/>
          </a:p>
          <a:p>
            <a:pPr algn="ctr"/>
            <a:r>
              <a:rPr lang="en-GB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Success Criteria:</a:t>
            </a:r>
          </a:p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1. Key words used from the key word bank.</a:t>
            </a:r>
            <a:endParaRPr lang="en-GB" sz="2400" dirty="0">
              <a:latin typeface="Comic Sans MS" panose="030F0702030302020204" pitchFamily="66" charset="0"/>
            </a:endParaRPr>
          </a:p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2. Written in short sentences</a:t>
            </a:r>
            <a:endParaRPr lang="en-GB" sz="2400" dirty="0">
              <a:latin typeface="Comic Sans MS" panose="030F0702030302020204" pitchFamily="66" charset="0"/>
            </a:endParaRPr>
          </a:p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5. Examples given to demonstrate understanding</a:t>
            </a:r>
          </a:p>
          <a:p>
            <a:pPr algn="ctr"/>
            <a:endParaRPr lang="en-GB" sz="2400" dirty="0">
              <a:latin typeface="Comic Sans MS" panose="030F0702030302020204" pitchFamily="66" charset="0"/>
            </a:endParaRPr>
          </a:p>
          <a:p>
            <a:pPr algn="ctr"/>
            <a:endParaRPr lang="en-GB" dirty="0"/>
          </a:p>
        </p:txBody>
      </p:sp>
      <p:sp>
        <p:nvSpPr>
          <p:cNvPr id="3" name="7-Point Star 2"/>
          <p:cNvSpPr/>
          <p:nvPr/>
        </p:nvSpPr>
        <p:spPr>
          <a:xfrm>
            <a:off x="5669974" y="1085488"/>
            <a:ext cx="6660572" cy="5217222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smtClean="0">
              <a:latin typeface="Comic Sans MS" panose="030F0702030302020204" pitchFamily="66" charset="0"/>
            </a:endParaRPr>
          </a:p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Caterpillar Process</a:t>
            </a:r>
          </a:p>
          <a:p>
            <a:pPr algn="ctr"/>
            <a:endParaRPr lang="en-GB" sz="2000" dirty="0">
              <a:latin typeface="Comic Sans MS" panose="030F0702030302020204" pitchFamily="66" charset="0"/>
            </a:endParaRPr>
          </a:p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Stop</a:t>
            </a:r>
          </a:p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Notice</a:t>
            </a:r>
          </a:p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Look</a:t>
            </a:r>
          </a:p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Listen</a:t>
            </a:r>
          </a:p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Caterpillar</a:t>
            </a:r>
          </a:p>
          <a:p>
            <a:pPr algn="ctr"/>
            <a:endParaRPr lang="en-GB" sz="2000" dirty="0">
              <a:latin typeface="Comic Sans MS" panose="030F0702030302020204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36421" y="5646018"/>
            <a:ext cx="1209675" cy="10001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88596" y="93332"/>
            <a:ext cx="2857500" cy="10477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74772" y="95375"/>
            <a:ext cx="28575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98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1992313" y="188913"/>
            <a:ext cx="8229600" cy="1143000"/>
          </a:xfrm>
          <a:gradFill rotWithShape="1">
            <a:gsLst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A0CA4A"/>
              </a:gs>
            </a:gsLst>
            <a:lin ang="5400000"/>
          </a:gradFill>
          <a:ln w="63500">
            <a:solidFill>
              <a:schemeClr val="tx1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6000" dirty="0" smtClean="0">
                <a:latin typeface="Comic Sans MS" pitchFamily="66" charset="0"/>
              </a:rPr>
              <a:t>Homework</a:t>
            </a:r>
            <a:endParaRPr lang="en-US" sz="6000" dirty="0">
              <a:latin typeface="Comic Sans MS" pitchFamily="66" charset="0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5735639" y="1844676"/>
            <a:ext cx="922337" cy="963613"/>
          </a:xfrm>
          <a:prstGeom prst="downArrow">
            <a:avLst/>
          </a:prstGeom>
          <a:solidFill>
            <a:srgbClr val="FF00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2351088" y="3284539"/>
            <a:ext cx="7777162" cy="2447925"/>
          </a:xfrm>
          <a:prstGeom prst="roundRect">
            <a:avLst/>
          </a:prstGeom>
          <a:solidFill>
            <a:srgbClr val="FFC0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>
              <a:buAutoNum type="arabicPeriod"/>
            </a:pPr>
            <a:r>
              <a:rPr lang="en-GB" sz="2800" dirty="0" smtClean="0"/>
              <a:t>Make sure that all paper is stuck in your books neatly.  </a:t>
            </a:r>
          </a:p>
          <a:p>
            <a:pPr marL="457200" indent="-457200">
              <a:buAutoNum type="arabicPeriod"/>
            </a:pPr>
            <a:r>
              <a:rPr lang="en-GB" sz="2800" dirty="0" smtClean="0"/>
              <a:t>Answer the question in your book given by your teacher about your work so far.</a:t>
            </a:r>
            <a:endParaRPr lang="en-GB" sz="2800" dirty="0"/>
          </a:p>
          <a:p>
            <a:pPr marL="457200" indent="-457200">
              <a:buAutoNum type="arabicPeriod"/>
            </a:pPr>
            <a:r>
              <a:rPr lang="en-GB" sz="2800" dirty="0" smtClean="0"/>
              <a:t>Write out spelling mistakes.</a:t>
            </a:r>
          </a:p>
        </p:txBody>
      </p:sp>
    </p:spTree>
    <p:extLst>
      <p:ext uri="{BB962C8B-B14F-4D97-AF65-F5344CB8AC3E}">
        <p14:creationId xmlns:p14="http://schemas.microsoft.com/office/powerpoint/2010/main" val="63601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507</Words>
  <Application>Microsoft Office PowerPoint</Application>
  <PresentationFormat>Widescreen</PresentationFormat>
  <Paragraphs>61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Newspaper article (homework)</vt:lpstr>
      <vt:lpstr>PowerPoint Presentation</vt:lpstr>
      <vt:lpstr>The Life of the Buddha</vt:lpstr>
      <vt:lpstr>PowerPoint Presentation</vt:lpstr>
      <vt:lpstr>PowerPoint Presentation</vt:lpstr>
      <vt:lpstr>Homework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Buddha</dc:title>
  <dc:creator>caroline thurgood</dc:creator>
  <cp:lastModifiedBy>caroline thurgood</cp:lastModifiedBy>
  <cp:revision>22</cp:revision>
  <dcterms:created xsi:type="dcterms:W3CDTF">2015-07-28T18:50:41Z</dcterms:created>
  <dcterms:modified xsi:type="dcterms:W3CDTF">2015-07-30T18:26:52Z</dcterms:modified>
</cp:coreProperties>
</file>