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1" r:id="rId15"/>
    <p:sldId id="272" r:id="rId16"/>
    <p:sldId id="273" r:id="rId17"/>
    <p:sldId id="265" r:id="rId18"/>
    <p:sldId id="274" r:id="rId19"/>
    <p:sldId id="275" r:id="rId20"/>
    <p:sldId id="276" r:id="rId21"/>
    <p:sldId id="278" r:id="rId22"/>
    <p:sldId id="279" r:id="rId23"/>
    <p:sldId id="277" r:id="rId24"/>
    <p:sldId id="280" r:id="rId25"/>
    <p:sldId id="281" r:id="rId26"/>
    <p:sldId id="282" r:id="rId27"/>
    <p:sldId id="283" r:id="rId28"/>
    <p:sldId id="284" r:id="rId29"/>
    <p:sldId id="285" r:id="rId30"/>
    <p:sldId id="286" r:id="rId31"/>
    <p:sldId id="287" r:id="rId32"/>
    <p:sldId id="288" r:id="rId33"/>
    <p:sldId id="289" r:id="rId34"/>
    <p:sldId id="290" r:id="rId35"/>
    <p:sldId id="292" r:id="rId36"/>
    <p:sldId id="291" r:id="rId37"/>
    <p:sldId id="293" r:id="rId38"/>
    <p:sldId id="294" r:id="rId39"/>
    <p:sldId id="295" r:id="rId40"/>
    <p:sldId id="29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90" y="2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E10DA2E-F605-413A-BEB0-A16299B56E8E}" type="datetimeFigureOut">
              <a:rPr lang="en-GB" smtClean="0"/>
              <a:t>14/08/2015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5487A6-A728-4A54-A8C9-E0AFF88A91A5}" type="slidenum">
              <a:rPr lang="en-GB" smtClean="0"/>
              <a:t>‹#›</a:t>
            </a:fld>
            <a:endParaRPr lang="en-GB"/>
          </a:p>
        </p:txBody>
      </p:sp>
    </p:spTree>
    <p:extLst>
      <p:ext uri="{BB962C8B-B14F-4D97-AF65-F5344CB8AC3E}">
        <p14:creationId xmlns:p14="http://schemas.microsoft.com/office/powerpoint/2010/main" val="523566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E10DA2E-F605-413A-BEB0-A16299B56E8E}" type="datetimeFigureOut">
              <a:rPr lang="en-GB" smtClean="0"/>
              <a:t>14/08/2015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5487A6-A728-4A54-A8C9-E0AFF88A91A5}" type="slidenum">
              <a:rPr lang="en-GB" smtClean="0"/>
              <a:t>‹#›</a:t>
            </a:fld>
            <a:endParaRPr lang="en-GB"/>
          </a:p>
        </p:txBody>
      </p:sp>
    </p:spTree>
    <p:extLst>
      <p:ext uri="{BB962C8B-B14F-4D97-AF65-F5344CB8AC3E}">
        <p14:creationId xmlns:p14="http://schemas.microsoft.com/office/powerpoint/2010/main" val="2842313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E10DA2E-F605-413A-BEB0-A16299B56E8E}" type="datetimeFigureOut">
              <a:rPr lang="en-GB" smtClean="0"/>
              <a:t>14/08/2015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5487A6-A728-4A54-A8C9-E0AFF88A91A5}" type="slidenum">
              <a:rPr lang="en-GB" smtClean="0"/>
              <a:t>‹#›</a:t>
            </a:fld>
            <a:endParaRPr lang="en-GB"/>
          </a:p>
        </p:txBody>
      </p:sp>
    </p:spTree>
    <p:extLst>
      <p:ext uri="{BB962C8B-B14F-4D97-AF65-F5344CB8AC3E}">
        <p14:creationId xmlns:p14="http://schemas.microsoft.com/office/powerpoint/2010/main" val="2258915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E10DA2E-F605-413A-BEB0-A16299B56E8E}" type="datetimeFigureOut">
              <a:rPr lang="en-GB" smtClean="0"/>
              <a:t>14/08/2015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5487A6-A728-4A54-A8C9-E0AFF88A91A5}" type="slidenum">
              <a:rPr lang="en-GB" smtClean="0"/>
              <a:t>‹#›</a:t>
            </a:fld>
            <a:endParaRPr lang="en-GB"/>
          </a:p>
        </p:txBody>
      </p:sp>
    </p:spTree>
    <p:extLst>
      <p:ext uri="{BB962C8B-B14F-4D97-AF65-F5344CB8AC3E}">
        <p14:creationId xmlns:p14="http://schemas.microsoft.com/office/powerpoint/2010/main" val="568267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10DA2E-F605-413A-BEB0-A16299B56E8E}" type="datetimeFigureOut">
              <a:rPr lang="en-GB" smtClean="0"/>
              <a:t>14/08/2015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5487A6-A728-4A54-A8C9-E0AFF88A91A5}" type="slidenum">
              <a:rPr lang="en-GB" smtClean="0"/>
              <a:t>‹#›</a:t>
            </a:fld>
            <a:endParaRPr lang="en-GB"/>
          </a:p>
        </p:txBody>
      </p:sp>
    </p:spTree>
    <p:extLst>
      <p:ext uri="{BB962C8B-B14F-4D97-AF65-F5344CB8AC3E}">
        <p14:creationId xmlns:p14="http://schemas.microsoft.com/office/powerpoint/2010/main" val="759656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E10DA2E-F605-413A-BEB0-A16299B56E8E}" type="datetimeFigureOut">
              <a:rPr lang="en-GB" smtClean="0"/>
              <a:t>14/08/2015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5487A6-A728-4A54-A8C9-E0AFF88A91A5}" type="slidenum">
              <a:rPr lang="en-GB" smtClean="0"/>
              <a:t>‹#›</a:t>
            </a:fld>
            <a:endParaRPr lang="en-GB"/>
          </a:p>
        </p:txBody>
      </p:sp>
    </p:spTree>
    <p:extLst>
      <p:ext uri="{BB962C8B-B14F-4D97-AF65-F5344CB8AC3E}">
        <p14:creationId xmlns:p14="http://schemas.microsoft.com/office/powerpoint/2010/main" val="1531639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E10DA2E-F605-413A-BEB0-A16299B56E8E}" type="datetimeFigureOut">
              <a:rPr lang="en-GB" smtClean="0"/>
              <a:t>14/08/2015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C5487A6-A728-4A54-A8C9-E0AFF88A91A5}" type="slidenum">
              <a:rPr lang="en-GB" smtClean="0"/>
              <a:t>‹#›</a:t>
            </a:fld>
            <a:endParaRPr lang="en-GB"/>
          </a:p>
        </p:txBody>
      </p:sp>
    </p:spTree>
    <p:extLst>
      <p:ext uri="{BB962C8B-B14F-4D97-AF65-F5344CB8AC3E}">
        <p14:creationId xmlns:p14="http://schemas.microsoft.com/office/powerpoint/2010/main" val="2908014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E10DA2E-F605-413A-BEB0-A16299B56E8E}" type="datetimeFigureOut">
              <a:rPr lang="en-GB" smtClean="0"/>
              <a:t>14/08/2015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C5487A6-A728-4A54-A8C9-E0AFF88A91A5}" type="slidenum">
              <a:rPr lang="en-GB" smtClean="0"/>
              <a:t>‹#›</a:t>
            </a:fld>
            <a:endParaRPr lang="en-GB"/>
          </a:p>
        </p:txBody>
      </p:sp>
    </p:spTree>
    <p:extLst>
      <p:ext uri="{BB962C8B-B14F-4D97-AF65-F5344CB8AC3E}">
        <p14:creationId xmlns:p14="http://schemas.microsoft.com/office/powerpoint/2010/main" val="2466280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10DA2E-F605-413A-BEB0-A16299B56E8E}" type="datetimeFigureOut">
              <a:rPr lang="en-GB" smtClean="0"/>
              <a:t>14/08/2015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C5487A6-A728-4A54-A8C9-E0AFF88A91A5}" type="slidenum">
              <a:rPr lang="en-GB" smtClean="0"/>
              <a:t>‹#›</a:t>
            </a:fld>
            <a:endParaRPr lang="en-GB"/>
          </a:p>
        </p:txBody>
      </p:sp>
    </p:spTree>
    <p:extLst>
      <p:ext uri="{BB962C8B-B14F-4D97-AF65-F5344CB8AC3E}">
        <p14:creationId xmlns:p14="http://schemas.microsoft.com/office/powerpoint/2010/main" val="1098075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10DA2E-F605-413A-BEB0-A16299B56E8E}" type="datetimeFigureOut">
              <a:rPr lang="en-GB" smtClean="0"/>
              <a:t>14/08/2015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5487A6-A728-4A54-A8C9-E0AFF88A91A5}" type="slidenum">
              <a:rPr lang="en-GB" smtClean="0"/>
              <a:t>‹#›</a:t>
            </a:fld>
            <a:endParaRPr lang="en-GB"/>
          </a:p>
        </p:txBody>
      </p:sp>
    </p:spTree>
    <p:extLst>
      <p:ext uri="{BB962C8B-B14F-4D97-AF65-F5344CB8AC3E}">
        <p14:creationId xmlns:p14="http://schemas.microsoft.com/office/powerpoint/2010/main" val="2276483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10DA2E-F605-413A-BEB0-A16299B56E8E}" type="datetimeFigureOut">
              <a:rPr lang="en-GB" smtClean="0"/>
              <a:t>14/08/2015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5487A6-A728-4A54-A8C9-E0AFF88A91A5}" type="slidenum">
              <a:rPr lang="en-GB" smtClean="0"/>
              <a:t>‹#›</a:t>
            </a:fld>
            <a:endParaRPr lang="en-GB"/>
          </a:p>
        </p:txBody>
      </p:sp>
    </p:spTree>
    <p:extLst>
      <p:ext uri="{BB962C8B-B14F-4D97-AF65-F5344CB8AC3E}">
        <p14:creationId xmlns:p14="http://schemas.microsoft.com/office/powerpoint/2010/main" val="4236321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10DA2E-F605-413A-BEB0-A16299B56E8E}" type="datetimeFigureOut">
              <a:rPr lang="en-GB" smtClean="0"/>
              <a:t>14/08/2015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5487A6-A728-4A54-A8C9-E0AFF88A91A5}" type="slidenum">
              <a:rPr lang="en-GB" smtClean="0"/>
              <a:t>‹#›</a:t>
            </a:fld>
            <a:endParaRPr lang="en-GB"/>
          </a:p>
        </p:txBody>
      </p:sp>
    </p:spTree>
    <p:extLst>
      <p:ext uri="{BB962C8B-B14F-4D97-AF65-F5344CB8AC3E}">
        <p14:creationId xmlns:p14="http://schemas.microsoft.com/office/powerpoint/2010/main" val="3429633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www.youtube.com/watch?v=FMnhyGozLyE"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youtube.com/watch?v=lMZ5o2uruXY"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e5I6d_vq-Cc"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www.youtube.com/watch?v=XRix_vuAmr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economist.com/blogs/graphicdetail/2015/07/daily-chart-other-placebo-effect" TargetMode="External"/><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8000"/>
            <a:lum/>
          </a:blip>
          <a:srcRect/>
          <a:stretch>
            <a:fillRect t="-40000" b="-40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Do scientists treat animals with respect?</a:t>
            </a:r>
            <a:endParaRPr lang="en-GB" dirty="0"/>
          </a:p>
        </p:txBody>
      </p:sp>
      <p:sp>
        <p:nvSpPr>
          <p:cNvPr id="3" name="Subtitle 2"/>
          <p:cNvSpPr>
            <a:spLocks noGrp="1"/>
          </p:cNvSpPr>
          <p:nvPr>
            <p:ph type="subTitle" idx="1"/>
          </p:nvPr>
        </p:nvSpPr>
        <p:spPr/>
        <p:txBody>
          <a:bodyPr/>
          <a:lstStyle/>
          <a:p>
            <a:r>
              <a:rPr lang="en-GB" dirty="0" smtClean="0"/>
              <a:t>Lesson 1</a:t>
            </a:r>
            <a:endParaRPr lang="en-GB" dirty="0"/>
          </a:p>
        </p:txBody>
      </p:sp>
    </p:spTree>
    <p:extLst>
      <p:ext uri="{BB962C8B-B14F-4D97-AF65-F5344CB8AC3E}">
        <p14:creationId xmlns:p14="http://schemas.microsoft.com/office/powerpoint/2010/main" val="1199396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Do scientists treat humans with respect?</a:t>
            </a:r>
            <a:endParaRPr lang="en-GB" dirty="0"/>
          </a:p>
        </p:txBody>
      </p:sp>
      <p:sp>
        <p:nvSpPr>
          <p:cNvPr id="3" name="Subtitle 2"/>
          <p:cNvSpPr>
            <a:spLocks noGrp="1"/>
          </p:cNvSpPr>
          <p:nvPr>
            <p:ph type="subTitle" idx="1"/>
          </p:nvPr>
        </p:nvSpPr>
        <p:spPr/>
        <p:txBody>
          <a:bodyPr/>
          <a:lstStyle/>
          <a:p>
            <a:r>
              <a:rPr lang="en-GB" dirty="0" smtClean="0"/>
              <a:t>Lesson 2</a:t>
            </a:r>
            <a:endParaRPr lang="en-GB" dirty="0"/>
          </a:p>
        </p:txBody>
      </p:sp>
    </p:spTree>
    <p:extLst>
      <p:ext uri="{BB962C8B-B14F-4D97-AF65-F5344CB8AC3E}">
        <p14:creationId xmlns:p14="http://schemas.microsoft.com/office/powerpoint/2010/main" val="18578946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On mini-whiteboards answer who you think the experiment is suitable for:</a:t>
            </a:r>
            <a:endParaRPr lang="en-GB" dirty="0"/>
          </a:p>
        </p:txBody>
      </p:sp>
      <p:sp>
        <p:nvSpPr>
          <p:cNvPr id="3" name="Content Placeholder 2"/>
          <p:cNvSpPr>
            <a:spLocks noGrp="1"/>
          </p:cNvSpPr>
          <p:nvPr>
            <p:ph idx="1"/>
          </p:nvPr>
        </p:nvSpPr>
        <p:spPr/>
        <p:txBody>
          <a:bodyPr/>
          <a:lstStyle/>
          <a:p>
            <a:pPr marL="514350" indent="-514350">
              <a:buAutoNum type="alphaLcParenR"/>
            </a:pPr>
            <a:r>
              <a:rPr lang="en-GB" dirty="0" smtClean="0"/>
              <a:t>Humans</a:t>
            </a:r>
          </a:p>
          <a:p>
            <a:pPr marL="514350" indent="-514350">
              <a:buAutoNum type="alphaLcParenR"/>
            </a:pPr>
            <a:r>
              <a:rPr lang="en-GB" dirty="0" smtClean="0"/>
              <a:t>Chimpanzees</a:t>
            </a:r>
          </a:p>
          <a:p>
            <a:pPr marL="514350" indent="-514350">
              <a:buAutoNum type="alphaLcParenR"/>
            </a:pPr>
            <a:r>
              <a:rPr lang="en-GB" dirty="0" smtClean="0"/>
              <a:t>Rats</a:t>
            </a:r>
          </a:p>
          <a:p>
            <a:pPr marL="514350" indent="-514350">
              <a:buAutoNum type="alphaLcParenR"/>
            </a:pPr>
            <a:r>
              <a:rPr lang="en-GB" dirty="0" smtClean="0"/>
              <a:t>All of the above</a:t>
            </a:r>
          </a:p>
          <a:p>
            <a:pPr marL="514350" indent="-514350">
              <a:buAutoNum type="alphaLcParenR"/>
            </a:pPr>
            <a:r>
              <a:rPr lang="en-GB" dirty="0" smtClean="0"/>
              <a:t>None of the above</a:t>
            </a:r>
            <a:endParaRPr lang="en-GB" dirty="0"/>
          </a:p>
        </p:txBody>
      </p:sp>
      <p:pic>
        <p:nvPicPr>
          <p:cNvPr id="8194" name="Picture 2" descr="http://i.telegraph.co.uk/multimedia/archive/01403/rat_1403977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2166" y="1669084"/>
            <a:ext cx="5578084" cy="3492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50537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a cancer drug that has vomiting as a side effect</a:t>
            </a:r>
            <a:endParaRPr lang="en-GB" dirty="0"/>
          </a:p>
        </p:txBody>
      </p:sp>
      <p:sp>
        <p:nvSpPr>
          <p:cNvPr id="3" name="Content Placeholder 2"/>
          <p:cNvSpPr>
            <a:spLocks noGrp="1"/>
          </p:cNvSpPr>
          <p:nvPr>
            <p:ph idx="1"/>
          </p:nvPr>
        </p:nvSpPr>
        <p:spPr/>
        <p:txBody>
          <a:bodyPr/>
          <a:lstStyle/>
          <a:p>
            <a:pPr marL="514350" indent="-514350">
              <a:buAutoNum type="alphaLcParenR"/>
            </a:pPr>
            <a:r>
              <a:rPr lang="en-GB" dirty="0" smtClean="0"/>
              <a:t>Humans</a:t>
            </a:r>
          </a:p>
          <a:p>
            <a:pPr marL="514350" indent="-514350">
              <a:buAutoNum type="alphaLcParenR"/>
            </a:pPr>
            <a:r>
              <a:rPr lang="en-GB" dirty="0" smtClean="0"/>
              <a:t>Chimpanzees</a:t>
            </a:r>
          </a:p>
          <a:p>
            <a:pPr marL="514350" indent="-514350">
              <a:buAutoNum type="alphaLcParenR"/>
            </a:pPr>
            <a:r>
              <a:rPr lang="en-GB" dirty="0" smtClean="0"/>
              <a:t>Rats</a:t>
            </a:r>
          </a:p>
          <a:p>
            <a:pPr marL="514350" indent="-514350">
              <a:buAutoNum type="alphaLcParenR"/>
            </a:pPr>
            <a:r>
              <a:rPr lang="en-GB" dirty="0" smtClean="0"/>
              <a:t>All of the above</a:t>
            </a:r>
          </a:p>
          <a:p>
            <a:pPr marL="514350" indent="-514350">
              <a:buAutoNum type="alphaLcParenR"/>
            </a:pPr>
            <a:r>
              <a:rPr lang="en-GB" dirty="0" smtClean="0"/>
              <a:t>None of the above</a:t>
            </a:r>
          </a:p>
          <a:p>
            <a:pPr marL="0" indent="0">
              <a:buNone/>
            </a:pPr>
            <a:endParaRPr lang="en-GB" dirty="0"/>
          </a:p>
        </p:txBody>
      </p:sp>
      <p:pic>
        <p:nvPicPr>
          <p:cNvPr id="9218" name="Picture 2" descr="http://www.wpclipart.com/cartoon/assorted/sick/man_vomit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4504" y="1825625"/>
            <a:ext cx="3267075" cy="4210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8928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a cancer drug that has no side effects</a:t>
            </a:r>
            <a:endParaRPr lang="en-GB" dirty="0"/>
          </a:p>
        </p:txBody>
      </p:sp>
      <p:sp>
        <p:nvSpPr>
          <p:cNvPr id="3" name="Content Placeholder 2"/>
          <p:cNvSpPr>
            <a:spLocks noGrp="1"/>
          </p:cNvSpPr>
          <p:nvPr>
            <p:ph idx="1"/>
          </p:nvPr>
        </p:nvSpPr>
        <p:spPr/>
        <p:txBody>
          <a:bodyPr/>
          <a:lstStyle/>
          <a:p>
            <a:pPr marL="514350" indent="-514350">
              <a:buAutoNum type="alphaLcParenR"/>
            </a:pPr>
            <a:r>
              <a:rPr lang="en-GB" dirty="0" smtClean="0"/>
              <a:t>Humans</a:t>
            </a:r>
          </a:p>
          <a:p>
            <a:pPr marL="514350" indent="-514350">
              <a:buAutoNum type="alphaLcParenR"/>
            </a:pPr>
            <a:r>
              <a:rPr lang="en-GB" dirty="0" smtClean="0"/>
              <a:t>Chimpanzees</a:t>
            </a:r>
          </a:p>
          <a:p>
            <a:pPr marL="514350" indent="-514350">
              <a:buAutoNum type="alphaLcParenR"/>
            </a:pPr>
            <a:r>
              <a:rPr lang="en-GB" dirty="0" smtClean="0"/>
              <a:t>Rats</a:t>
            </a:r>
          </a:p>
          <a:p>
            <a:pPr marL="514350" indent="-514350">
              <a:buAutoNum type="alphaLcParenR"/>
            </a:pPr>
            <a:r>
              <a:rPr lang="en-GB" dirty="0" smtClean="0"/>
              <a:t>All of the above</a:t>
            </a:r>
          </a:p>
          <a:p>
            <a:pPr marL="514350" indent="-514350">
              <a:buAutoNum type="alphaLcParenR"/>
            </a:pPr>
            <a:r>
              <a:rPr lang="en-GB" dirty="0" smtClean="0"/>
              <a:t>None of the above</a:t>
            </a:r>
          </a:p>
          <a:p>
            <a:pPr marL="0" indent="0">
              <a:buNone/>
            </a:pPr>
            <a:endParaRPr lang="en-GB" dirty="0"/>
          </a:p>
        </p:txBody>
      </p:sp>
      <p:pic>
        <p:nvPicPr>
          <p:cNvPr id="10244" name="Picture 4" descr="http://sideeffectsoflife.com/wp-content/uploads/2012/08/side-effects-3.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2645" y="1825625"/>
            <a:ext cx="30861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57763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whether electric shocks increase concentration</a:t>
            </a:r>
            <a:endParaRPr lang="en-GB" dirty="0"/>
          </a:p>
        </p:txBody>
      </p:sp>
      <p:sp>
        <p:nvSpPr>
          <p:cNvPr id="3" name="Content Placeholder 2"/>
          <p:cNvSpPr>
            <a:spLocks noGrp="1"/>
          </p:cNvSpPr>
          <p:nvPr>
            <p:ph idx="1"/>
          </p:nvPr>
        </p:nvSpPr>
        <p:spPr/>
        <p:txBody>
          <a:bodyPr/>
          <a:lstStyle/>
          <a:p>
            <a:pPr marL="514350" indent="-514350">
              <a:buAutoNum type="alphaLcParenR"/>
            </a:pPr>
            <a:r>
              <a:rPr lang="en-GB" dirty="0" smtClean="0"/>
              <a:t>Humans</a:t>
            </a:r>
          </a:p>
          <a:p>
            <a:pPr marL="514350" indent="-514350">
              <a:buAutoNum type="alphaLcParenR"/>
            </a:pPr>
            <a:r>
              <a:rPr lang="en-GB" dirty="0" smtClean="0"/>
              <a:t>Chimpanzees</a:t>
            </a:r>
          </a:p>
          <a:p>
            <a:pPr marL="514350" indent="-514350">
              <a:buAutoNum type="alphaLcParenR"/>
            </a:pPr>
            <a:r>
              <a:rPr lang="en-GB" dirty="0" smtClean="0"/>
              <a:t>Rats</a:t>
            </a:r>
          </a:p>
          <a:p>
            <a:pPr marL="514350" indent="-514350">
              <a:buAutoNum type="alphaLcParenR"/>
            </a:pPr>
            <a:r>
              <a:rPr lang="en-GB" dirty="0" smtClean="0"/>
              <a:t>All of the above</a:t>
            </a:r>
          </a:p>
          <a:p>
            <a:pPr marL="514350" indent="-514350">
              <a:buAutoNum type="alphaLcParenR"/>
            </a:pPr>
            <a:r>
              <a:rPr lang="en-GB" dirty="0" smtClean="0"/>
              <a:t>None of the above</a:t>
            </a:r>
          </a:p>
          <a:p>
            <a:pPr marL="0" indent="0">
              <a:buNone/>
            </a:pPr>
            <a:endParaRPr lang="en-GB" dirty="0"/>
          </a:p>
        </p:txBody>
      </p:sp>
      <p:pic>
        <p:nvPicPr>
          <p:cNvPr id="13314" name="Picture 2" descr="http://nehandaradio.com/wp-content/uploads/2013/02/Electric-shoc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7741" y="1825625"/>
            <a:ext cx="4360154" cy="4377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29974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whether being raised in isolation leads to early death</a:t>
            </a:r>
            <a:endParaRPr lang="en-GB" dirty="0"/>
          </a:p>
        </p:txBody>
      </p:sp>
      <p:sp>
        <p:nvSpPr>
          <p:cNvPr id="3" name="Content Placeholder 2"/>
          <p:cNvSpPr>
            <a:spLocks noGrp="1"/>
          </p:cNvSpPr>
          <p:nvPr>
            <p:ph idx="1"/>
          </p:nvPr>
        </p:nvSpPr>
        <p:spPr/>
        <p:txBody>
          <a:bodyPr/>
          <a:lstStyle/>
          <a:p>
            <a:pPr marL="514350" indent="-514350">
              <a:buAutoNum type="alphaLcParenR"/>
            </a:pPr>
            <a:r>
              <a:rPr lang="en-GB" dirty="0" smtClean="0"/>
              <a:t>Humans</a:t>
            </a:r>
          </a:p>
          <a:p>
            <a:pPr marL="514350" indent="-514350">
              <a:buAutoNum type="alphaLcParenR"/>
            </a:pPr>
            <a:r>
              <a:rPr lang="en-GB" dirty="0" smtClean="0"/>
              <a:t>Chimpanzees</a:t>
            </a:r>
          </a:p>
          <a:p>
            <a:pPr marL="514350" indent="-514350">
              <a:buAutoNum type="alphaLcParenR"/>
            </a:pPr>
            <a:r>
              <a:rPr lang="en-GB" dirty="0" smtClean="0"/>
              <a:t>Rats</a:t>
            </a:r>
          </a:p>
          <a:p>
            <a:pPr marL="514350" indent="-514350">
              <a:buAutoNum type="alphaLcParenR"/>
            </a:pPr>
            <a:r>
              <a:rPr lang="en-GB" dirty="0" smtClean="0"/>
              <a:t>All of the above</a:t>
            </a:r>
          </a:p>
          <a:p>
            <a:pPr marL="514350" indent="-514350">
              <a:buAutoNum type="alphaLcParenR"/>
            </a:pPr>
            <a:r>
              <a:rPr lang="en-GB" dirty="0" smtClean="0"/>
              <a:t>None of the above</a:t>
            </a:r>
          </a:p>
          <a:p>
            <a:pPr marL="0" indent="0">
              <a:buNone/>
            </a:pPr>
            <a:endParaRPr lang="en-GB" dirty="0"/>
          </a:p>
        </p:txBody>
      </p:sp>
      <p:pic>
        <p:nvPicPr>
          <p:cNvPr id="12290" name="Picture 2" descr="http://azcapitoltimes.com/files/2013/02/isola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6911" y="1825625"/>
            <a:ext cx="5964702" cy="3221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97113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if removing parts of the brain lead to memory problems</a:t>
            </a:r>
            <a:endParaRPr lang="en-GB" dirty="0"/>
          </a:p>
        </p:txBody>
      </p:sp>
      <p:sp>
        <p:nvSpPr>
          <p:cNvPr id="3" name="Content Placeholder 2"/>
          <p:cNvSpPr>
            <a:spLocks noGrp="1"/>
          </p:cNvSpPr>
          <p:nvPr>
            <p:ph idx="1"/>
          </p:nvPr>
        </p:nvSpPr>
        <p:spPr/>
        <p:txBody>
          <a:bodyPr/>
          <a:lstStyle/>
          <a:p>
            <a:pPr marL="514350" indent="-514350">
              <a:buAutoNum type="alphaLcParenR"/>
            </a:pPr>
            <a:r>
              <a:rPr lang="en-GB" dirty="0" smtClean="0"/>
              <a:t>Humans</a:t>
            </a:r>
          </a:p>
          <a:p>
            <a:pPr marL="514350" indent="-514350">
              <a:buAutoNum type="alphaLcParenR"/>
            </a:pPr>
            <a:r>
              <a:rPr lang="en-GB" dirty="0" smtClean="0"/>
              <a:t>Chimpanzees</a:t>
            </a:r>
          </a:p>
          <a:p>
            <a:pPr marL="514350" indent="-514350">
              <a:buAutoNum type="alphaLcParenR"/>
            </a:pPr>
            <a:r>
              <a:rPr lang="en-GB" dirty="0" smtClean="0"/>
              <a:t>Rats</a:t>
            </a:r>
          </a:p>
          <a:p>
            <a:pPr marL="514350" indent="-514350">
              <a:buAutoNum type="alphaLcParenR"/>
            </a:pPr>
            <a:r>
              <a:rPr lang="en-GB" dirty="0" smtClean="0"/>
              <a:t>All of the above</a:t>
            </a:r>
          </a:p>
          <a:p>
            <a:pPr marL="514350" indent="-514350">
              <a:buAutoNum type="alphaLcParenR"/>
            </a:pPr>
            <a:r>
              <a:rPr lang="en-GB" dirty="0" smtClean="0"/>
              <a:t>None of the above</a:t>
            </a:r>
          </a:p>
          <a:p>
            <a:pPr marL="0" indent="0">
              <a:buNone/>
            </a:pPr>
            <a:endParaRPr lang="en-GB" dirty="0"/>
          </a:p>
        </p:txBody>
      </p:sp>
      <p:pic>
        <p:nvPicPr>
          <p:cNvPr id="11266" name="Picture 2" descr="http://vignette3.wikia.nocookie.net/bioshock/images/5/5d/Paris_BillBoard_Fat_Lobotomy_01_DIFF.png/revision/latest?cb=201403271359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26475" y="1757686"/>
            <a:ext cx="6103524" cy="4487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16687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Describe in 3 words how Albert must have felt</a:t>
            </a:r>
            <a:endParaRPr lang="en-GB" dirty="0"/>
          </a:p>
        </p:txBody>
      </p:sp>
      <p:sp>
        <p:nvSpPr>
          <p:cNvPr id="3" name="Content Placeholder 2"/>
          <p:cNvSpPr>
            <a:spLocks noGrp="1"/>
          </p:cNvSpPr>
          <p:nvPr>
            <p:ph idx="1"/>
          </p:nvPr>
        </p:nvSpPr>
        <p:spPr/>
        <p:txBody>
          <a:bodyPr/>
          <a:lstStyle/>
          <a:p>
            <a:pPr marL="0" indent="0">
              <a:buNone/>
            </a:pPr>
            <a:r>
              <a:rPr lang="en-GB" dirty="0" smtClean="0">
                <a:hlinkClick r:id="rId2"/>
              </a:rPr>
              <a:t>https://www.youtube.com/watch?v=FMnhyGozLyE</a:t>
            </a:r>
            <a:endParaRPr lang="en-GB" dirty="0" smtClean="0"/>
          </a:p>
          <a:p>
            <a:pPr marL="0" indent="0">
              <a:buNone/>
            </a:pPr>
            <a:endParaRPr lang="en-GB" dirty="0"/>
          </a:p>
        </p:txBody>
      </p:sp>
      <p:pic>
        <p:nvPicPr>
          <p:cNvPr id="14340" name="Picture 4" descr="http://b.vimeocdn.com/ts/282/055/282055155_6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438082"/>
            <a:ext cx="6096000" cy="406717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244862" y="2504049"/>
            <a:ext cx="4389120" cy="3539430"/>
          </a:xfrm>
          <a:prstGeom prst="rect">
            <a:avLst/>
          </a:prstGeom>
          <a:noFill/>
        </p:spPr>
        <p:txBody>
          <a:bodyPr wrap="square" rtlCol="0">
            <a:spAutoFit/>
          </a:bodyPr>
          <a:lstStyle/>
          <a:p>
            <a:r>
              <a:rPr lang="en-GB" sz="3200" dirty="0" smtClean="0"/>
              <a:t>The research suggests that phobias are learned through association.</a:t>
            </a:r>
          </a:p>
          <a:p>
            <a:endParaRPr lang="en-GB" sz="3200" dirty="0"/>
          </a:p>
          <a:p>
            <a:r>
              <a:rPr lang="en-GB" sz="3200" dirty="0" smtClean="0"/>
              <a:t>Was this study worth the suffering that Albert endured?</a:t>
            </a:r>
            <a:endParaRPr lang="en-GB" sz="3200" dirty="0"/>
          </a:p>
        </p:txBody>
      </p:sp>
    </p:spTree>
    <p:extLst>
      <p:ext uri="{BB962C8B-B14F-4D97-AF65-F5344CB8AC3E}">
        <p14:creationId xmlns:p14="http://schemas.microsoft.com/office/powerpoint/2010/main" val="3305912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Feather phobia</a:t>
            </a:r>
            <a:endParaRPr lang="en-GB" dirty="0"/>
          </a:p>
        </p:txBody>
      </p:sp>
      <p:sp>
        <p:nvSpPr>
          <p:cNvPr id="3" name="Content Placeholder 2"/>
          <p:cNvSpPr>
            <a:spLocks noGrp="1"/>
          </p:cNvSpPr>
          <p:nvPr>
            <p:ph idx="1"/>
          </p:nvPr>
        </p:nvSpPr>
        <p:spPr/>
        <p:txBody>
          <a:bodyPr/>
          <a:lstStyle/>
          <a:p>
            <a:pPr marL="0" indent="0">
              <a:buNone/>
            </a:pPr>
            <a:r>
              <a:rPr lang="en-GB" dirty="0" smtClean="0">
                <a:hlinkClick r:id="rId2"/>
              </a:rPr>
              <a:t>https://www.youtube.com/watch?v=lMZ5o2uruXY</a:t>
            </a:r>
            <a:endParaRPr lang="en-GB" dirty="0" smtClean="0"/>
          </a:p>
          <a:p>
            <a:pPr marL="0" indent="0">
              <a:buNone/>
            </a:pPr>
            <a:endParaRPr lang="en-GB" dirty="0"/>
          </a:p>
        </p:txBody>
      </p:sp>
      <p:pic>
        <p:nvPicPr>
          <p:cNvPr id="15362" name="Picture 2" descr="http://projectbeak.org/adaptations/media/flight_feath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286000"/>
            <a:ext cx="6096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315201" y="2546252"/>
            <a:ext cx="4192172" cy="3785652"/>
          </a:xfrm>
          <a:prstGeom prst="rect">
            <a:avLst/>
          </a:prstGeom>
          <a:noFill/>
        </p:spPr>
        <p:txBody>
          <a:bodyPr wrap="square" rtlCol="0">
            <a:spAutoFit/>
          </a:bodyPr>
          <a:lstStyle/>
          <a:p>
            <a:pPr marL="342900" indent="-342900">
              <a:buAutoNum type="arabicPeriod"/>
            </a:pPr>
            <a:r>
              <a:rPr lang="en-GB" sz="2400" dirty="0" smtClean="0">
                <a:solidFill>
                  <a:srgbClr val="FF0000"/>
                </a:solidFill>
              </a:rPr>
              <a:t>Was the treatment successful?</a:t>
            </a:r>
          </a:p>
          <a:p>
            <a:pPr marL="342900" indent="-342900">
              <a:buAutoNum type="arabicPeriod"/>
            </a:pPr>
            <a:r>
              <a:rPr lang="en-GB" sz="2400" dirty="0" smtClean="0">
                <a:solidFill>
                  <a:srgbClr val="FF0000"/>
                </a:solidFill>
              </a:rPr>
              <a:t>How did the treatment work?</a:t>
            </a:r>
          </a:p>
          <a:p>
            <a:pPr marL="342900" indent="-342900">
              <a:buAutoNum type="arabicPeriod"/>
            </a:pPr>
            <a:r>
              <a:rPr lang="en-GB" sz="2400" dirty="0" smtClean="0">
                <a:solidFill>
                  <a:srgbClr val="FF0000"/>
                </a:solidFill>
              </a:rPr>
              <a:t>Was the suffering Jackie endured worth it in the end?</a:t>
            </a:r>
          </a:p>
          <a:p>
            <a:pPr marL="342900" indent="-342900">
              <a:buAutoNum type="arabicPeriod"/>
            </a:pPr>
            <a:r>
              <a:rPr lang="en-GB" sz="2400" dirty="0" smtClean="0">
                <a:solidFill>
                  <a:srgbClr val="FF0000"/>
                </a:solidFill>
              </a:rPr>
              <a:t>The Albert experiment led us to understand how to treat Jackie’s phobia. Does this justify Albert’s suffering? Why/why not?</a:t>
            </a:r>
            <a:endParaRPr lang="en-GB" sz="2400" dirty="0">
              <a:solidFill>
                <a:srgbClr val="FF0000"/>
              </a:solidFill>
            </a:endParaRPr>
          </a:p>
        </p:txBody>
      </p:sp>
    </p:spTree>
    <p:extLst>
      <p:ext uri="{BB962C8B-B14F-4D97-AF65-F5344CB8AC3E}">
        <p14:creationId xmlns:p14="http://schemas.microsoft.com/office/powerpoint/2010/main" val="2427325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err="1" smtClean="0"/>
              <a:t>Dr.</a:t>
            </a:r>
            <a:r>
              <a:rPr lang="en-GB" dirty="0" smtClean="0"/>
              <a:t> Roberts has developed a new drug to treat cancer. He is asking for 100 cancer patients to test his drug out on</a:t>
            </a:r>
            <a:endParaRPr lang="en-GB" dirty="0"/>
          </a:p>
        </p:txBody>
      </p:sp>
      <p:sp>
        <p:nvSpPr>
          <p:cNvPr id="3" name="Content Placeholder 2"/>
          <p:cNvSpPr>
            <a:spLocks noGrp="1"/>
          </p:cNvSpPr>
          <p:nvPr>
            <p:ph idx="1"/>
          </p:nvPr>
        </p:nvSpPr>
        <p:spPr>
          <a:xfrm>
            <a:off x="838200" y="1825625"/>
            <a:ext cx="6364458" cy="4351338"/>
          </a:xfrm>
        </p:spPr>
        <p:txBody>
          <a:bodyPr>
            <a:normAutofit lnSpcReduction="10000"/>
          </a:bodyPr>
          <a:lstStyle/>
          <a:p>
            <a:pPr marL="0" indent="0">
              <a:buNone/>
            </a:pPr>
            <a:endParaRPr lang="en-GB" dirty="0" smtClean="0"/>
          </a:p>
          <a:p>
            <a:pPr marL="0" indent="0">
              <a:buNone/>
            </a:pPr>
            <a:r>
              <a:rPr lang="en-GB" dirty="0" smtClean="0"/>
              <a:t>Your job is to either:</a:t>
            </a:r>
          </a:p>
          <a:p>
            <a:pPr marL="514350" indent="-514350">
              <a:buAutoNum type="alphaLcParenR"/>
            </a:pPr>
            <a:r>
              <a:rPr lang="en-GB" dirty="0" smtClean="0"/>
              <a:t>Write a request for access to the 100 patients, explaining that the potential side-effects of the drug could be outweighed by the treatment of cancer</a:t>
            </a:r>
          </a:p>
          <a:p>
            <a:pPr marL="514350" indent="-514350">
              <a:buAutoNum type="alphaLcParenR"/>
            </a:pPr>
            <a:r>
              <a:rPr lang="en-GB" dirty="0" smtClean="0">
                <a:solidFill>
                  <a:srgbClr val="FF0000"/>
                </a:solidFill>
              </a:rPr>
              <a:t>Write a letter to </a:t>
            </a:r>
            <a:r>
              <a:rPr lang="en-GB" dirty="0" err="1" smtClean="0">
                <a:solidFill>
                  <a:srgbClr val="FF0000"/>
                </a:solidFill>
              </a:rPr>
              <a:t>Dr.</a:t>
            </a:r>
            <a:r>
              <a:rPr lang="en-GB" dirty="0" smtClean="0">
                <a:solidFill>
                  <a:srgbClr val="FF0000"/>
                </a:solidFill>
              </a:rPr>
              <a:t> Roberts explaining why he will not be given access to humans until he can prove his drug will not harm them</a:t>
            </a:r>
            <a:endParaRPr lang="en-GB" dirty="0">
              <a:solidFill>
                <a:srgbClr val="FF0000"/>
              </a:solidFill>
            </a:endParaRPr>
          </a:p>
        </p:txBody>
      </p:sp>
      <p:pic>
        <p:nvPicPr>
          <p:cNvPr id="16386" name="Picture 2" descr="https://newsoffice.mit.edu/sites/mit.edu.newsoffice/files/images/2012/20121003154740-0_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1471" y="2472447"/>
            <a:ext cx="4718343" cy="3528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90662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6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Are these primates treated with respect?</a:t>
            </a:r>
            <a:endParaRPr lang="en-GB" dirty="0"/>
          </a:p>
        </p:txBody>
      </p:sp>
      <p:sp>
        <p:nvSpPr>
          <p:cNvPr id="3" name="Content Placeholder 2"/>
          <p:cNvSpPr>
            <a:spLocks noGrp="1"/>
          </p:cNvSpPr>
          <p:nvPr>
            <p:ph idx="1"/>
          </p:nvPr>
        </p:nvSpPr>
        <p:spPr/>
        <p:txBody>
          <a:bodyPr/>
          <a:lstStyle/>
          <a:p>
            <a:pPr marL="0" indent="0">
              <a:buNone/>
            </a:pPr>
            <a:r>
              <a:rPr lang="en-GB" dirty="0" smtClean="0"/>
              <a:t>Video 1 – Harry Harlow’s work on attachment</a:t>
            </a:r>
          </a:p>
          <a:p>
            <a:pPr marL="0" indent="0">
              <a:buNone/>
            </a:pPr>
            <a:r>
              <a:rPr lang="en-GB" dirty="0" smtClean="0">
                <a:hlinkClick r:id="rId3"/>
              </a:rPr>
              <a:t>https://www.youtube.com/watch?v=e5I6d_vq-Cc</a:t>
            </a:r>
            <a:endParaRPr lang="en-GB" dirty="0" smtClean="0"/>
          </a:p>
          <a:p>
            <a:pPr marL="0" indent="0">
              <a:buNone/>
            </a:pPr>
            <a:endParaRPr lang="en-GB" dirty="0" smtClean="0"/>
          </a:p>
          <a:p>
            <a:pPr marL="0" indent="0">
              <a:buNone/>
            </a:pPr>
            <a:r>
              <a:rPr lang="en-GB" dirty="0" smtClean="0"/>
              <a:t>Video 2 – Chimpanzees have their memories tested</a:t>
            </a:r>
            <a:endParaRPr lang="en-GB" dirty="0"/>
          </a:p>
          <a:p>
            <a:pPr marL="0" indent="0">
              <a:buNone/>
            </a:pPr>
            <a:r>
              <a:rPr lang="en-GB" dirty="0" smtClean="0">
                <a:hlinkClick r:id="rId4"/>
              </a:rPr>
              <a:t>https://www.youtube.com/watch?v=XRix_vuAmrM</a:t>
            </a:r>
            <a:endParaRPr lang="en-GB" dirty="0" smtClean="0"/>
          </a:p>
          <a:p>
            <a:pPr marL="0" indent="0">
              <a:buNone/>
            </a:pPr>
            <a:endParaRPr lang="en-GB" dirty="0" smtClean="0"/>
          </a:p>
          <a:p>
            <a:pPr marL="0" indent="0">
              <a:buNone/>
            </a:pPr>
            <a:endParaRPr lang="en-GB" dirty="0"/>
          </a:p>
        </p:txBody>
      </p:sp>
    </p:spTree>
    <p:extLst>
      <p:ext uri="{BB962C8B-B14F-4D97-AF65-F5344CB8AC3E}">
        <p14:creationId xmlns:p14="http://schemas.microsoft.com/office/powerpoint/2010/main" val="13674992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Peer assessment checklist</a:t>
            </a:r>
            <a:endParaRPr lang="en-GB" dirty="0"/>
          </a:p>
        </p:txBody>
      </p:sp>
      <p:sp>
        <p:nvSpPr>
          <p:cNvPr id="3" name="Content Placeholder 2"/>
          <p:cNvSpPr>
            <a:spLocks noGrp="1"/>
          </p:cNvSpPr>
          <p:nvPr>
            <p:ph idx="1"/>
          </p:nvPr>
        </p:nvSpPr>
        <p:spPr>
          <a:xfrm>
            <a:off x="838200" y="1825625"/>
            <a:ext cx="5210908" cy="4351338"/>
          </a:xfrm>
        </p:spPr>
        <p:txBody>
          <a:bodyPr/>
          <a:lstStyle/>
          <a:p>
            <a:pPr marL="514350" indent="-514350">
              <a:buAutoNum type="alphaLcParenR"/>
            </a:pPr>
            <a:r>
              <a:rPr lang="en-GB" dirty="0" smtClean="0"/>
              <a:t>Have they shown respect for the cancer patients?</a:t>
            </a:r>
          </a:p>
          <a:p>
            <a:pPr marL="514350" indent="-514350">
              <a:buAutoNum type="alphaLcParenR"/>
            </a:pPr>
            <a:r>
              <a:rPr lang="en-GB" dirty="0" smtClean="0"/>
              <a:t>Have they justified their arguments?</a:t>
            </a:r>
          </a:p>
          <a:p>
            <a:pPr marL="514350" indent="-514350">
              <a:buAutoNum type="alphaLcParenR"/>
            </a:pPr>
            <a:r>
              <a:rPr lang="en-GB" dirty="0" smtClean="0"/>
              <a:t>Have they communicated effectively?</a:t>
            </a:r>
            <a:endParaRPr lang="en-GB" dirty="0"/>
          </a:p>
        </p:txBody>
      </p:sp>
      <p:pic>
        <p:nvPicPr>
          <p:cNvPr id="17410" name="Picture 2" descr="http://www.prevention.com/sites/prevention.com/files/images/news/featured_images/checklist-628x3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4855" y="1825625"/>
            <a:ext cx="5981700" cy="3457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3842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Optional homework</a:t>
            </a:r>
            <a:endParaRPr lang="en-GB" dirty="0"/>
          </a:p>
        </p:txBody>
      </p:sp>
      <p:sp>
        <p:nvSpPr>
          <p:cNvPr id="3" name="Content Placeholder 2"/>
          <p:cNvSpPr>
            <a:spLocks noGrp="1"/>
          </p:cNvSpPr>
          <p:nvPr>
            <p:ph idx="1"/>
          </p:nvPr>
        </p:nvSpPr>
        <p:spPr>
          <a:xfrm>
            <a:off x="838200" y="1825625"/>
            <a:ext cx="4351986" cy="4351338"/>
          </a:xfrm>
        </p:spPr>
        <p:txBody>
          <a:bodyPr/>
          <a:lstStyle/>
          <a:p>
            <a:pPr marL="0" indent="0">
              <a:buNone/>
            </a:pPr>
            <a:r>
              <a:rPr lang="en-GB" dirty="0" smtClean="0"/>
              <a:t>Research another way in which humans have participated in scientific research and explain why it can be justified</a:t>
            </a:r>
            <a:endParaRPr lang="en-GB" dirty="0"/>
          </a:p>
        </p:txBody>
      </p:sp>
      <p:pic>
        <p:nvPicPr>
          <p:cNvPr id="18434" name="Picture 2" descr="https://nei.nih.gov/sites/default/files/health-images/NEI_Clinical_Trials_web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3327" y="1825625"/>
            <a:ext cx="5190149" cy="4270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54073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9000"/>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How do scientific discoveries affect other people?</a:t>
            </a:r>
            <a:endParaRPr lang="en-GB" dirty="0"/>
          </a:p>
        </p:txBody>
      </p:sp>
      <p:sp>
        <p:nvSpPr>
          <p:cNvPr id="3" name="Subtitle 2"/>
          <p:cNvSpPr>
            <a:spLocks noGrp="1"/>
          </p:cNvSpPr>
          <p:nvPr>
            <p:ph type="subTitle" idx="1"/>
          </p:nvPr>
        </p:nvSpPr>
        <p:spPr/>
        <p:txBody>
          <a:bodyPr/>
          <a:lstStyle/>
          <a:p>
            <a:r>
              <a:rPr lang="en-GB" dirty="0" smtClean="0"/>
              <a:t>Lesson 3</a:t>
            </a:r>
            <a:endParaRPr lang="en-GB" dirty="0"/>
          </a:p>
        </p:txBody>
      </p:sp>
    </p:spTree>
    <p:extLst>
      <p:ext uri="{BB962C8B-B14F-4D97-AF65-F5344CB8AC3E}">
        <p14:creationId xmlns:p14="http://schemas.microsoft.com/office/powerpoint/2010/main" val="6866865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are the symptoms of depression?</a:t>
            </a:r>
            <a:endParaRPr lang="en-GB" dirty="0"/>
          </a:p>
        </p:txBody>
      </p:sp>
      <p:sp>
        <p:nvSpPr>
          <p:cNvPr id="3" name="Content Placeholder 2"/>
          <p:cNvSpPr>
            <a:spLocks noGrp="1"/>
          </p:cNvSpPr>
          <p:nvPr>
            <p:ph idx="1"/>
          </p:nvPr>
        </p:nvSpPr>
        <p:spPr/>
        <p:txBody>
          <a:bodyPr/>
          <a:lstStyle/>
          <a:p>
            <a:pPr marL="0" indent="0">
              <a:buNone/>
            </a:pPr>
            <a:r>
              <a:rPr lang="en-GB" dirty="0" smtClean="0"/>
              <a:t>Work in pairs to list as many possible symptoms as you can</a:t>
            </a:r>
            <a:endParaRPr lang="en-GB" dirty="0"/>
          </a:p>
        </p:txBody>
      </p:sp>
      <p:pic>
        <p:nvPicPr>
          <p:cNvPr id="19458" name="Picture 2" descr="http://fierylogic.com/wp-content/uploads/2015/02/depressed4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0295" y="2501900"/>
            <a:ext cx="3810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90697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depression is classified</a:t>
            </a:r>
            <a:endParaRPr lang="en-GB" dirty="0"/>
          </a:p>
        </p:txBody>
      </p:sp>
      <p:sp>
        <p:nvSpPr>
          <p:cNvPr id="3" name="Content Placeholder 2"/>
          <p:cNvSpPr>
            <a:spLocks noGrp="1"/>
          </p:cNvSpPr>
          <p:nvPr>
            <p:ph idx="1"/>
          </p:nvPr>
        </p:nvSpPr>
        <p:spPr/>
        <p:txBody>
          <a:bodyPr>
            <a:normAutofit lnSpcReduction="10000"/>
          </a:bodyPr>
          <a:lstStyle/>
          <a:p>
            <a:pPr marL="514350" indent="-514350">
              <a:buAutoNum type="arabicPeriod"/>
            </a:pPr>
            <a:r>
              <a:rPr lang="en-GB" dirty="0" smtClean="0"/>
              <a:t>Sad/low mood</a:t>
            </a:r>
          </a:p>
          <a:p>
            <a:pPr marL="514350" indent="-514350">
              <a:buAutoNum type="arabicPeriod"/>
            </a:pPr>
            <a:r>
              <a:rPr lang="en-GB" dirty="0" smtClean="0"/>
              <a:t>Loss of interest in usually pleasurable activities</a:t>
            </a:r>
          </a:p>
          <a:p>
            <a:pPr marL="514350" indent="-514350">
              <a:buAutoNum type="arabicPeriod"/>
            </a:pPr>
            <a:r>
              <a:rPr lang="en-GB" dirty="0" smtClean="0"/>
              <a:t>Overeating/undereating</a:t>
            </a:r>
          </a:p>
          <a:p>
            <a:pPr marL="514350" indent="-514350">
              <a:buAutoNum type="arabicPeriod"/>
            </a:pPr>
            <a:r>
              <a:rPr lang="en-GB" dirty="0" smtClean="0"/>
              <a:t>Too much/ not enough sleep</a:t>
            </a:r>
          </a:p>
          <a:p>
            <a:pPr marL="514350" indent="-514350">
              <a:buAutoNum type="arabicPeriod"/>
            </a:pPr>
            <a:r>
              <a:rPr lang="en-GB" dirty="0" smtClean="0"/>
              <a:t>Problems concentrating</a:t>
            </a:r>
          </a:p>
          <a:p>
            <a:pPr marL="514350" indent="-514350">
              <a:buAutoNum type="arabicPeriod"/>
            </a:pPr>
            <a:r>
              <a:rPr lang="en-GB" dirty="0" smtClean="0"/>
              <a:t>Loss of energy</a:t>
            </a:r>
          </a:p>
          <a:p>
            <a:pPr marL="514350" indent="-514350">
              <a:buAutoNum type="arabicPeriod"/>
            </a:pPr>
            <a:r>
              <a:rPr lang="en-GB" dirty="0" smtClean="0"/>
              <a:t>Feelings of guilt</a:t>
            </a:r>
          </a:p>
          <a:p>
            <a:pPr marL="514350" indent="-514350">
              <a:buAutoNum type="arabicPeriod"/>
            </a:pPr>
            <a:r>
              <a:rPr lang="en-GB" dirty="0" smtClean="0"/>
              <a:t>Change in activity level</a:t>
            </a:r>
          </a:p>
          <a:p>
            <a:pPr marL="514350" indent="-514350">
              <a:buAutoNum type="arabicPeriod"/>
            </a:pPr>
            <a:r>
              <a:rPr lang="en-GB" dirty="0" smtClean="0"/>
              <a:t>Suicidal thoughts</a:t>
            </a:r>
          </a:p>
          <a:p>
            <a:pPr marL="514350" indent="-514350">
              <a:buAutoNum type="arabicPeriod"/>
            </a:pPr>
            <a:endParaRPr lang="en-GB" dirty="0"/>
          </a:p>
        </p:txBody>
      </p:sp>
      <p:pic>
        <p:nvPicPr>
          <p:cNvPr id="20482" name="Picture 2" descr="http://www.robertoforzoni.com/wp-content/uploads/2015/03/anxiety_depression_may_raise_stroke_ris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774583"/>
            <a:ext cx="4762500" cy="3171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86694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Mary has depression</a:t>
            </a:r>
            <a:endParaRPr lang="en-GB" dirty="0"/>
          </a:p>
        </p:txBody>
      </p:sp>
      <p:sp>
        <p:nvSpPr>
          <p:cNvPr id="3" name="Content Placeholder 2"/>
          <p:cNvSpPr>
            <a:spLocks noGrp="1"/>
          </p:cNvSpPr>
          <p:nvPr>
            <p:ph idx="1"/>
          </p:nvPr>
        </p:nvSpPr>
        <p:spPr>
          <a:xfrm>
            <a:off x="838200" y="1825625"/>
            <a:ext cx="7264791" cy="4351338"/>
          </a:xfrm>
        </p:spPr>
        <p:txBody>
          <a:bodyPr>
            <a:normAutofit fontScale="92500" lnSpcReduction="20000"/>
          </a:bodyPr>
          <a:lstStyle/>
          <a:p>
            <a:pPr marL="0" indent="0">
              <a:buNone/>
            </a:pPr>
            <a:r>
              <a:rPr lang="en-GB" dirty="0" smtClean="0"/>
              <a:t>Mary is 63 years old and has depression. She has had depression from a young age. She was raised in a poor family and had a troubled childhood, with an abusive father and an alcoholic mother who had symptoms of depression but was never diagnosed.</a:t>
            </a:r>
          </a:p>
          <a:p>
            <a:pPr marL="0" indent="0">
              <a:buNone/>
            </a:pPr>
            <a:r>
              <a:rPr lang="en-GB" dirty="0" smtClean="0"/>
              <a:t>She has spent a lot of her life unemployed. She drinks alcohol excessively and has used recreational drugs for long periods of time. </a:t>
            </a:r>
          </a:p>
          <a:p>
            <a:pPr marL="0" indent="0">
              <a:buNone/>
            </a:pPr>
            <a:r>
              <a:rPr lang="en-GB" dirty="0" smtClean="0"/>
              <a:t>When Mary was younger her boyfriend was killed in a car accident and she has never had a stable relationship since then.</a:t>
            </a:r>
          </a:p>
          <a:p>
            <a:pPr marL="0" indent="0">
              <a:buNone/>
            </a:pPr>
            <a:r>
              <a:rPr lang="en-GB" dirty="0" smtClean="0"/>
              <a:t>She is now in poor health and her friendship group is very small.</a:t>
            </a:r>
            <a:endParaRPr lang="en-GB" dirty="0"/>
          </a:p>
        </p:txBody>
      </p:sp>
      <p:pic>
        <p:nvPicPr>
          <p:cNvPr id="21506" name="Picture 2" descr="http://www.nancyrhine.com/wp-content/uploads/2014/05/old-lady-talking-to-young-lad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7963" y="1825625"/>
            <a:ext cx="4164037" cy="3032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66555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Harrington et al (1993)</a:t>
            </a:r>
            <a:endParaRPr lang="en-GB" dirty="0"/>
          </a:p>
        </p:txBody>
      </p:sp>
      <p:sp>
        <p:nvSpPr>
          <p:cNvPr id="3" name="Content Placeholder 2"/>
          <p:cNvSpPr>
            <a:spLocks noGrp="1"/>
          </p:cNvSpPr>
          <p:nvPr>
            <p:ph idx="1"/>
          </p:nvPr>
        </p:nvSpPr>
        <p:spPr>
          <a:xfrm>
            <a:off x="838200" y="1825625"/>
            <a:ext cx="6870895" cy="4351338"/>
          </a:xfrm>
        </p:spPr>
        <p:txBody>
          <a:bodyPr/>
          <a:lstStyle/>
          <a:p>
            <a:pPr marL="0" indent="0">
              <a:buNone/>
            </a:pPr>
            <a:r>
              <a:rPr lang="en-GB" dirty="0" smtClean="0"/>
              <a:t>A study done by Harrington and colleagues in 1993 found that people with depression have a 20% chance of having someone else in their family with depression.</a:t>
            </a:r>
          </a:p>
          <a:p>
            <a:pPr marL="0" indent="0">
              <a:buNone/>
            </a:pPr>
            <a:r>
              <a:rPr lang="en-GB" dirty="0" smtClean="0"/>
              <a:t>People without depression have a 10% chance of having someone else in their family with depression.</a:t>
            </a:r>
          </a:p>
          <a:p>
            <a:pPr marL="0" indent="0">
              <a:buNone/>
            </a:pPr>
            <a:endParaRPr lang="en-GB" dirty="0"/>
          </a:p>
          <a:p>
            <a:pPr marL="0" indent="0">
              <a:buNone/>
            </a:pPr>
            <a:r>
              <a:rPr lang="en-GB" dirty="0" smtClean="0"/>
              <a:t>What does this suggest about the possible cause of depression?</a:t>
            </a:r>
            <a:endParaRPr lang="en-GB" dirty="0"/>
          </a:p>
        </p:txBody>
      </p:sp>
      <p:pic>
        <p:nvPicPr>
          <p:cNvPr id="22530" name="Picture 2" descr="http://www.brain-dynamics.net/uploads/photo/familydepressionstud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05712" y="1825625"/>
            <a:ext cx="3818487" cy="2548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94549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Mary has depression</a:t>
            </a:r>
            <a:endParaRPr lang="en-GB" dirty="0"/>
          </a:p>
        </p:txBody>
      </p:sp>
      <p:sp>
        <p:nvSpPr>
          <p:cNvPr id="3" name="Content Placeholder 2"/>
          <p:cNvSpPr>
            <a:spLocks noGrp="1"/>
          </p:cNvSpPr>
          <p:nvPr>
            <p:ph idx="1"/>
          </p:nvPr>
        </p:nvSpPr>
        <p:spPr>
          <a:xfrm>
            <a:off x="838200" y="1825625"/>
            <a:ext cx="7264791" cy="4351338"/>
          </a:xfrm>
        </p:spPr>
        <p:txBody>
          <a:bodyPr>
            <a:normAutofit fontScale="92500" lnSpcReduction="20000"/>
          </a:bodyPr>
          <a:lstStyle/>
          <a:p>
            <a:pPr marL="0" indent="0">
              <a:buNone/>
            </a:pPr>
            <a:r>
              <a:rPr lang="en-GB" dirty="0" smtClean="0"/>
              <a:t>Mary is 63 years old and has depression. She has had depression from a young age. She was raised in a poor family and had a troubled childhood, with an abusive father and an alcoholic mother who had symptoms of depression but was never diagnosed.</a:t>
            </a:r>
          </a:p>
          <a:p>
            <a:pPr marL="0" indent="0">
              <a:buNone/>
            </a:pPr>
            <a:r>
              <a:rPr lang="en-GB" dirty="0" smtClean="0"/>
              <a:t>She has spent a lot of her life unemployed. She drinks alcohol excessively and has used recreational drugs for long periods of time. </a:t>
            </a:r>
          </a:p>
          <a:p>
            <a:pPr marL="0" indent="0">
              <a:buNone/>
            </a:pPr>
            <a:r>
              <a:rPr lang="en-GB" dirty="0" smtClean="0"/>
              <a:t>When Mary was younger her boyfriend was killed in a car accident and she has never had a stable relationship since then.</a:t>
            </a:r>
          </a:p>
          <a:p>
            <a:pPr marL="0" indent="0">
              <a:buNone/>
            </a:pPr>
            <a:r>
              <a:rPr lang="en-GB" dirty="0" smtClean="0"/>
              <a:t>She is now in poor health and her friendship group is very small.</a:t>
            </a:r>
            <a:endParaRPr lang="en-GB" dirty="0"/>
          </a:p>
        </p:txBody>
      </p:sp>
      <p:pic>
        <p:nvPicPr>
          <p:cNvPr id="21506" name="Picture 2" descr="http://www.nancyrhine.com/wp-content/uploads/2014/05/old-lady-talking-to-young-lad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7963" y="1825625"/>
            <a:ext cx="4164037" cy="303250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38200" y="5950634"/>
            <a:ext cx="11077135" cy="523220"/>
          </a:xfrm>
          <a:prstGeom prst="rect">
            <a:avLst/>
          </a:prstGeom>
          <a:solidFill>
            <a:schemeClr val="accent3">
              <a:lumMod val="60000"/>
              <a:lumOff val="40000"/>
            </a:schemeClr>
          </a:solidFill>
          <a:ln>
            <a:solidFill>
              <a:schemeClr val="bg2">
                <a:lumMod val="75000"/>
              </a:schemeClr>
            </a:solidFill>
          </a:ln>
        </p:spPr>
        <p:txBody>
          <a:bodyPr wrap="square" rtlCol="0">
            <a:spAutoFit/>
          </a:bodyPr>
          <a:lstStyle/>
          <a:p>
            <a:r>
              <a:rPr lang="en-GB" sz="2800" dirty="0" smtClean="0">
                <a:solidFill>
                  <a:srgbClr val="FF0000"/>
                </a:solidFill>
              </a:rPr>
              <a:t>How might Mary’s children feel after hearing your conclusion?</a:t>
            </a:r>
            <a:endParaRPr lang="en-GB" sz="2800" dirty="0">
              <a:solidFill>
                <a:srgbClr val="FF0000"/>
              </a:solidFill>
            </a:endParaRPr>
          </a:p>
        </p:txBody>
      </p:sp>
    </p:spTree>
    <p:extLst>
      <p:ext uri="{BB962C8B-B14F-4D97-AF65-F5344CB8AC3E}">
        <p14:creationId xmlns:p14="http://schemas.microsoft.com/office/powerpoint/2010/main" val="10657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Read the following 5 conclusions. Choose one and explain who this conclusion may upset and why</a:t>
            </a:r>
            <a:endParaRPr lang="en-GB" dirty="0"/>
          </a:p>
        </p:txBody>
      </p:sp>
      <p:sp>
        <p:nvSpPr>
          <p:cNvPr id="3" name="Content Placeholder 2"/>
          <p:cNvSpPr>
            <a:spLocks noGrp="1"/>
          </p:cNvSpPr>
          <p:nvPr>
            <p:ph idx="1"/>
          </p:nvPr>
        </p:nvSpPr>
        <p:spPr>
          <a:xfrm>
            <a:off x="838200" y="1825625"/>
            <a:ext cx="10515600" cy="4532972"/>
          </a:xfrm>
          <a:solidFill>
            <a:schemeClr val="accent4"/>
          </a:solidFill>
        </p:spPr>
        <p:txBody>
          <a:bodyPr>
            <a:normAutofit fontScale="92500" lnSpcReduction="10000"/>
          </a:bodyPr>
          <a:lstStyle/>
          <a:p>
            <a:pPr marL="0" indent="0">
              <a:buNone/>
            </a:pPr>
            <a:endParaRPr lang="en-GB" dirty="0" smtClean="0"/>
          </a:p>
          <a:p>
            <a:pPr marL="514350" indent="-514350">
              <a:buAutoNum type="arabicPeriod"/>
            </a:pPr>
            <a:r>
              <a:rPr lang="en-GB" dirty="0" smtClean="0"/>
              <a:t>Scientists have discovered that the HIV virus is more likely to infect homosexual males than heterosexual males</a:t>
            </a:r>
          </a:p>
          <a:p>
            <a:pPr marL="514350" indent="-514350">
              <a:buAutoNum type="arabicPeriod"/>
            </a:pPr>
            <a:r>
              <a:rPr lang="en-GB" dirty="0" smtClean="0"/>
              <a:t>Scientists have discovered that females are more likely to suffer from depression than males</a:t>
            </a:r>
          </a:p>
          <a:p>
            <a:pPr marL="514350" indent="-514350">
              <a:buAutoNum type="arabicPeriod"/>
            </a:pPr>
            <a:r>
              <a:rPr lang="en-GB" dirty="0" smtClean="0"/>
              <a:t>Scientists have suggested that males are more violent because they have higher levels of testosterone (a hormone linked to aggression)</a:t>
            </a:r>
          </a:p>
          <a:p>
            <a:pPr marL="514350" indent="-514350">
              <a:buFont typeface="Arial" panose="020B0604020202020204" pitchFamily="34" charset="0"/>
              <a:buAutoNum type="arabicPeriod"/>
            </a:pPr>
            <a:r>
              <a:rPr lang="en-GB" dirty="0" smtClean="0"/>
              <a:t>Scientists have suggested that men who have observed their fathers abusing their mothers are more likely to copy this and abuse their wives</a:t>
            </a:r>
          </a:p>
          <a:p>
            <a:pPr marL="514350" indent="-514350">
              <a:buAutoNum type="arabicPeriod"/>
            </a:pPr>
            <a:r>
              <a:rPr lang="en-GB" dirty="0" smtClean="0"/>
              <a:t>Scientists have discovered a link between playing violent video games and aggression</a:t>
            </a:r>
          </a:p>
          <a:p>
            <a:pPr marL="514350" indent="-514350">
              <a:buAutoNum type="arabicPeriod"/>
            </a:pPr>
            <a:endParaRPr lang="en-GB" dirty="0"/>
          </a:p>
        </p:txBody>
      </p:sp>
    </p:spTree>
    <p:extLst>
      <p:ext uri="{BB962C8B-B14F-4D97-AF65-F5344CB8AC3E}">
        <p14:creationId xmlns:p14="http://schemas.microsoft.com/office/powerpoint/2010/main" val="22502018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9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Why is it important that scientists are honest?</a:t>
            </a:r>
            <a:endParaRPr lang="en-GB" dirty="0"/>
          </a:p>
        </p:txBody>
      </p:sp>
      <p:sp>
        <p:nvSpPr>
          <p:cNvPr id="3" name="Subtitle 2"/>
          <p:cNvSpPr>
            <a:spLocks noGrp="1"/>
          </p:cNvSpPr>
          <p:nvPr>
            <p:ph type="subTitle" idx="1"/>
          </p:nvPr>
        </p:nvSpPr>
        <p:spPr/>
        <p:txBody>
          <a:bodyPr/>
          <a:lstStyle/>
          <a:p>
            <a:r>
              <a:rPr lang="en-GB" dirty="0" smtClean="0"/>
              <a:t>Lesson 4</a:t>
            </a:r>
            <a:endParaRPr lang="en-GB" dirty="0"/>
          </a:p>
        </p:txBody>
      </p:sp>
    </p:spTree>
    <p:extLst>
      <p:ext uri="{BB962C8B-B14F-4D97-AF65-F5344CB8AC3E}">
        <p14:creationId xmlns:p14="http://schemas.microsoft.com/office/powerpoint/2010/main" val="31011333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 Project </a:t>
            </a:r>
            <a:r>
              <a:rPr lang="en-GB" dirty="0" err="1" smtClean="0"/>
              <a:t>Nim</a:t>
            </a:r>
            <a:endParaRPr lang="en-GB" dirty="0"/>
          </a:p>
        </p:txBody>
      </p:sp>
      <p:sp>
        <p:nvSpPr>
          <p:cNvPr id="3" name="Content Placeholder 2"/>
          <p:cNvSpPr>
            <a:spLocks noGrp="1"/>
          </p:cNvSpPr>
          <p:nvPr>
            <p:ph idx="1"/>
          </p:nvPr>
        </p:nvSpPr>
        <p:spPr>
          <a:xfrm>
            <a:off x="838200" y="1825625"/>
            <a:ext cx="5768662" cy="4351338"/>
          </a:xfrm>
        </p:spPr>
        <p:txBody>
          <a:bodyPr>
            <a:normAutofit fontScale="85000" lnSpcReduction="20000"/>
          </a:bodyPr>
          <a:lstStyle/>
          <a:p>
            <a:pPr marL="0" indent="0">
              <a:buNone/>
            </a:pPr>
            <a:r>
              <a:rPr lang="en-GB" dirty="0" err="1" smtClean="0"/>
              <a:t>Nim</a:t>
            </a:r>
            <a:r>
              <a:rPr lang="en-GB" dirty="0" smtClean="0"/>
              <a:t> </a:t>
            </a:r>
            <a:r>
              <a:rPr lang="en-GB" dirty="0" err="1" smtClean="0"/>
              <a:t>Chimpsky</a:t>
            </a:r>
            <a:r>
              <a:rPr lang="en-GB" dirty="0" smtClean="0"/>
              <a:t> was the name given to a chimpanzee which was taken from its mother as an infant and raised in an American family. </a:t>
            </a:r>
            <a:r>
              <a:rPr lang="en-GB" dirty="0" err="1" smtClean="0"/>
              <a:t>Nim</a:t>
            </a:r>
            <a:r>
              <a:rPr lang="en-GB" dirty="0" smtClean="0"/>
              <a:t> was raised as a human would be and taught sign language. The experiment wanted to discover if a chimpanzee could learn to form full sentences on their own.</a:t>
            </a:r>
          </a:p>
          <a:p>
            <a:pPr marL="0" indent="0">
              <a:buNone/>
            </a:pPr>
            <a:r>
              <a:rPr lang="en-GB" dirty="0" smtClean="0"/>
              <a:t>Unfortunately for </a:t>
            </a:r>
            <a:r>
              <a:rPr lang="en-GB" dirty="0" err="1" smtClean="0"/>
              <a:t>Nim</a:t>
            </a:r>
            <a:r>
              <a:rPr lang="en-GB" dirty="0" smtClean="0"/>
              <a:t>, the experiment was not particularly successful and he became so violent that he had to be moved to various care centres and he was never looked after particularly well. He could not form relationships with other chimps as he had grown up with humans instead. </a:t>
            </a:r>
            <a:endParaRPr lang="en-GB" dirty="0"/>
          </a:p>
        </p:txBody>
      </p:sp>
      <p:pic>
        <p:nvPicPr>
          <p:cNvPr id="1026" name="Picture 2" descr="http://static.rogerebert.com/uploads/review/primary_image/reviews/project-nim-2011/homepage_EB20110706REVIEWS110709994A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6983" y="622200"/>
            <a:ext cx="3810000" cy="21431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057623" y="3078051"/>
            <a:ext cx="3670478" cy="1477328"/>
          </a:xfrm>
          <a:prstGeom prst="rect">
            <a:avLst/>
          </a:prstGeom>
          <a:noFill/>
        </p:spPr>
        <p:txBody>
          <a:bodyPr wrap="square" rtlCol="0">
            <a:spAutoFit/>
          </a:bodyPr>
          <a:lstStyle/>
          <a:p>
            <a:pPr marL="342900" indent="-342900">
              <a:buAutoNum type="alphaLcParenR"/>
            </a:pPr>
            <a:r>
              <a:rPr lang="en-GB" dirty="0" smtClean="0"/>
              <a:t>Was </a:t>
            </a:r>
            <a:r>
              <a:rPr lang="en-GB" dirty="0" err="1" smtClean="0"/>
              <a:t>Nim</a:t>
            </a:r>
            <a:r>
              <a:rPr lang="en-GB" dirty="0" smtClean="0"/>
              <a:t> treated with respect?</a:t>
            </a:r>
          </a:p>
          <a:p>
            <a:pPr marL="342900" indent="-342900">
              <a:buAutoNum type="alphaLcParenR"/>
            </a:pPr>
            <a:r>
              <a:rPr lang="en-GB" dirty="0" smtClean="0"/>
              <a:t>In what way was </a:t>
            </a:r>
            <a:r>
              <a:rPr lang="en-GB" dirty="0" err="1" smtClean="0"/>
              <a:t>Nim</a:t>
            </a:r>
            <a:r>
              <a:rPr lang="en-GB" dirty="0" smtClean="0"/>
              <a:t> harmed?</a:t>
            </a:r>
          </a:p>
          <a:p>
            <a:pPr marL="342900" indent="-342900">
              <a:buAutoNum type="alphaLcParenR"/>
            </a:pPr>
            <a:r>
              <a:rPr lang="en-GB" dirty="0" smtClean="0"/>
              <a:t>How could the experiment have been done without causing </a:t>
            </a:r>
            <a:r>
              <a:rPr lang="en-GB" dirty="0" err="1" smtClean="0"/>
              <a:t>Nim</a:t>
            </a:r>
            <a:r>
              <a:rPr lang="en-GB" dirty="0" smtClean="0"/>
              <a:t> any harm?</a:t>
            </a:r>
            <a:endParaRPr lang="en-GB" dirty="0"/>
          </a:p>
        </p:txBody>
      </p:sp>
    </p:spTree>
    <p:extLst>
      <p:ext uri="{BB962C8B-B14F-4D97-AF65-F5344CB8AC3E}">
        <p14:creationId xmlns:p14="http://schemas.microsoft.com/office/powerpoint/2010/main" val="39671024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are the odds on me getting ‘heads’ ten times in a row?</a:t>
            </a:r>
            <a:endParaRPr lang="en-GB" dirty="0"/>
          </a:p>
        </p:txBody>
      </p:sp>
      <p:sp>
        <p:nvSpPr>
          <p:cNvPr id="3" name="Content Placeholder 2"/>
          <p:cNvSpPr>
            <a:spLocks noGrp="1"/>
          </p:cNvSpPr>
          <p:nvPr>
            <p:ph idx="1"/>
          </p:nvPr>
        </p:nvSpPr>
        <p:spPr/>
        <p:txBody>
          <a:bodyPr/>
          <a:lstStyle/>
          <a:p>
            <a:endParaRPr lang="en-GB"/>
          </a:p>
        </p:txBody>
      </p:sp>
      <p:pic>
        <p:nvPicPr>
          <p:cNvPr id="23554" name="Picture 2" descr="http://www.isadoregoldman.com/content/images/articles/standardDisplay/Pound_Coin1329846079-465x200a1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9967" y="2053883"/>
            <a:ext cx="8064241" cy="347596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702191" y="5853797"/>
            <a:ext cx="10367889" cy="646331"/>
          </a:xfrm>
          <a:prstGeom prst="rect">
            <a:avLst/>
          </a:prstGeom>
          <a:noFill/>
        </p:spPr>
        <p:txBody>
          <a:bodyPr wrap="square" rtlCol="0">
            <a:spAutoFit/>
          </a:bodyPr>
          <a:lstStyle/>
          <a:p>
            <a:r>
              <a:rPr lang="en-GB" sz="3600" dirty="0" smtClean="0">
                <a:solidFill>
                  <a:srgbClr val="FF0000"/>
                </a:solidFill>
              </a:rPr>
              <a:t>Why can I not say that I always get ‘heads’?</a:t>
            </a:r>
            <a:endParaRPr lang="en-GB" sz="3600" dirty="0">
              <a:solidFill>
                <a:srgbClr val="FF0000"/>
              </a:solidFill>
            </a:endParaRPr>
          </a:p>
        </p:txBody>
      </p:sp>
    </p:spTree>
    <p:extLst>
      <p:ext uri="{BB962C8B-B14F-4D97-AF65-F5344CB8AC3E}">
        <p14:creationId xmlns:p14="http://schemas.microsoft.com/office/powerpoint/2010/main" val="171532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9000"/>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a new drug</a:t>
            </a:r>
            <a:endParaRPr lang="en-GB" dirty="0"/>
          </a:p>
        </p:txBody>
      </p:sp>
      <p:sp>
        <p:nvSpPr>
          <p:cNvPr id="3" name="Content Placeholder 2"/>
          <p:cNvSpPr>
            <a:spLocks noGrp="1"/>
          </p:cNvSpPr>
          <p:nvPr>
            <p:ph idx="1"/>
          </p:nvPr>
        </p:nvSpPr>
        <p:spPr>
          <a:xfrm>
            <a:off x="838200" y="1825625"/>
            <a:ext cx="4943622" cy="4351338"/>
          </a:xfrm>
        </p:spPr>
        <p:txBody>
          <a:bodyPr/>
          <a:lstStyle/>
          <a:p>
            <a:pPr marL="0" indent="0">
              <a:buNone/>
            </a:pPr>
            <a:r>
              <a:rPr lang="en-GB" dirty="0" smtClean="0"/>
              <a:t>I want to test a new drug for reducing symptoms of depression.</a:t>
            </a:r>
          </a:p>
          <a:p>
            <a:pPr marL="0" indent="0">
              <a:buNone/>
            </a:pPr>
            <a:r>
              <a:rPr lang="en-GB" dirty="0" smtClean="0"/>
              <a:t>50 participants are given my new drug. 50 participants are given what they think is a drug but is actually just a sugar pill. </a:t>
            </a:r>
          </a:p>
          <a:p>
            <a:pPr marL="0" indent="0">
              <a:buNone/>
            </a:pPr>
            <a:r>
              <a:rPr lang="en-GB" dirty="0" smtClean="0"/>
              <a:t>I am not told which pill each participant has taken. I measure their depression after 2 months</a:t>
            </a:r>
            <a:endParaRPr lang="en-GB" dirty="0"/>
          </a:p>
        </p:txBody>
      </p:sp>
      <p:sp>
        <p:nvSpPr>
          <p:cNvPr id="4" name="AutoShape 2" descr="data:image/jpeg;base64,/9j/4AAQSkZJRgABAQAAAQABAAD/2wCEAAkGBxQSEhUUEhQVFBUXFxgUFBgVFBQUFBUVFBQWFhQUFBQYHCggGBolHBQUITEhJSkrLi4uFx8zODMsNygtLisBCgoKDg0OGxAQGiwkHCQsLCwsLCwsLCwsLCwsLCwsLCwsLCwsLCwsLCwsLCwsLCwsLCwsLCwsLywsLCwsLCwsLP/AABEIALUBFgMBIgACEQEDEQH/xAAcAAABBQEBAQAAAAAAAAAAAAAFAAMEBgcCAQj/xAA8EAABAwMBBQYDBwQABwEAAAABAAIDBAURIQYSMUFRBxMiYXGRMoGxFCNCUqHB4WJy0fAVJDRDorLxM//EABoBAAIDAQEAAAAAAAAAAAAAAAMEAQIFAAb/xAAqEQADAAICAgICAQMFAQAAAAAAAQIDESExBBJBURMiYTKRoRQjM0JxBf/aAAwDAQACEQMRAD8AsDdowFBrdqgOarcrtECuUqVeJMyYy39lzpNpQ6RozxK1q1PzGCvma0ynv2eq+krAfum+gVZhRS0N47b7ChKZkfouyo9QVbLXAcg1MuqGVM+FJqnoNWyrHyLbDSBL3cCw5HEIbS7etHhkUfaCUkFZpejqUxgwTS5CU9o2G33qOd4DHA80Vj8UhPILNOy+icA+ZxOOAWlUejc9U7jxKKPO+fSd+qHaiowq3eKvGUVrJVUb7U64RmKY52wLcqlV+qlRKslQWqKukaWKRrf0Kgvlw4HoQfZSJeCgvOqskPY5N8stUMMdn42NP6BF5Jgs62Rum/SsBOrPAflw/TCPSXfTzQuuDBvG5pz9BWrqdFUbvVBx0PBc11xc7iUFqJ1OguPGKeVQzJk4XEsq4ZnipY7MnFZLu6IUyvfFI2SJ7mPactc04I/jyUysKDzHVdK2N4kapYe1o4DaluHDTfYCWu9W8QfRWJ3aFTPGkjc+v7HVYKvUvfgYqe1wOK9Gv3LbeLk4H5hVK5bXb2cH2VNXivHiRJLysIVd1c/yUFzs8Vyi1g2bqa127TQukx8RGjG/3POgTGphfQNtsEpLTqbsZqt3M00TD+VoLz76D6ofdOzKWIZbIHercfuhryMbetnaKCkiFdZ5YjhzfbULxFTTINRqFXrkrBUqu3DihGJA1Y48zs9V9J2Rv3TfQL522cZ/zDPVfRlpH3bfRDp/sh7D2Syo8/BSCo1RwQ8r4GUBaw8UFq0ZqkJqWLMp8hkil35uhWdXSEudujiThadfY9Cqdb6LfqmDocpzx64Jt+stlxsFH3NPHH1AJVge7AwodPEC7+0YHyTtU/Ccno8rb9qbIFfLoqTdJsuKst4nw0qmVsnFXQfDIOrJELc7JUmreohVzRhaRHncoqdncmVZDsLSC+zl17iTX4HaO8uhVzln0yNQdQVmwRmz3sx+B+rPoq0hXyfH9n7z2WKaXKgyHKIUwZLgtIIPmpH2UNOgQ3SQpPAJipeZ9l5O3CIzaIPW1ACj22GnbIFa9CHnVX/Z/szuFeQ7u+4iOveTeHI/pj+I+wGnFafs/wBidDDh1QX1L9NHHciBHRjdT8yR5K3upHsc6R83pxsTjwaT8ivsGi2Vo4RiKmhYPKNn+FNNDGODGj0aP2Qq8ml/1/yE0fGDoyOII9QQuF9h3CyxPGHRtPq0LOdq+z6CTJZGGu5boA+iovOneqWiVOzOey7YR10nJfltPFgyuHFxPCJh6nmeQ9Qvpa32yKniEUEbY428GtGB5k9T5lQdi9n2UFJFTs/CMvPNz3aucfnp6AI4VXJX5OfgqwdUxIBc6TIVolahVbDok6lpkpmY3y1NLuH6JKF2iV9VDI3uY8tPE4yc9Ek5jinKey20cVnAqt1x1Virn8VWa12qaMHGENlRmoZ6r6Jtg+7b6L522Sd/zDDyBX0LbJ2mNuvJCf8AWO4Wtkxyi1JT75h1ChVdQ0DiPdUy9DCpAyoCHytUqoq29R7qE6pb1Cy6TDq0Vu+s0QvYaxuqKpxGgaOPn0RS+VDcHUK3dm1t7uAvI1ec/wCEzg30TbVToEy0ToXuDuuh6ofWSLS7jbmytwRryKzraW3PgySCR1Wh/TwzAz+LWOtropl9k14qsVbkWr5MklBKoq8l8cg2duSo1QdFMcEOqCrjuPlkOQ6rleleK46JJJOQwued1rS4ngGgkn5BccOUtY+M5Y4j6eyNw7Uu/GwHzGhRDZnszr6xwxEYY+ckvhaB5DiT5LbdiuyijocPePtMw/HI0brT1jj1DfU5KFVS/wCWDrHF86M12Z2NrbjuvEf2eE695KCCR1jj4u9Tgea1rZXs5o6LDwzvph/3ZQHOB/oHBnyCuAausKqxt9kzjmejwNSwvUir+qRc4Lf9z9eqRXpKbcUG2kcNzNGEP7kOcPUFSppk1E/ULLzuapF52TAvXLwHVelNz0DGZFDnapr1FmCpSOKzd6MOwcZ/0pIjWNykoROzJbg3Qqq1x1Kt9yboVUq9uq0TExMlbOvw/PmtRobk8NGpWV2H4vmtEoz4VDW2DztqgjPd5OqEXG8yY+JdVCC3F2iq4RWaf2Rpb1J+ZeR3d/VB5XapyEqjhDK2SxO+aRjASd5wH6rabXd44HRUzjulw8OeeB/BWY9nlt72p3uTBn5r24RSVN4DHP3RFuka40GSD76KIjd8fA7g+WbPW3WKItbI8N3vhzwKaucbJGEHDgR6rJ+07aqKSL7PwkYRhwOoICldllfUvid3zi5gwGbxyVfNv0bDtbXJ7tBsk0klmnkqHcrFI08MhbJcHKvVsQwUrjztCt4kuUZBWU5bxBQSpWlXqnbroPZUa6RZOGjJ6BORk9i2LhgNesaScAZPkrPZdiZ5yC77tvmNfkFpOz+xcMAyGgu/M4ZP8K9ZZk7N5uPHwuWZzs7sNPUkF47th6/EfQcl9AbE9n9NRRgiMGQgEudq73+a52et47xuB4fTjjX2V4CHLeVvfRXxqrPu76+EcsjAGAMLoBepI6lLoeEvEiVV9sdu6S2hv2h7i9wy2ONu89zckb3IAaHieSk4s5KDnael+0/ZBPGajBPdh3i0GSDyDsa4441VL2x7R30FfTNc0Oo5YQ9xaPvBvH/9M9B4dPMqo7JOo46uslqtZoJ5K6KcOOZIHNJGMHxgAZ3f6sIdvgg3N71AqqrXCEWzaaKqibLA7eY7gSMHQkHLTw1BTc9VrxWXmyt8F5n7J0tUm46vxM15hBp6vzUGS6bpBzwIPsUnSbYeZNFzqvSmI5MgEcwD7hPErSl7FGcuUaYKQUxIFDOBlQEk7M1JCZJhNbc8oFU1OVHnqFAlmWrozMeIsNin8fzWk0XwrJdnJPvPmtaoB4R6KH2K+UvWhupQK6HRHapV67cFDB4yvyv1TsDtFFl4qRShVrob+C/7JVTaSlfMcB2rhnngaD5olU00YozXbuJnjTOh1OcBUWotsz3RRjIje5oPTHmrt2hUT+4hpojhoALgOg1yuxylz9j2JalGRV1BM+Yb2d55yD6rbtlbeaemYx3EDJWd2W3ioqWNEme74jzHktWk8IA6Ifl3x6hmyFVv1QevdoiM7l7Bb97xP4dEhKbfAnmyKeylz2uSc4aMDqidr2Tjh1Iy7mT+ys4DRjuwno6Pm85TcTXRm5c9VwuiDBTADwtz58kQhotcuOegTzhppouhL5oihLsAkErQB3g9HfsrAqtbp8Ss6Zx7jH1wrQi4X2jc8F/7Wv5PVV75t5RUs/2aSZvfkaM1wHFu8xsj8YYXZGM9QrMSsa7abG81ETojGxtaY6aZ8g0bJE7fhcHAZa4jeb5gYRfZDgJ2g7TKqppJY5Yo4GVEZdAYnl0ndxSYqIpDn4i0O5N4HRQ7x3NHTVVKxwdDNStqLfK/de9rXvYainbJjmd86depULaLYQxVj44t8b8XfUpyd0vZjv4nHkXEk9PGFxQbMYkp2VkzBEGu7uneR3je8b42b3QO6E8FX2nsr2d7c3lleaBlLLmURCnm3QThrwwHIxwzvZSp+zZweRJUHc3d1pZo/B4sOdN1G6mWgtLcNaA8jTHjlcPMnlp5BU7aHb+WdoEW9Bx3uBJadAWnGnPh5aoe7r+nosjVLBRspYWwx53W5xk6nJJJJ6kklSJqlZvsbtW4vFPM/fcfgkJ+IHUA+a0HQDPErNzw4r9g8cjU0h5qv3i4YBAU+5VWAVRb5cOOqrij2YXo3jY249/RwvzruBp9W+E/RWBrshY52GX/AHxPTOOrT3sfm12jx74PzWuRPRdOK9WKWuR4lcOXpK8KvsoRJmJJ2QL1UaO2fIba3PFMyzBR8JLW0QsaQd2VdmUeq2SiHhWLbLOxMPktrox4FSuzI/8AoLWQYqWqu3ZH6x/FVq6S+SqL4wBINVJpgosjk5FNoq0OG/bMUMbqaNzmgkAHPyWU9oe10n2/EQ8MfhI68c4Wq7Bzh9I30x+ipnaBscGsfNC3MhIJHEHX9Ch4rU62aGLXqjrYWiicDUBm693HI6qw10qG7MSubTM327rsahM3OsS+V+1EslUbd9/kEXkYXeEcPoguz8uR6lWWUhoHoi4cf6tmL5V+2Rr6I0cDWDAScmnVATEtQjcCxIc9RXS6/T91GkqUOrK8DXOoVG9nILGpxz15evJXahrRJG145gZ8jzHusdq7ueWiN7G7R7pMbzxOW+vRDdVH7I0fCv0en0zS3zIJtBboquJ0M7d9hIJGSCC05aQRqDpxC7fWjCjS1YSt5qb2a6K12hRVRpcUbsSbwz8O9ucHbpccAjQ+gKwu7Olkme6oy98X3crm6OAGQ2TTp+y+i5n7ypFb2dxy1TpzNIA9wc6NuACQB+LppnGEbB5UwtUToo1spnXNpi3mmog1jkPwyMzwfz6emfMo5aOzVzxmfMY0cGDBfE/PiZnUOYVpNsskFPnuo2MLtXbrQMnzUuaUAaoOXz3vUdBJgz09m1OJmytc9oDg7cGNzI4YPEDODhHa1wYPRdXraKKIHLgsz2g223yRHr9PdVhZs7WwulHYS2hvAbnVZ/X1xkPkmaqrdIcuOUwtTDgUIDeT2Dex19dRVcU44Ndh46xu0ePbX5L6opZw9oc05a4Ag9QdQvjxfQfYtezUURjccugduee4dWH9vkg+Zj6tFPg00O0XhTcTk6l55RRnOEl2AkrkHzTXbONaOCrVdbN3gtZu9LxVJu0A1T00zJ8fyK3ywLsnD98M9VtVMPB8lkuzceJvmtbox4R6Lq7B+bftZCqmqu3SIYVoq41XbmzRVAY2VSdqbapFS1QnqR6WbF2TXYOiMZOo0V5rnaar5z2U2iNJOCT4SdVu1LdmVEYewg6cklmlyO460tMFXOTd4KnXWr4qyXubGVnt8rOKjFOy7rZdNlqsFjTnmrZWSaZWS7H3XILM6g5Cvb7qDGNdU1P6powvIlzkY7UVIafIqDVXMN4lAbncCdEGmrOa5LZE49hysvBPDRCpqvPE5QyWrUOWrUqA84glJWJpleWnIKFGYlcl3VT6oMo0aVY9qd8Brzrw1R//AIgOqxYVe7wU6HadzBgnI/VLZPG30NRkrWjWDcx1XJvDRxKyOr2uPL90Envc8pw3J8hklD/0ToZiqNkue20UQOXDKz++9oj5MiLI81W7bs5WVb92GCWV3UNO6P7nnwt+ZWi7P9hdQ/DqyZsI/LGO8fy4u0aDx6okeLgx809sYWR64MrrbhJKcvcT89FMsmzNXWf9NTySj8zW+AHoXnwg+WV9KbPdl9upMFsPevH45yJHZ67uA0fIK4tYAAAAANABoAByATH5WlqVoo/5PnC3diNwkx3joIR/U9znezWn6o7B2Cn8dZ8mw4/Uv/ZbmQvCEKry/f8Ag4w6bsLAHhqnZ84x/lEdgthai11e/wB62SKRpZIN0tPVp4nUH6rXXNTEsaVy5cumm+CU0ROBUhvBNyNyFyZwxuXFdjYOnpckgkDikqjc7wXu8JwEkz6iFeYk+EUy71HFU65PzlGrzNqVWKyVMoRwyRaKp7uTK0G3Xobg15LKqyTXKnWu8Y0JV2tjWbx/deyNGq7xlBqu45Qd9WSNFDmqCq6ARh0TpZgVDneFFM6LWaxPqDkg4XPgK0oW2VmrJJ0CM7M7TVNKQBvFvmtFt+x8bRqM/JTJbRC0fAPZDq1rTRH+unWlJW6zbBsjMuaQVSbveQ4ndyrffLZG7OGgeiz+5W8sJxwXYpn4GvHyTZ7abs6GUPHDPiHULSqe4hzQ9py1wz7rI0Wsl6dAd0+Jh4jp5hGqNlvK8b8i9p7LzW1CCT1GCnPtTZBljgR0XjoG411VEtCUTrhkOWQptvmnZpd0YOo5dUOmqgpDqW+iU+YBRJqsKKC+Q4Y0uJ6DKO27YuWTWQ7o6Dj7ruF2XajHzb0V+Ws6KTRWion+Bhx1OgWi2jY2GPHh3j1IyrVR28N4ABUeRLoXvz5njGv7mf2Ls5LnN75xcSQA1ugyeRPFbPs/2eUsDAHRMceO7+EHq7859cqVspbwHFxHw6DTmf4+qtWFSU8nNdDfiqsk/kyPf0NQ07WABrQ0DkAAPYJzC6SRVjS6HDnCWF6vFzSRwiuV0uSqUcclNSJx7sKBPUJLPSS0SjovAOqoO0N5LpdwHwg49Vaquq8JWcXkfeb3VC8R72hHz20kkFGnOqShUFRkJLRRkFMr6jKCVK7kqFCqZ0VDsRoG1pUAFT2wOldhoyrDbtjXOGXK3sl2PPNGKf2ZXqO4OGnFSZarKsc+zLGIJX2zGgUeyYBZcV1wStmKA1Eg6AraLNbGxtAAwql2e2gRsBI1Wg5ACqzN8i/e+OkNTEBCK5uQiMzlDe3Ko1sD0ViugyqvdaEEFXysgVcrafKieA+O9Ga19EWnRQFdbnRcVVq2mwUxLNfBm9lpkWOUtOQSPRS23SQc8qCvVOhhzL7RMFQ+QhrQSScADiSrpZdgyQHVBOeO6OA9SjHZvskI4xUzAb7x92D+FvX1Ku25k4a3KDd86Rj+V5mn6YuvsB26xMjHhYB8kThpc/wiooxz1/3onmtA4Kvq/kz22+WRIaPA6H91Mp4MeZ6le769bIuaSOSLXs+zEWernH2OB9ETQ3Z52YB6u/8AYojlXxPUI9Nh/wCOf/EelJc5SypdBD0lckrwuTb5MIV2cdlybe9D6u6sacZGTwGcZ9EPqbpkaFKZMx2glVVGnFA66vxzQytuR6/qq7cLp5pf1dsnon3O8Yzqqw64CTIzqELu9wOuqq8d2McoOdM6pvDh9eRfPP5J0X+lmxlJQIJt4ZHApI+jFc8lGkkURxLyAOa9merDspZ99wc4Iz4NJ0sc+zLPsVs0A0OcOhVxnpQ0Y4J+1xhrAB0XlaVXW+TIqndbZXLhANVWKymG+PVWS5TYyq1V1I3h6rg2NMvuzpDWBGXTKnW6uw0I7TVQcuQFrQQccpqQJNeneKkqD5mIPW0p4qxSRqLLEDxVSU9FNrKXIOiqt0ouK0iuo9NFW7hR8VKehnFk0zOKqnwUR2OtX2qrijPw53n/ANrdT+3uiFwoPJHOyyj3aiZ5GrY8D5kZRPbg0Mnkaw013o16ihG7w0GjRywF1oM8k1SVADEzPV4KGjCQ896YdKmJahRH1SklImumXPfoa+qTX2xVZZI0LZCq3o3t5tf+jgD+5R8uWabMXkRzjXR43SPMat+pV6dV5S7yen6s3vFv2xomvkwmJKxo5rOe0zbCooe57mMSCRxBJJ0Ldd31I+hWSVW31Y6Z7xO7u3Z+7cR8D9C0YGPDrg8dOatE3a2hnRvd727paeMyOlaWg7vgIed78unNUzabtQDIYZ6dokY95a/JIc3AzjHI8VkVAGiMucS8NeO/jJOHMJ8Mjca5BwuYKyPuJ4SdC/fi9RoM/Ifqirx188nBnae8OrK1krJiwOYDCc43XjPhPQ5+qvds2hDmBjpGukaAH4PPGuiySgs0srN9mMA8M4OnMI/Z7O6GTvHyZJGoHn1PNdkxy1r6IdaLzV15KA11bjmm6uu04qvV9b5oUYwbrZzcq3Kr08mSnaqfKiJuJ0XlFy2UuoLDG86t1HokqjFKWnIOOSSh4+RbJ4iqm0w1a6EyPGmi0i0U3dtAAQyx20MAJCsUeEJvZnZ8vu9fAXppsNUWuqVBkq8IfVXAYVkBmQfeqjiqzNMiNzqsoDO9ShzHHBY7XcQRhWC2VhBWZMqiw5Cs9qum8BrquaIzYNLaNJgmyFNieqxaa7OhR+CRdsRa0Ty3ITMkacicnwzK4gGSRIZVWoyHDBk+itdHa3TOwNBzP+FbKC1siGGjXrzQnuuJ/uN+P4tXy+jK49hHOGX6eWE5RbN/Ze8cOY1081qszAhVypMtdpnQoDdxXLHcmBfjcoplPWeD0UOsq9ChdXUGNxCCVlaTxKaTMicew/LdG4Byh895HJV19Sor6lW0MThQekvBPDRRjXk8SgbqlJtTlToKsQfp68tcCDqCD7LTbDfxNGNdeB9VivfoxZLo+N2Rkjn5hLZ8XstoZwV6P+DS9rLWytp3RPOM6sdzY8ateP8AeBKy6j2IdJTub3bmVETzkvBMbzpoHc2EY9PdanY7nFMwFpBPME6j0CJyuBSU+TWL9TSS30fP1Ta4GiRxlALRl0cZ3pGnIDmhx0czOfRErJHQviyIi+Vrc7kmA5/m0fC5WvbTYmORr5KUNZOXCT4t1rjwdx0aTx5AlUyXZ17R969kGMEAPEm6ee6dN30BKfjyIud7IcMh1u00riQyMRtHhI6evQoKKiXeLt5+9x4k/wD1G7jcIRjhI8DG/wAC7+7HH5oLPcCdAA0eSYl7XCB618EkXVxHiCgz1JcmXOzxXKspRKlHpXiSSsWEkkkuONkzjRPskOEkktJ50E3KoIQOaoKSSsM40Qp5FAmSSVkMwRJm6Ly31BY7RJJShjW5ZeLXUnQq5W2ckJJKnyY+ZchiNyJUTN5wb1OqSSrfQPEt0i60tM1jQGhRNoLiaeB8obvFoJAJx+qSSM1qeD0GtLg+cpe0CtqKqOZ0paBIAGNOGBueHn6r6DtdZ30TXkYyOGcpJIHkStIijOe0G3NjmDmnG/kkdD5LP6t5XiSjC9yjNtJWwdLIUzI9eJJgIhsaruLQpJKGXC9NRtGDjOddeSmE4GiSSBRQUNS5viYSw8dOfqE7PtzOxuoDuWeHJepITxzT5Qxguk9bKxc9t6qTIDtweXH3VeqKp7zl7i71KSSdjHEL9UONtjKSSSuQdNblSY6PPP8AT+UklDBZKa6JcNn3vx/+P8rl9qAON4+ySSjYt+a99nX/AAcfn/T+UkklGzvzX9n/2Q=="/>
          <p:cNvSpPr>
            <a:spLocks noChangeAspect="1" noChangeArrowheads="1"/>
          </p:cNvSpPr>
          <p:nvPr/>
        </p:nvSpPr>
        <p:spPr bwMode="auto">
          <a:xfrm>
            <a:off x="6096000" y="875505"/>
            <a:ext cx="3033932" cy="303394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4" descr="data:image/jpeg;base64,/9j/4AAQSkZJRgABAQAAAQABAAD/2wCEAAkGBxQSEhUUEhQVFBUXFxgUFBgVFBQUFBUVFBQWFhQUFBQYHCggGBolHBQUITEhJSkrLi4uFx8zODMsNygtLisBCgoKDg0OGxAQGiwkHCQsLCwsLCwsLCwsLCwsLCwsLCwsLCwsLCwsLCwsLCwsLCwsLCwsLCwsLywsLCwsLCwsLP/AABEIALUBFgMBIgACEQEDEQH/xAAcAAABBQEBAQAAAAAAAAAAAAAFAAMEBgcCAQj/xAA8EAABAwMBBQYDBwQABwEAAAABAAIDBAURIQYSMUFRBxMiYXGRMoGxFCNCUqHB4WJy0fAVJDRDorLxM//EABoBAAIDAQEAAAAAAAAAAAAAAAMEAQIFAAb/xAAqEQADAAICAgICAQMFAQAAAAAAAQIDESExBBJBURMiYTKRoRQjM0JxBf/aAAwDAQACEQMRAD8AsDdowFBrdqgOarcrtECuUqVeJMyYy39lzpNpQ6RozxK1q1PzGCvma0ynv2eq+krAfum+gVZhRS0N47b7ChKZkfouyo9QVbLXAcg1MuqGVM+FJqnoNWyrHyLbDSBL3cCw5HEIbS7etHhkUfaCUkFZpejqUxgwTS5CU9o2G33qOd4DHA80Vj8UhPILNOy+icA+ZxOOAWlUejc9U7jxKKPO+fSd+qHaiowq3eKvGUVrJVUb7U64RmKY52wLcqlV+qlRKslQWqKukaWKRrf0Kgvlw4HoQfZSJeCgvOqskPY5N8stUMMdn42NP6BF5Jgs62Rum/SsBOrPAflw/TCPSXfTzQuuDBvG5pz9BWrqdFUbvVBx0PBc11xc7iUFqJ1OguPGKeVQzJk4XEsq4ZnipY7MnFZLu6IUyvfFI2SJ7mPactc04I/jyUysKDzHVdK2N4kapYe1o4DaluHDTfYCWu9W8QfRWJ3aFTPGkjc+v7HVYKvUvfgYqe1wOK9Gv3LbeLk4H5hVK5bXb2cH2VNXivHiRJLysIVd1c/yUFzs8Vyi1g2bqa127TQukx8RGjG/3POgTGphfQNtsEpLTqbsZqt3M00TD+VoLz76D6ofdOzKWIZbIHercfuhryMbetnaKCkiFdZ5YjhzfbULxFTTINRqFXrkrBUqu3DihGJA1Y48zs9V9J2Rv3TfQL522cZ/zDPVfRlpH3bfRDp/sh7D2Syo8/BSCo1RwQ8r4GUBaw8UFq0ZqkJqWLMp8hkil35uhWdXSEudujiThadfY9Cqdb6LfqmDocpzx64Jt+stlxsFH3NPHH1AJVge7AwodPEC7+0YHyTtU/Ccno8rb9qbIFfLoqTdJsuKst4nw0qmVsnFXQfDIOrJELc7JUmreohVzRhaRHncoqdncmVZDsLSC+zl17iTX4HaO8uhVzln0yNQdQVmwRmz3sx+B+rPoq0hXyfH9n7z2WKaXKgyHKIUwZLgtIIPmpH2UNOgQ3SQpPAJipeZ9l5O3CIzaIPW1ACj22GnbIFa9CHnVX/Z/szuFeQ7u+4iOveTeHI/pj+I+wGnFafs/wBidDDh1QX1L9NHHciBHRjdT8yR5K3upHsc6R83pxsTjwaT8ivsGi2Vo4RiKmhYPKNn+FNNDGODGj0aP2Qq8ml/1/yE0fGDoyOII9QQuF9h3CyxPGHRtPq0LOdq+z6CTJZGGu5boA+iovOneqWiVOzOey7YR10nJfltPFgyuHFxPCJh6nmeQ9Qvpa32yKniEUEbY428GtGB5k9T5lQdi9n2UFJFTs/CMvPNz3aucfnp6AI4VXJX5OfgqwdUxIBc6TIVolahVbDok6lpkpmY3y1NLuH6JKF2iV9VDI3uY8tPE4yc9Ek5jinKey20cVnAqt1x1Virn8VWa12qaMHGENlRmoZ6r6Jtg+7b6L522Sd/zDDyBX0LbJ2mNuvJCf8AWO4Wtkxyi1JT75h1ChVdQ0DiPdUy9DCpAyoCHytUqoq29R7qE6pb1Cy6TDq0Vu+s0QvYaxuqKpxGgaOPn0RS+VDcHUK3dm1t7uAvI1ec/wCEzg30TbVToEy0ToXuDuuh6ofWSLS7jbmytwRryKzraW3PgySCR1Wh/TwzAz+LWOtropl9k14qsVbkWr5MklBKoq8l8cg2duSo1QdFMcEOqCrjuPlkOQ6rleleK46JJJOQwued1rS4ngGgkn5BccOUtY+M5Y4j6eyNw7Uu/GwHzGhRDZnszr6xwxEYY+ckvhaB5DiT5LbdiuyijocPePtMw/HI0brT1jj1DfU5KFVS/wCWDrHF86M12Z2NrbjuvEf2eE695KCCR1jj4u9Tgea1rZXs5o6LDwzvph/3ZQHOB/oHBnyCuAausKqxt9kzjmejwNSwvUir+qRc4Lf9z9eqRXpKbcUG2kcNzNGEP7kOcPUFSppk1E/ULLzuapF52TAvXLwHVelNz0DGZFDnapr1FmCpSOKzd6MOwcZ/0pIjWNykoROzJbg3Qqq1x1Kt9yboVUq9uq0TExMlbOvw/PmtRobk8NGpWV2H4vmtEoz4VDW2DztqgjPd5OqEXG8yY+JdVCC3F2iq4RWaf2Rpb1J+ZeR3d/VB5XapyEqjhDK2SxO+aRjASd5wH6rabXd44HRUzjulw8OeeB/BWY9nlt72p3uTBn5r24RSVN4DHP3RFuka40GSD76KIjd8fA7g+WbPW3WKItbI8N3vhzwKaucbJGEHDgR6rJ+07aqKSL7PwkYRhwOoICldllfUvid3zi5gwGbxyVfNv0bDtbXJ7tBsk0klmnkqHcrFI08MhbJcHKvVsQwUrjztCt4kuUZBWU5bxBQSpWlXqnbroPZUa6RZOGjJ6BORk9i2LhgNesaScAZPkrPZdiZ5yC77tvmNfkFpOz+xcMAyGgu/M4ZP8K9ZZk7N5uPHwuWZzs7sNPUkF47th6/EfQcl9AbE9n9NRRgiMGQgEudq73+a52et47xuB4fTjjX2V4CHLeVvfRXxqrPu76+EcsjAGAMLoBepI6lLoeEvEiVV9sdu6S2hv2h7i9wy2ONu89zckb3IAaHieSk4s5KDnael+0/ZBPGajBPdh3i0GSDyDsa4441VL2x7R30FfTNc0Oo5YQ9xaPvBvH/9M9B4dPMqo7JOo46uslqtZoJ5K6KcOOZIHNJGMHxgAZ3f6sIdvgg3N71AqqrXCEWzaaKqibLA7eY7gSMHQkHLTw1BTc9VrxWXmyt8F5n7J0tUm46vxM15hBp6vzUGS6bpBzwIPsUnSbYeZNFzqvSmI5MgEcwD7hPErSl7FGcuUaYKQUxIFDOBlQEk7M1JCZJhNbc8oFU1OVHnqFAlmWrozMeIsNin8fzWk0XwrJdnJPvPmtaoB4R6KH2K+UvWhupQK6HRHapV67cFDB4yvyv1TsDtFFl4qRShVrob+C/7JVTaSlfMcB2rhnngaD5olU00YozXbuJnjTOh1OcBUWotsz3RRjIje5oPTHmrt2hUT+4hpojhoALgOg1yuxylz9j2JalGRV1BM+Yb2d55yD6rbtlbeaemYx3EDJWd2W3ioqWNEme74jzHktWk8IA6Ifl3x6hmyFVv1QevdoiM7l7Bb97xP4dEhKbfAnmyKeylz2uSc4aMDqidr2Tjh1Iy7mT+ys4DRjuwno6Pm85TcTXRm5c9VwuiDBTADwtz58kQhotcuOegTzhppouhL5oihLsAkErQB3g9HfsrAqtbp8Ss6Zx7jH1wrQi4X2jc8F/7Wv5PVV75t5RUs/2aSZvfkaM1wHFu8xsj8YYXZGM9QrMSsa7abG81ETojGxtaY6aZ8g0bJE7fhcHAZa4jeb5gYRfZDgJ2g7TKqppJY5Yo4GVEZdAYnl0ndxSYqIpDn4i0O5N4HRQ7x3NHTVVKxwdDNStqLfK/de9rXvYainbJjmd86depULaLYQxVj44t8b8XfUpyd0vZjv4nHkXEk9PGFxQbMYkp2VkzBEGu7uneR3je8b42b3QO6E8FX2nsr2d7c3lleaBlLLmURCnm3QThrwwHIxwzvZSp+zZweRJUHc3d1pZo/B4sOdN1G6mWgtLcNaA8jTHjlcPMnlp5BU7aHb+WdoEW9Bx3uBJadAWnGnPh5aoe7r+nosjVLBRspYWwx53W5xk6nJJJJ6kklSJqlZvsbtW4vFPM/fcfgkJ+IHUA+a0HQDPErNzw4r9g8cjU0h5qv3i4YBAU+5VWAVRb5cOOqrij2YXo3jY249/RwvzruBp9W+E/RWBrshY52GX/AHxPTOOrT3sfm12jx74PzWuRPRdOK9WKWuR4lcOXpK8KvsoRJmJJ2QL1UaO2fIba3PFMyzBR8JLW0QsaQd2VdmUeq2SiHhWLbLOxMPktrox4FSuzI/8AoLWQYqWqu3ZH6x/FVq6S+SqL4wBINVJpgosjk5FNoq0OG/bMUMbqaNzmgkAHPyWU9oe10n2/EQ8MfhI68c4Wq7Bzh9I30x+ipnaBscGsfNC3MhIJHEHX9Ch4rU62aGLXqjrYWiicDUBm693HI6qw10qG7MSubTM327rsahM3OsS+V+1EslUbd9/kEXkYXeEcPoguz8uR6lWWUhoHoi4cf6tmL5V+2Rr6I0cDWDAScmnVATEtQjcCxIc9RXS6/T91GkqUOrK8DXOoVG9nILGpxz15evJXahrRJG145gZ8jzHusdq7ueWiN7G7R7pMbzxOW+vRDdVH7I0fCv0en0zS3zIJtBboquJ0M7d9hIJGSCC05aQRqDpxC7fWjCjS1YSt5qb2a6K12hRVRpcUbsSbwz8O9ucHbpccAjQ+gKwu7Olkme6oy98X3crm6OAGQ2TTp+y+i5n7ypFb2dxy1TpzNIA9wc6NuACQB+LppnGEbB5UwtUToo1spnXNpi3mmog1jkPwyMzwfz6emfMo5aOzVzxmfMY0cGDBfE/PiZnUOYVpNsskFPnuo2MLtXbrQMnzUuaUAaoOXz3vUdBJgz09m1OJmytc9oDg7cGNzI4YPEDODhHa1wYPRdXraKKIHLgsz2g223yRHr9PdVhZs7WwulHYS2hvAbnVZ/X1xkPkmaqrdIcuOUwtTDgUIDeT2Dex19dRVcU44Ndh46xu0ePbX5L6opZw9oc05a4Ag9QdQvjxfQfYtezUURjccugduee4dWH9vkg+Zj6tFPg00O0XhTcTk6l55RRnOEl2AkrkHzTXbONaOCrVdbN3gtZu9LxVJu0A1T00zJ8fyK3ywLsnD98M9VtVMPB8lkuzceJvmtbox4R6Lq7B+bftZCqmqu3SIYVoq41XbmzRVAY2VSdqbapFS1QnqR6WbF2TXYOiMZOo0V5rnaar5z2U2iNJOCT4SdVu1LdmVEYewg6cklmlyO460tMFXOTd4KnXWr4qyXubGVnt8rOKjFOy7rZdNlqsFjTnmrZWSaZWS7H3XILM6g5Cvb7qDGNdU1P6powvIlzkY7UVIafIqDVXMN4lAbncCdEGmrOa5LZE49hysvBPDRCpqvPE5QyWrUOWrUqA84glJWJpleWnIKFGYlcl3VT6oMo0aVY9qd8Brzrw1R//AIgOqxYVe7wU6HadzBgnI/VLZPG30NRkrWjWDcx1XJvDRxKyOr2uPL90Envc8pw3J8hklD/0ToZiqNkue20UQOXDKz++9oj5MiLI81W7bs5WVb92GCWV3UNO6P7nnwt+ZWi7P9hdQ/DqyZsI/LGO8fy4u0aDx6okeLgx809sYWR64MrrbhJKcvcT89FMsmzNXWf9NTySj8zW+AHoXnwg+WV9KbPdl9upMFsPevH45yJHZ67uA0fIK4tYAAAAANABoAByATH5WlqVoo/5PnC3diNwkx3joIR/U9znezWn6o7B2Cn8dZ8mw4/Uv/ZbmQvCEKry/f8Ag4w6bsLAHhqnZ84x/lEdgthai11e/wB62SKRpZIN0tPVp4nUH6rXXNTEsaVy5cumm+CU0ROBUhvBNyNyFyZwxuXFdjYOnpckgkDikqjc7wXu8JwEkz6iFeYk+EUy71HFU65PzlGrzNqVWKyVMoRwyRaKp7uTK0G3Xobg15LKqyTXKnWu8Y0JV2tjWbx/deyNGq7xlBqu45Qd9WSNFDmqCq6ARh0TpZgVDneFFM6LWaxPqDkg4XPgK0oW2VmrJJ0CM7M7TVNKQBvFvmtFt+x8bRqM/JTJbRC0fAPZDq1rTRH+unWlJW6zbBsjMuaQVSbveQ4ndyrffLZG7OGgeiz+5W8sJxwXYpn4GvHyTZ7abs6GUPHDPiHULSqe4hzQ9py1wz7rI0Wsl6dAd0+Jh4jp5hGqNlvK8b8i9p7LzW1CCT1GCnPtTZBljgR0XjoG411VEtCUTrhkOWQptvmnZpd0YOo5dUOmqgpDqW+iU+YBRJqsKKC+Q4Y0uJ6DKO27YuWTWQ7o6Dj7ruF2XajHzb0V+Ws6KTRWion+Bhx1OgWi2jY2GPHh3j1IyrVR28N4ABUeRLoXvz5njGv7mf2Ls5LnN75xcSQA1ugyeRPFbPs/2eUsDAHRMceO7+EHq7859cqVspbwHFxHw6DTmf4+qtWFSU8nNdDfiqsk/kyPf0NQ07WABrQ0DkAAPYJzC6SRVjS6HDnCWF6vFzSRwiuV0uSqUcclNSJx7sKBPUJLPSS0SjovAOqoO0N5LpdwHwg49Vaquq8JWcXkfeb3VC8R72hHz20kkFGnOqShUFRkJLRRkFMr6jKCVK7kqFCqZ0VDsRoG1pUAFT2wOldhoyrDbtjXOGXK3sl2PPNGKf2ZXqO4OGnFSZarKsc+zLGIJX2zGgUeyYBZcV1wStmKA1Eg6AraLNbGxtAAwql2e2gRsBI1Wg5ACqzN8i/e+OkNTEBCK5uQiMzlDe3Ko1sD0ViugyqvdaEEFXysgVcrafKieA+O9Ga19EWnRQFdbnRcVVq2mwUxLNfBm9lpkWOUtOQSPRS23SQc8qCvVOhhzL7RMFQ+QhrQSScADiSrpZdgyQHVBOeO6OA9SjHZvskI4xUzAb7x92D+FvX1Ku25k4a3KDd86Rj+V5mn6YuvsB26xMjHhYB8kThpc/wiooxz1/3onmtA4Kvq/kz22+WRIaPA6H91Mp4MeZ6le769bIuaSOSLXs+zEWernH2OB9ETQ3Z52YB6u/8AYojlXxPUI9Nh/wCOf/EelJc5SypdBD0lckrwuTb5MIV2cdlybe9D6u6sacZGTwGcZ9EPqbpkaFKZMx2glVVGnFA66vxzQytuR6/qq7cLp5pf1dsnon3O8Yzqqw64CTIzqELu9wOuqq8d2McoOdM6pvDh9eRfPP5J0X+lmxlJQIJt4ZHApI+jFc8lGkkURxLyAOa9merDspZ99wc4Iz4NJ0sc+zLPsVs0A0OcOhVxnpQ0Y4J+1xhrAB0XlaVXW+TIqndbZXLhANVWKymG+PVWS5TYyq1V1I3h6rg2NMvuzpDWBGXTKnW6uw0I7TVQcuQFrQQccpqQJNeneKkqD5mIPW0p4qxSRqLLEDxVSU9FNrKXIOiqt0ouK0iuo9NFW7hR8VKehnFk0zOKqnwUR2OtX2qrijPw53n/ANrdT+3uiFwoPJHOyyj3aiZ5GrY8D5kZRPbg0Mnkaw013o16ihG7w0GjRywF1oM8k1SVADEzPV4KGjCQ896YdKmJahRH1SklImumXPfoa+qTX2xVZZI0LZCq3o3t5tf+jgD+5R8uWabMXkRzjXR43SPMat+pV6dV5S7yen6s3vFv2xomvkwmJKxo5rOe0zbCooe57mMSCRxBJJ0Ldd31I+hWSVW31Y6Z7xO7u3Z+7cR8D9C0YGPDrg8dOatE3a2hnRvd727paeMyOlaWg7vgIed78unNUzabtQDIYZ6dokY95a/JIc3AzjHI8VkVAGiMucS8NeO/jJOHMJ8Mjca5BwuYKyPuJ4SdC/fi9RoM/Ifqirx188nBnae8OrK1krJiwOYDCc43XjPhPQ5+qvds2hDmBjpGukaAH4PPGuiySgs0srN9mMA8M4OnMI/Z7O6GTvHyZJGoHn1PNdkxy1r6IdaLzV15KA11bjmm6uu04qvV9b5oUYwbrZzcq3Kr08mSnaqfKiJuJ0XlFy2UuoLDG86t1HokqjFKWnIOOSSh4+RbJ4iqm0w1a6EyPGmi0i0U3dtAAQyx20MAJCsUeEJvZnZ8vu9fAXppsNUWuqVBkq8IfVXAYVkBmQfeqjiqzNMiNzqsoDO9ShzHHBY7XcQRhWC2VhBWZMqiw5Cs9qum8BrquaIzYNLaNJgmyFNieqxaa7OhR+CRdsRa0Ty3ITMkacicnwzK4gGSRIZVWoyHDBk+itdHa3TOwNBzP+FbKC1siGGjXrzQnuuJ/uN+P4tXy+jK49hHOGX6eWE5RbN/Ze8cOY1081qszAhVypMtdpnQoDdxXLHcmBfjcoplPWeD0UOsq9ChdXUGNxCCVlaTxKaTMicew/LdG4Byh895HJV19Sor6lW0MThQekvBPDRRjXk8SgbqlJtTlToKsQfp68tcCDqCD7LTbDfxNGNdeB9VivfoxZLo+N2Rkjn5hLZ8XstoZwV6P+DS9rLWytp3RPOM6sdzY8ateP8AeBKy6j2IdJTub3bmVETzkvBMbzpoHc2EY9PdanY7nFMwFpBPME6j0CJyuBSU+TWL9TSS30fP1Ta4GiRxlALRl0cZ3pGnIDmhx0czOfRErJHQviyIi+Vrc7kmA5/m0fC5WvbTYmORr5KUNZOXCT4t1rjwdx0aTx5AlUyXZ17R969kGMEAPEm6ee6dN30BKfjyIud7IcMh1u00riQyMRtHhI6evQoKKiXeLt5+9x4k/wD1G7jcIRjhI8DG/wAC7+7HH5oLPcCdAA0eSYl7XCB618EkXVxHiCgz1JcmXOzxXKspRKlHpXiSSsWEkkkuONkzjRPskOEkktJ50E3KoIQOaoKSSsM40Qp5FAmSSVkMwRJm6Ly31BY7RJJShjW5ZeLXUnQq5W2ckJJKnyY+ZchiNyJUTN5wb1OqSSrfQPEt0i60tM1jQGhRNoLiaeB8obvFoJAJx+qSSM1qeD0GtLg+cpe0CtqKqOZ0paBIAGNOGBueHn6r6DtdZ30TXkYyOGcpJIHkStIijOe0G3NjmDmnG/kkdD5LP6t5XiSjC9yjNtJWwdLIUzI9eJJgIhsaruLQpJKGXC9NRtGDjOddeSmE4GiSSBRQUNS5viYSw8dOfqE7PtzOxuoDuWeHJepITxzT5Qxguk9bKxc9t6qTIDtweXH3VeqKp7zl7i71KSSdjHEL9UONtjKSSSuQdNblSY6PPP8AT+UklDBZKa6JcNn3vx/+P8rl9qAON4+ySSjYt+a99nX/AAcfn/T+UkklGzvzX9n/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TextBox 5"/>
          <p:cNvSpPr txBox="1"/>
          <p:nvPr/>
        </p:nvSpPr>
        <p:spPr>
          <a:xfrm>
            <a:off x="6836898" y="1825625"/>
            <a:ext cx="4895557" cy="3970318"/>
          </a:xfrm>
          <a:prstGeom prst="rect">
            <a:avLst/>
          </a:prstGeom>
          <a:noFill/>
        </p:spPr>
        <p:txBody>
          <a:bodyPr wrap="square" rtlCol="0">
            <a:spAutoFit/>
          </a:bodyPr>
          <a:lstStyle/>
          <a:p>
            <a:pPr marL="342900" indent="-342900">
              <a:buAutoNum type="alphaLcParenR"/>
            </a:pPr>
            <a:r>
              <a:rPr lang="en-GB" sz="2800" dirty="0" smtClean="0">
                <a:solidFill>
                  <a:srgbClr val="FF0000"/>
                </a:solidFill>
              </a:rPr>
              <a:t>Why do half of the participants receive a sugar pill?</a:t>
            </a:r>
          </a:p>
          <a:p>
            <a:pPr marL="342900" indent="-342900">
              <a:buAutoNum type="alphaLcParenR"/>
            </a:pPr>
            <a:r>
              <a:rPr lang="en-GB" sz="2800" dirty="0" smtClean="0">
                <a:solidFill>
                  <a:srgbClr val="FF0000"/>
                </a:solidFill>
              </a:rPr>
              <a:t>Why is it important that they do not know which pill they have taken?</a:t>
            </a:r>
          </a:p>
          <a:p>
            <a:pPr marL="342900" indent="-342900">
              <a:buAutoNum type="alphaLcParenR"/>
            </a:pPr>
            <a:r>
              <a:rPr lang="en-GB" sz="2800" dirty="0" smtClean="0">
                <a:solidFill>
                  <a:srgbClr val="FF0000"/>
                </a:solidFill>
              </a:rPr>
              <a:t>Why might it be important that I do not know which pill they have taken?</a:t>
            </a:r>
            <a:endParaRPr lang="en-GB" sz="2800" dirty="0">
              <a:solidFill>
                <a:srgbClr val="FF0000"/>
              </a:solidFill>
            </a:endParaRPr>
          </a:p>
        </p:txBody>
      </p:sp>
    </p:spTree>
    <p:extLst>
      <p:ext uri="{BB962C8B-B14F-4D97-AF65-F5344CB8AC3E}">
        <p14:creationId xmlns:p14="http://schemas.microsoft.com/office/powerpoint/2010/main" val="201754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9000"/>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Honesty in drug trials</a:t>
            </a:r>
            <a:endParaRPr lang="en-GB" dirty="0"/>
          </a:p>
        </p:txBody>
      </p:sp>
      <p:sp>
        <p:nvSpPr>
          <p:cNvPr id="3" name="Content Placeholder 2"/>
          <p:cNvSpPr>
            <a:spLocks noGrp="1"/>
          </p:cNvSpPr>
          <p:nvPr>
            <p:ph idx="1"/>
          </p:nvPr>
        </p:nvSpPr>
        <p:spPr/>
        <p:txBody>
          <a:bodyPr/>
          <a:lstStyle/>
          <a:p>
            <a:pPr marL="0" indent="0">
              <a:buNone/>
            </a:pPr>
            <a:r>
              <a:rPr lang="en-GB" u="sng" dirty="0">
                <a:hlinkClick r:id="rId3"/>
              </a:rPr>
              <a:t>http://www.economist.com/blogs/graphicdetail/2015/07/daily-chart-other-placebo-effect</a:t>
            </a:r>
            <a:endParaRPr lang="en-GB" dirty="0"/>
          </a:p>
        </p:txBody>
      </p:sp>
    </p:spTree>
    <p:extLst>
      <p:ext uri="{BB962C8B-B14F-4D97-AF65-F5344CB8AC3E}">
        <p14:creationId xmlns:p14="http://schemas.microsoft.com/office/powerpoint/2010/main" val="1365184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does a lack of honesty affect:</a:t>
            </a:r>
            <a:endParaRPr lang="en-GB" dirty="0"/>
          </a:p>
        </p:txBody>
      </p:sp>
      <p:sp>
        <p:nvSpPr>
          <p:cNvPr id="3" name="Content Placeholder 2"/>
          <p:cNvSpPr>
            <a:spLocks noGrp="1"/>
          </p:cNvSpPr>
          <p:nvPr>
            <p:ph idx="1"/>
          </p:nvPr>
        </p:nvSpPr>
        <p:spPr>
          <a:xfrm>
            <a:off x="5739618" y="1825625"/>
            <a:ext cx="5614182" cy="4351338"/>
          </a:xfrm>
        </p:spPr>
        <p:txBody>
          <a:bodyPr/>
          <a:lstStyle/>
          <a:p>
            <a:pPr marL="514350" indent="-514350">
              <a:buAutoNum type="alphaLcParenR"/>
            </a:pPr>
            <a:r>
              <a:rPr lang="en-GB" dirty="0" smtClean="0"/>
              <a:t>People needing the treatment for their depression?</a:t>
            </a:r>
          </a:p>
          <a:p>
            <a:pPr marL="514350" indent="-514350">
              <a:buAutoNum type="alphaLcParenR"/>
            </a:pPr>
            <a:r>
              <a:rPr lang="en-GB" dirty="0" smtClean="0"/>
              <a:t>The NHS who have to purchase the depression treatment?</a:t>
            </a:r>
          </a:p>
          <a:p>
            <a:pPr marL="514350" indent="-514350">
              <a:buAutoNum type="alphaLcParenR"/>
            </a:pPr>
            <a:r>
              <a:rPr lang="en-GB" dirty="0" smtClean="0"/>
              <a:t>The family of the people needing the treatment?</a:t>
            </a:r>
          </a:p>
          <a:p>
            <a:pPr marL="514350" indent="-514350">
              <a:buAutoNum type="alphaLcParenR"/>
            </a:pPr>
            <a:r>
              <a:rPr lang="en-GB" dirty="0" smtClean="0"/>
              <a:t>The people who are selling the drug?</a:t>
            </a:r>
            <a:endParaRPr lang="en-GB" dirty="0"/>
          </a:p>
        </p:txBody>
      </p:sp>
      <p:pic>
        <p:nvPicPr>
          <p:cNvPr id="26628" name="Picture 4" descr="http://i.telegraph.co.uk/multimedia/archive/02118/dishonesty_2118946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507" y="1960190"/>
            <a:ext cx="5344893" cy="3344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8979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What’s the worst that could happen?</a:t>
            </a:r>
            <a:endParaRPr lang="en-GB" dirty="0"/>
          </a:p>
        </p:txBody>
      </p:sp>
      <p:sp>
        <p:nvSpPr>
          <p:cNvPr id="3" name="Content Placeholder 2"/>
          <p:cNvSpPr>
            <a:spLocks noGrp="1"/>
          </p:cNvSpPr>
          <p:nvPr>
            <p:ph idx="1"/>
          </p:nvPr>
        </p:nvSpPr>
        <p:spPr>
          <a:xfrm>
            <a:off x="838200" y="1825625"/>
            <a:ext cx="7419535" cy="4351338"/>
          </a:xfrm>
        </p:spPr>
        <p:txBody>
          <a:bodyPr/>
          <a:lstStyle/>
          <a:p>
            <a:pPr marL="0" indent="0">
              <a:buNone/>
            </a:pPr>
            <a:r>
              <a:rPr lang="en-GB" dirty="0" smtClean="0"/>
              <a:t>Imagine that the following scientific conclusions had been formed dishonestly. What’s the worst that could happen and who would be affected?</a:t>
            </a:r>
          </a:p>
          <a:p>
            <a:pPr marL="0" indent="0">
              <a:buNone/>
            </a:pPr>
            <a:endParaRPr lang="en-GB" dirty="0"/>
          </a:p>
          <a:p>
            <a:pPr marL="514350" indent="-514350">
              <a:buAutoNum type="alphaLcParenR"/>
            </a:pPr>
            <a:r>
              <a:rPr lang="en-GB" dirty="0" smtClean="0"/>
              <a:t>Fizzy drinks are bad for your teeth</a:t>
            </a:r>
          </a:p>
          <a:p>
            <a:pPr marL="514350" indent="-514350">
              <a:buAutoNum type="alphaLcParenR"/>
            </a:pPr>
            <a:r>
              <a:rPr lang="en-GB" dirty="0" smtClean="0"/>
              <a:t>Breast milk is better for babies than formula</a:t>
            </a:r>
          </a:p>
          <a:p>
            <a:pPr marL="514350" indent="-514350">
              <a:buAutoNum type="alphaLcParenR"/>
            </a:pPr>
            <a:r>
              <a:rPr lang="en-GB" dirty="0" smtClean="0"/>
              <a:t>Eating your 5 a day is good for you</a:t>
            </a:r>
          </a:p>
          <a:p>
            <a:pPr marL="514350" indent="-514350">
              <a:buAutoNum type="alphaLcParenR"/>
            </a:pPr>
            <a:r>
              <a:rPr lang="en-GB" dirty="0" smtClean="0"/>
              <a:t>Asthma inhalers reduce asthma symptoms</a:t>
            </a:r>
          </a:p>
        </p:txBody>
      </p:sp>
      <p:pic>
        <p:nvPicPr>
          <p:cNvPr id="27650" name="Picture 2" descr="http://mooresvillemenu.com/wp-content/uploads/2015/03/Dr-Pepper-Classic-1-x-355-m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3987" y="2236762"/>
            <a:ext cx="3287151" cy="32871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54745" y="5641145"/>
            <a:ext cx="11816861" cy="1323439"/>
          </a:xfrm>
          <a:prstGeom prst="rect">
            <a:avLst/>
          </a:prstGeom>
          <a:noFill/>
        </p:spPr>
        <p:txBody>
          <a:bodyPr wrap="square" rtlCol="0">
            <a:spAutoFit/>
          </a:bodyPr>
          <a:lstStyle/>
          <a:p>
            <a:r>
              <a:rPr lang="en-GB" sz="4000" dirty="0" smtClean="0">
                <a:solidFill>
                  <a:srgbClr val="FF0000"/>
                </a:solidFill>
              </a:rPr>
              <a:t>Explain, using one of the examples above (or one of your own), why honesty is so important in science</a:t>
            </a:r>
            <a:endParaRPr lang="en-GB" sz="4000" dirty="0">
              <a:solidFill>
                <a:srgbClr val="FF0000"/>
              </a:solidFill>
            </a:endParaRPr>
          </a:p>
        </p:txBody>
      </p:sp>
    </p:spTree>
    <p:extLst>
      <p:ext uri="{BB962C8B-B14F-4D97-AF65-F5344CB8AC3E}">
        <p14:creationId xmlns:p14="http://schemas.microsoft.com/office/powerpoint/2010/main" val="14185320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9000"/>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What makes a moral scientist?</a:t>
            </a:r>
            <a:endParaRPr lang="en-GB" dirty="0"/>
          </a:p>
        </p:txBody>
      </p:sp>
      <p:sp>
        <p:nvSpPr>
          <p:cNvPr id="3" name="Subtitle 2"/>
          <p:cNvSpPr>
            <a:spLocks noGrp="1"/>
          </p:cNvSpPr>
          <p:nvPr>
            <p:ph type="subTitle" idx="1"/>
          </p:nvPr>
        </p:nvSpPr>
        <p:spPr/>
        <p:txBody>
          <a:bodyPr/>
          <a:lstStyle/>
          <a:p>
            <a:r>
              <a:rPr lang="en-GB" dirty="0" smtClean="0"/>
              <a:t>Lesson 5</a:t>
            </a:r>
            <a:endParaRPr lang="en-GB" dirty="0"/>
          </a:p>
        </p:txBody>
      </p:sp>
    </p:spTree>
    <p:extLst>
      <p:ext uri="{BB962C8B-B14F-4D97-AF65-F5344CB8AC3E}">
        <p14:creationId xmlns:p14="http://schemas.microsoft.com/office/powerpoint/2010/main" val="357652337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On a post-it:</a:t>
            </a:r>
            <a:endParaRPr lang="en-GB" dirty="0"/>
          </a:p>
        </p:txBody>
      </p:sp>
      <p:sp>
        <p:nvSpPr>
          <p:cNvPr id="3" name="Content Placeholder 2"/>
          <p:cNvSpPr>
            <a:spLocks noGrp="1"/>
          </p:cNvSpPr>
          <p:nvPr>
            <p:ph idx="1"/>
          </p:nvPr>
        </p:nvSpPr>
        <p:spPr>
          <a:xfrm>
            <a:off x="838200" y="1825625"/>
            <a:ext cx="5731412" cy="4351338"/>
          </a:xfrm>
        </p:spPr>
        <p:txBody>
          <a:bodyPr/>
          <a:lstStyle/>
          <a:p>
            <a:pPr marL="0" indent="0">
              <a:buNone/>
            </a:pPr>
            <a:r>
              <a:rPr lang="en-GB" dirty="0" smtClean="0"/>
              <a:t>Describe someone who has strong morals and/or is a good person and one reason why you think this.</a:t>
            </a:r>
          </a:p>
          <a:p>
            <a:pPr marL="0" indent="0">
              <a:buNone/>
            </a:pPr>
            <a:endParaRPr lang="en-GB" dirty="0"/>
          </a:p>
          <a:p>
            <a:pPr marL="0" indent="0">
              <a:buNone/>
            </a:pPr>
            <a:r>
              <a:rPr lang="en-GB" dirty="0" smtClean="0"/>
              <a:t>They could be famous or it could be somebody you know personally</a:t>
            </a:r>
            <a:endParaRPr lang="en-GB" dirty="0"/>
          </a:p>
        </p:txBody>
      </p:sp>
      <p:pic>
        <p:nvPicPr>
          <p:cNvPr id="28674" name="Picture 2" descr="http://www.optimalthinking.com/wp-content/uploads/2014/11/mother-theres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0608" y="1825624"/>
            <a:ext cx="4050665" cy="4651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3870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Are these scientists good people?</a:t>
            </a:r>
            <a:endParaRPr lang="en-GB" dirty="0"/>
          </a:p>
        </p:txBody>
      </p:sp>
      <p:sp>
        <p:nvSpPr>
          <p:cNvPr id="3" name="Content Placeholder 2"/>
          <p:cNvSpPr>
            <a:spLocks noGrp="1"/>
          </p:cNvSpPr>
          <p:nvPr>
            <p:ph idx="1"/>
          </p:nvPr>
        </p:nvSpPr>
        <p:spPr>
          <a:xfrm>
            <a:off x="838200" y="1350498"/>
            <a:ext cx="11063068" cy="5289453"/>
          </a:xfrm>
        </p:spPr>
        <p:txBody>
          <a:bodyPr>
            <a:normAutofit fontScale="92500" lnSpcReduction="20000"/>
          </a:bodyPr>
          <a:lstStyle/>
          <a:p>
            <a:pPr marL="0" indent="0">
              <a:buNone/>
            </a:pPr>
            <a:r>
              <a:rPr lang="en-GB" dirty="0" smtClean="0"/>
              <a:t>Project </a:t>
            </a:r>
            <a:r>
              <a:rPr lang="en-GB" dirty="0" err="1" smtClean="0"/>
              <a:t>Nim</a:t>
            </a:r>
            <a:r>
              <a:rPr lang="en-GB" dirty="0" smtClean="0"/>
              <a:t> researchers				Harry Harlow</a:t>
            </a:r>
          </a:p>
          <a:p>
            <a:pPr marL="0" indent="0">
              <a:buNone/>
            </a:pPr>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r>
              <a:rPr lang="en-GB" dirty="0" smtClean="0"/>
              <a:t>John Watson					Antidepressant researchers</a:t>
            </a:r>
            <a:endParaRPr lang="en-GB" dirty="0"/>
          </a:p>
        </p:txBody>
      </p:sp>
      <p:pic>
        <p:nvPicPr>
          <p:cNvPr id="29698" name="Picture 2" descr="http://ichef.bbci.co.uk/bbcfilms/image/976x549/film/832x468/project_nim_herbert_terrace_and_nim_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1690688"/>
            <a:ext cx="3746825" cy="2107589"/>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http://farm1.static.flickr.com/105/4559862181_1e2b8aa7e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5650" y="3927315"/>
            <a:ext cx="3416270" cy="2232625"/>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descr="http://img.allw.mn/content/sl/wp/d0/a9q9kek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8024" y="1690688"/>
            <a:ext cx="3363350" cy="2236628"/>
          </a:xfrm>
          <a:prstGeom prst="rect">
            <a:avLst/>
          </a:prstGeom>
          <a:noFill/>
          <a:extLst>
            <a:ext uri="{909E8E84-426E-40DD-AFC4-6F175D3DCCD1}">
              <a14:hiddenFill xmlns:a14="http://schemas.microsoft.com/office/drawing/2010/main">
                <a:solidFill>
                  <a:srgbClr val="FFFFFF"/>
                </a:solidFill>
              </a14:hiddenFill>
            </a:ext>
          </a:extLst>
        </p:spPr>
      </p:pic>
      <p:pic>
        <p:nvPicPr>
          <p:cNvPr id="29704" name="Picture 8" descr="http://www.lawyersandsettlements.com/blog/wp-content/uploads/2010/10/Edronax-Reboxet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9219" y="4195600"/>
            <a:ext cx="2620959" cy="1964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8326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does a bad scientist look like?</a:t>
            </a:r>
            <a:endParaRPr lang="en-GB" dirty="0"/>
          </a:p>
        </p:txBody>
      </p:sp>
      <p:sp>
        <p:nvSpPr>
          <p:cNvPr id="3" name="Content Placeholder 2"/>
          <p:cNvSpPr>
            <a:spLocks noGrp="1"/>
          </p:cNvSpPr>
          <p:nvPr>
            <p:ph idx="1"/>
          </p:nvPr>
        </p:nvSpPr>
        <p:spPr>
          <a:xfrm>
            <a:off x="838200" y="1825625"/>
            <a:ext cx="5717345" cy="4351338"/>
          </a:xfrm>
        </p:spPr>
        <p:txBody>
          <a:bodyPr/>
          <a:lstStyle/>
          <a:p>
            <a:pPr marL="0" indent="0">
              <a:buNone/>
            </a:pPr>
            <a:r>
              <a:rPr lang="en-GB" dirty="0" smtClean="0"/>
              <a:t>In groups of 3-4, use sugar paper and pens to illustrate what a bad scientist looks like. Try to refrain from using any writing but use objects to symbolise why they are not good people (for instance a cold heart suggests it is someone who does not care for his participants)</a:t>
            </a:r>
            <a:endParaRPr lang="en-GB" dirty="0"/>
          </a:p>
        </p:txBody>
      </p:sp>
      <p:pic>
        <p:nvPicPr>
          <p:cNvPr id="30722" name="Picture 2" descr="https://s-media-cache-ak0.pinimg.com/736x/ee/22/07/ee22076966fcc9acbebc04ed8f77fce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5015" y="1825625"/>
            <a:ext cx="3943350" cy="360997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5570538"/>
            <a:ext cx="12084148" cy="1077218"/>
          </a:xfrm>
          <a:prstGeom prst="rect">
            <a:avLst/>
          </a:prstGeom>
          <a:noFill/>
        </p:spPr>
        <p:txBody>
          <a:bodyPr wrap="square" rtlCol="0">
            <a:spAutoFit/>
          </a:bodyPr>
          <a:lstStyle/>
          <a:p>
            <a:r>
              <a:rPr lang="en-GB" sz="3200" dirty="0" smtClean="0">
                <a:solidFill>
                  <a:srgbClr val="FF0000"/>
                </a:solidFill>
              </a:rPr>
              <a:t>If you’re struggling you might want to add key words to the scientist to say what values they are lacking in and the consequences</a:t>
            </a:r>
            <a:endParaRPr lang="en-GB" sz="3200" dirty="0">
              <a:solidFill>
                <a:srgbClr val="FF0000"/>
              </a:solidFill>
            </a:endParaRPr>
          </a:p>
        </p:txBody>
      </p:sp>
    </p:spTree>
    <p:extLst>
      <p:ext uri="{BB962C8B-B14F-4D97-AF65-F5344CB8AC3E}">
        <p14:creationId xmlns:p14="http://schemas.microsoft.com/office/powerpoint/2010/main" val="1468906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does a good scientist look like?</a:t>
            </a:r>
            <a:endParaRPr lang="en-GB" dirty="0"/>
          </a:p>
        </p:txBody>
      </p:sp>
      <p:sp>
        <p:nvSpPr>
          <p:cNvPr id="3" name="Content Placeholder 2"/>
          <p:cNvSpPr>
            <a:spLocks noGrp="1"/>
          </p:cNvSpPr>
          <p:nvPr>
            <p:ph idx="1"/>
          </p:nvPr>
        </p:nvSpPr>
        <p:spPr>
          <a:xfrm>
            <a:off x="838200" y="1825625"/>
            <a:ext cx="4451252" cy="4351338"/>
          </a:xfrm>
        </p:spPr>
        <p:txBody>
          <a:bodyPr/>
          <a:lstStyle/>
          <a:p>
            <a:pPr marL="0" indent="0">
              <a:buNone/>
            </a:pPr>
            <a:r>
              <a:rPr lang="en-GB" dirty="0" smtClean="0"/>
              <a:t>This time, same groups, illustrate what a good scientist looks like. You might, for instance, give them a big heart to show they care for their participants</a:t>
            </a:r>
            <a:endParaRPr lang="en-GB" dirty="0"/>
          </a:p>
        </p:txBody>
      </p:sp>
      <p:pic>
        <p:nvPicPr>
          <p:cNvPr id="31746" name="Picture 2" descr="http://static.facegfx.com/2013/sweet-smiling-female-doctor-image-download_2475267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3028" y="1463039"/>
            <a:ext cx="3780553" cy="5252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34076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 Chimpanzees used in cosmetic testing</a:t>
            </a:r>
            <a:endParaRPr lang="en-GB" dirty="0"/>
          </a:p>
        </p:txBody>
      </p:sp>
      <p:sp>
        <p:nvSpPr>
          <p:cNvPr id="3" name="Content Placeholder 2"/>
          <p:cNvSpPr>
            <a:spLocks noGrp="1"/>
          </p:cNvSpPr>
          <p:nvPr>
            <p:ph idx="1"/>
          </p:nvPr>
        </p:nvSpPr>
        <p:spPr>
          <a:xfrm>
            <a:off x="838200" y="1825625"/>
            <a:ext cx="5884572" cy="4351338"/>
          </a:xfrm>
        </p:spPr>
        <p:txBody>
          <a:bodyPr/>
          <a:lstStyle/>
          <a:p>
            <a:pPr marL="0" indent="0">
              <a:buNone/>
            </a:pPr>
            <a:r>
              <a:rPr lang="en-GB" dirty="0" smtClean="0"/>
              <a:t>Chimpanzees have been used regularly for cosmetics testing. This is to ensure that any cosmetics are not dangerous or cause any side effects.</a:t>
            </a:r>
          </a:p>
          <a:p>
            <a:pPr marL="0" indent="0">
              <a:buNone/>
            </a:pPr>
            <a:r>
              <a:rPr lang="en-GB" dirty="0" smtClean="0"/>
              <a:t>The chimpanzees may have spent their whole lives in isolation, living in a cage and are exposed to potentially dangerous chemicals.</a:t>
            </a:r>
            <a:endParaRPr lang="en-GB" dirty="0"/>
          </a:p>
        </p:txBody>
      </p:sp>
      <p:pic>
        <p:nvPicPr>
          <p:cNvPr id="2050" name="Picture 2" descr="https://fatunclecheapo.files.wordpress.com/2015/04/chimp_sedat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7470" y="1561914"/>
            <a:ext cx="2972292" cy="201266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967470" y="3734873"/>
            <a:ext cx="2972292" cy="2308324"/>
          </a:xfrm>
          <a:prstGeom prst="rect">
            <a:avLst/>
          </a:prstGeom>
          <a:noFill/>
        </p:spPr>
        <p:txBody>
          <a:bodyPr wrap="square" rtlCol="0">
            <a:spAutoFit/>
          </a:bodyPr>
          <a:lstStyle/>
          <a:p>
            <a:pPr marL="342900" indent="-342900">
              <a:buAutoNum type="alphaLcParenR"/>
            </a:pPr>
            <a:r>
              <a:rPr lang="en-GB" dirty="0" smtClean="0"/>
              <a:t>What suffering might these chimpanzees have endured?</a:t>
            </a:r>
          </a:p>
          <a:p>
            <a:pPr marL="342900" indent="-342900">
              <a:buAutoNum type="alphaLcParenR"/>
            </a:pPr>
            <a:r>
              <a:rPr lang="en-GB" dirty="0" smtClean="0"/>
              <a:t>Why do you think scientists chose chimpanzees to test on?</a:t>
            </a:r>
          </a:p>
          <a:p>
            <a:pPr marL="342900" indent="-342900">
              <a:buAutoNum type="alphaLcParenR"/>
            </a:pPr>
            <a:r>
              <a:rPr lang="en-GB" dirty="0" smtClean="0"/>
              <a:t>Are these chimpanzees treated with respect?</a:t>
            </a:r>
            <a:endParaRPr lang="en-GB" dirty="0"/>
          </a:p>
        </p:txBody>
      </p:sp>
    </p:spTree>
    <p:extLst>
      <p:ext uri="{BB962C8B-B14F-4D97-AF65-F5344CB8AC3E}">
        <p14:creationId xmlns:p14="http://schemas.microsoft.com/office/powerpoint/2010/main" val="8563651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noFill/>
        </p:spPr>
        <p:txBody>
          <a:bodyPr>
            <a:normAutofit/>
          </a:bodyPr>
          <a:lstStyle/>
          <a:p>
            <a:pPr marL="0" indent="0" algn="ctr">
              <a:buNone/>
            </a:pPr>
            <a:r>
              <a:rPr lang="en-GB" sz="6600" dirty="0" smtClean="0">
                <a:solidFill>
                  <a:srgbClr val="FF0000"/>
                </a:solidFill>
              </a:rPr>
              <a:t>Why is it important that people who work in science have good character?</a:t>
            </a:r>
            <a:endParaRPr lang="en-GB" sz="6600" dirty="0">
              <a:solidFill>
                <a:srgbClr val="FF0000"/>
              </a:solidFill>
            </a:endParaRPr>
          </a:p>
        </p:txBody>
      </p:sp>
    </p:spTree>
    <p:extLst>
      <p:ext uri="{BB962C8B-B14F-4D97-AF65-F5344CB8AC3E}">
        <p14:creationId xmlns:p14="http://schemas.microsoft.com/office/powerpoint/2010/main" val="33709972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3. Chimpanzees used to test for the HIV virus</a:t>
            </a:r>
            <a:endParaRPr lang="en-GB" dirty="0"/>
          </a:p>
        </p:txBody>
      </p:sp>
      <p:sp>
        <p:nvSpPr>
          <p:cNvPr id="3" name="Content Placeholder 2"/>
          <p:cNvSpPr>
            <a:spLocks noGrp="1"/>
          </p:cNvSpPr>
          <p:nvPr>
            <p:ph idx="1"/>
          </p:nvPr>
        </p:nvSpPr>
        <p:spPr>
          <a:xfrm>
            <a:off x="838200" y="1825625"/>
            <a:ext cx="5884572" cy="4351338"/>
          </a:xfrm>
        </p:spPr>
        <p:txBody>
          <a:bodyPr>
            <a:normAutofit fontScale="92500" lnSpcReduction="20000"/>
          </a:bodyPr>
          <a:lstStyle/>
          <a:p>
            <a:pPr marL="0" indent="0">
              <a:buNone/>
            </a:pPr>
            <a:r>
              <a:rPr lang="en-GB" dirty="0" smtClean="0"/>
              <a:t>In the 1980s the HIV virus spread across the world, killing thousands of people. </a:t>
            </a:r>
          </a:p>
          <a:p>
            <a:pPr marL="0" indent="0">
              <a:buNone/>
            </a:pPr>
            <a:r>
              <a:rPr lang="en-GB" dirty="0" smtClean="0"/>
              <a:t>Originally, nobody knew why people were dying until French scientists isolated a virus they thought was causing the deaths.</a:t>
            </a:r>
          </a:p>
          <a:p>
            <a:pPr marL="0" indent="0">
              <a:buNone/>
            </a:pPr>
            <a:r>
              <a:rPr lang="en-GB" dirty="0" smtClean="0"/>
              <a:t>To test that this was definitely the virus responsible, chimpanzees were injected with the virus and observed.</a:t>
            </a:r>
          </a:p>
          <a:p>
            <a:pPr marL="0" indent="0">
              <a:buNone/>
            </a:pPr>
            <a:r>
              <a:rPr lang="en-GB" dirty="0" smtClean="0"/>
              <a:t>When the chimpanzees later died with symptoms of AIDS, scientists knew they had the right virus and could start developing treatments.</a:t>
            </a:r>
            <a:endParaRPr lang="en-GB" dirty="0"/>
          </a:p>
        </p:txBody>
      </p:sp>
      <p:sp>
        <p:nvSpPr>
          <p:cNvPr id="4" name="TextBox 3"/>
          <p:cNvSpPr txBox="1"/>
          <p:nvPr/>
        </p:nvSpPr>
        <p:spPr>
          <a:xfrm>
            <a:off x="6967470" y="3734873"/>
            <a:ext cx="2972292" cy="2308324"/>
          </a:xfrm>
          <a:prstGeom prst="rect">
            <a:avLst/>
          </a:prstGeom>
          <a:noFill/>
        </p:spPr>
        <p:txBody>
          <a:bodyPr wrap="square" rtlCol="0">
            <a:spAutoFit/>
          </a:bodyPr>
          <a:lstStyle/>
          <a:p>
            <a:pPr marL="342900" indent="-342900">
              <a:buAutoNum type="alphaLcParenR"/>
            </a:pPr>
            <a:r>
              <a:rPr lang="en-GB" dirty="0" smtClean="0"/>
              <a:t>What suffering might these chimpanzees have endured?</a:t>
            </a:r>
          </a:p>
          <a:p>
            <a:pPr marL="342900" indent="-342900">
              <a:buAutoNum type="alphaLcParenR"/>
            </a:pPr>
            <a:r>
              <a:rPr lang="en-GB" dirty="0" smtClean="0"/>
              <a:t>Why do you think scientists chose chimpanzees to test on?</a:t>
            </a:r>
          </a:p>
          <a:p>
            <a:pPr marL="342900" indent="-342900">
              <a:buAutoNum type="alphaLcParenR"/>
            </a:pPr>
            <a:r>
              <a:rPr lang="en-GB" dirty="0" smtClean="0"/>
              <a:t>Are these chimpanzees treated with respect?</a:t>
            </a:r>
            <a:endParaRPr lang="en-GB" dirty="0"/>
          </a:p>
        </p:txBody>
      </p:sp>
      <p:pic>
        <p:nvPicPr>
          <p:cNvPr id="3074" name="Picture 2" descr="http://www.releasechimps.org/photos-and-pics/7_chimpanzee_procedure_outsid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7470" y="1330080"/>
            <a:ext cx="3461854" cy="2310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0364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Rank the studies in the following order:</a:t>
            </a:r>
            <a:endParaRPr lang="en-GB" dirty="0"/>
          </a:p>
        </p:txBody>
      </p:sp>
      <p:sp>
        <p:nvSpPr>
          <p:cNvPr id="3" name="Content Placeholder 2"/>
          <p:cNvSpPr>
            <a:spLocks noGrp="1"/>
          </p:cNvSpPr>
          <p:nvPr>
            <p:ph idx="1"/>
          </p:nvPr>
        </p:nvSpPr>
        <p:spPr>
          <a:xfrm>
            <a:off x="5061396" y="1825625"/>
            <a:ext cx="6292403" cy="4351338"/>
          </a:xfrm>
        </p:spPr>
        <p:txBody>
          <a:bodyPr/>
          <a:lstStyle/>
          <a:p>
            <a:pPr marL="514350" indent="-514350">
              <a:buAutoNum type="alphaLcParenR"/>
            </a:pPr>
            <a:r>
              <a:rPr lang="en-GB" dirty="0" smtClean="0"/>
              <a:t>The most distressing for the animals</a:t>
            </a:r>
          </a:p>
          <a:p>
            <a:pPr marL="514350" indent="-514350">
              <a:buAutoNum type="alphaLcParenR"/>
            </a:pPr>
            <a:r>
              <a:rPr lang="en-GB" dirty="0" smtClean="0"/>
              <a:t>The most worthwhile research</a:t>
            </a:r>
          </a:p>
          <a:p>
            <a:pPr marL="514350" indent="-514350">
              <a:buAutoNum type="alphaLcParenR"/>
            </a:pPr>
            <a:r>
              <a:rPr lang="en-GB" dirty="0" smtClean="0"/>
              <a:t>The least respectful</a:t>
            </a:r>
            <a:endParaRPr lang="en-GB" dirty="0"/>
          </a:p>
        </p:txBody>
      </p:sp>
      <p:pic>
        <p:nvPicPr>
          <p:cNvPr id="4098" name="Picture 2" descr="http://sciencythings.files.wordpress.com/2014/01/nim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825625"/>
            <a:ext cx="3638550" cy="2971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4614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Group task</a:t>
            </a:r>
            <a:endParaRPr lang="en-GB" dirty="0"/>
          </a:p>
        </p:txBody>
      </p:sp>
      <p:sp>
        <p:nvSpPr>
          <p:cNvPr id="3" name="Content Placeholder 2"/>
          <p:cNvSpPr>
            <a:spLocks noGrp="1"/>
          </p:cNvSpPr>
          <p:nvPr>
            <p:ph idx="1"/>
          </p:nvPr>
        </p:nvSpPr>
        <p:spPr>
          <a:xfrm>
            <a:off x="838200" y="1825625"/>
            <a:ext cx="3231524" cy="4351338"/>
          </a:xfrm>
        </p:spPr>
        <p:txBody>
          <a:bodyPr/>
          <a:lstStyle/>
          <a:p>
            <a:pPr marL="0" indent="0">
              <a:buNone/>
            </a:pPr>
            <a:r>
              <a:rPr lang="en-GB" dirty="0" smtClean="0"/>
              <a:t>In your groups, produce 2 rules that scientists must abide by when working with animals</a:t>
            </a:r>
            <a:endParaRPr lang="en-GB" dirty="0"/>
          </a:p>
        </p:txBody>
      </p:sp>
      <p:pic>
        <p:nvPicPr>
          <p:cNvPr id="5122" name="Picture 2" descr="https://bermudadocs.files.wordpress.com/2010/04/bdadocs-ni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6668" y="1825625"/>
            <a:ext cx="5715000" cy="3857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6728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Individual task</a:t>
            </a:r>
            <a:endParaRPr lang="en-GB" dirty="0"/>
          </a:p>
        </p:txBody>
      </p:sp>
      <p:sp>
        <p:nvSpPr>
          <p:cNvPr id="3" name="Content Placeholder 2"/>
          <p:cNvSpPr>
            <a:spLocks noGrp="1"/>
          </p:cNvSpPr>
          <p:nvPr>
            <p:ph idx="1"/>
          </p:nvPr>
        </p:nvSpPr>
        <p:spPr>
          <a:xfrm>
            <a:off x="6027312" y="1825625"/>
            <a:ext cx="5326487" cy="4351338"/>
          </a:xfrm>
        </p:spPr>
        <p:txBody>
          <a:bodyPr/>
          <a:lstStyle/>
          <a:p>
            <a:pPr marL="0" indent="0">
              <a:buNone/>
            </a:pPr>
            <a:r>
              <a:rPr lang="en-GB" dirty="0" smtClean="0"/>
              <a:t>The researchers we have looked at today are all planning on repeating their research.</a:t>
            </a:r>
          </a:p>
          <a:p>
            <a:pPr marL="0" indent="0">
              <a:buNone/>
            </a:pPr>
            <a:r>
              <a:rPr lang="en-GB" dirty="0" smtClean="0"/>
              <a:t>You must write to them and explain one of the rules that the class has just discussed, explaining why it is important they follow this rule</a:t>
            </a:r>
            <a:endParaRPr lang="en-GB" dirty="0"/>
          </a:p>
        </p:txBody>
      </p:sp>
      <p:pic>
        <p:nvPicPr>
          <p:cNvPr id="6146" name="Picture 2" descr="http://ichef.bbci.co.uk/images/ic/640x360/p01j4by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985" y="1825625"/>
            <a:ext cx="5257800" cy="2957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28934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Optional homework</a:t>
            </a:r>
            <a:endParaRPr lang="en-GB" dirty="0"/>
          </a:p>
        </p:txBody>
      </p:sp>
      <p:sp>
        <p:nvSpPr>
          <p:cNvPr id="3" name="Content Placeholder 2"/>
          <p:cNvSpPr>
            <a:spLocks noGrp="1"/>
          </p:cNvSpPr>
          <p:nvPr>
            <p:ph idx="1"/>
          </p:nvPr>
        </p:nvSpPr>
        <p:spPr>
          <a:xfrm>
            <a:off x="838200" y="1825625"/>
            <a:ext cx="4351986" cy="4351338"/>
          </a:xfrm>
        </p:spPr>
        <p:txBody>
          <a:bodyPr/>
          <a:lstStyle/>
          <a:p>
            <a:pPr marL="0" indent="0">
              <a:buNone/>
            </a:pPr>
            <a:r>
              <a:rPr lang="en-GB" dirty="0" smtClean="0"/>
              <a:t>Research how animals were used to develop treatments for asthma or diabetes</a:t>
            </a:r>
            <a:endParaRPr lang="en-GB" dirty="0"/>
          </a:p>
        </p:txBody>
      </p:sp>
      <p:pic>
        <p:nvPicPr>
          <p:cNvPr id="7170" name="Picture 2" descr="https://timedotcom.files.wordpress.com/2014/11/inhaler.jpg?quality=65&amp;strip=color&amp;w=8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6680" y="592429"/>
            <a:ext cx="3489146" cy="5242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23688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1746</Words>
  <Application>Microsoft Office PowerPoint</Application>
  <PresentationFormat>Widescreen</PresentationFormat>
  <Paragraphs>188</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Calibri Light</vt:lpstr>
      <vt:lpstr>Office Theme</vt:lpstr>
      <vt:lpstr>Do scientists treat animals with respect?</vt:lpstr>
      <vt:lpstr>Are these primates treated with respect?</vt:lpstr>
      <vt:lpstr>1. Project Nim</vt:lpstr>
      <vt:lpstr>2. Chimpanzees used in cosmetic testing</vt:lpstr>
      <vt:lpstr>3. Chimpanzees used to test for the HIV virus</vt:lpstr>
      <vt:lpstr>Rank the studies in the following order:</vt:lpstr>
      <vt:lpstr>Group task</vt:lpstr>
      <vt:lpstr>Individual task</vt:lpstr>
      <vt:lpstr>Optional homework</vt:lpstr>
      <vt:lpstr>Do scientists treat humans with respect?</vt:lpstr>
      <vt:lpstr>On mini-whiteboards answer who you think the experiment is suitable for:</vt:lpstr>
      <vt:lpstr>Testing a cancer drug that has vomiting as a side effect</vt:lpstr>
      <vt:lpstr>Testing a cancer drug that has no side effects</vt:lpstr>
      <vt:lpstr>Testing whether electric shocks increase concentration</vt:lpstr>
      <vt:lpstr>Testing whether being raised in isolation leads to early death</vt:lpstr>
      <vt:lpstr>Testing if removing parts of the brain lead to memory problems</vt:lpstr>
      <vt:lpstr>Describe in 3 words how Albert must have felt</vt:lpstr>
      <vt:lpstr>Feather phobia</vt:lpstr>
      <vt:lpstr>Dr. Roberts has developed a new drug to treat cancer. He is asking for 100 cancer patients to test his drug out on</vt:lpstr>
      <vt:lpstr>Peer assessment checklist</vt:lpstr>
      <vt:lpstr>Optional homework</vt:lpstr>
      <vt:lpstr>How do scientific discoveries affect other people?</vt:lpstr>
      <vt:lpstr>What are the symptoms of depression?</vt:lpstr>
      <vt:lpstr>How depression is classified</vt:lpstr>
      <vt:lpstr>Mary has depression</vt:lpstr>
      <vt:lpstr>Harrington et al (1993)</vt:lpstr>
      <vt:lpstr>Mary has depression</vt:lpstr>
      <vt:lpstr>Read the following 5 conclusions. Choose one and explain who this conclusion may upset and why</vt:lpstr>
      <vt:lpstr>Why is it important that scientists are honest?</vt:lpstr>
      <vt:lpstr>What are the odds on me getting ‘heads’ ten times in a row?</vt:lpstr>
      <vt:lpstr>Testing a new drug</vt:lpstr>
      <vt:lpstr>Honesty in drug trials</vt:lpstr>
      <vt:lpstr>How does a lack of honesty affect:</vt:lpstr>
      <vt:lpstr>What’s the worst that could happen?</vt:lpstr>
      <vt:lpstr>What makes a moral scientist?</vt:lpstr>
      <vt:lpstr>On a post-it:</vt:lpstr>
      <vt:lpstr>Are these scientists good people?</vt:lpstr>
      <vt:lpstr>What does a bad scientist look like?</vt:lpstr>
      <vt:lpstr>What does a good scientist look like?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 scientists treat animals with respect?</dc:title>
  <dc:creator>Richard</dc:creator>
  <cp:lastModifiedBy>Richard</cp:lastModifiedBy>
  <cp:revision>17</cp:revision>
  <dcterms:created xsi:type="dcterms:W3CDTF">2015-08-14T14:00:34Z</dcterms:created>
  <dcterms:modified xsi:type="dcterms:W3CDTF">2015-08-14T16:03:04Z</dcterms:modified>
</cp:coreProperties>
</file>