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4225E-C366-4F18-A3E0-D32C7DEB919B}" type="datetimeFigureOut">
              <a:rPr lang="en-GB" smtClean="0"/>
              <a:t>28/05/2020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1FB00-D1F1-4DF5-8476-E6A14ACE44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0668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4225E-C366-4F18-A3E0-D32C7DEB919B}" type="datetimeFigureOut">
              <a:rPr lang="en-GB" smtClean="0"/>
              <a:t>28/05/2020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1FB00-D1F1-4DF5-8476-E6A14ACE44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8647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4225E-C366-4F18-A3E0-D32C7DEB919B}" type="datetimeFigureOut">
              <a:rPr lang="en-GB" smtClean="0"/>
              <a:t>28/05/2020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1FB00-D1F1-4DF5-8476-E6A14ACE44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14440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4225E-C366-4F18-A3E0-D32C7DEB919B}" type="datetimeFigureOut">
              <a:rPr lang="en-GB" smtClean="0"/>
              <a:t>28/05/2020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1FB00-D1F1-4DF5-8476-E6A14ACE44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9265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4225E-C366-4F18-A3E0-D32C7DEB919B}" type="datetimeFigureOut">
              <a:rPr lang="en-GB" smtClean="0"/>
              <a:t>28/05/2020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1FB00-D1F1-4DF5-8476-E6A14ACE44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6870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4225E-C366-4F18-A3E0-D32C7DEB919B}" type="datetimeFigureOut">
              <a:rPr lang="en-GB" smtClean="0"/>
              <a:t>28/05/2020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1FB00-D1F1-4DF5-8476-E6A14ACE44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26161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4225E-C366-4F18-A3E0-D32C7DEB919B}" type="datetimeFigureOut">
              <a:rPr lang="en-GB" smtClean="0"/>
              <a:t>28/05/2020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1FB00-D1F1-4DF5-8476-E6A14ACE44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5407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4225E-C366-4F18-A3E0-D32C7DEB919B}" type="datetimeFigureOut">
              <a:rPr lang="en-GB" smtClean="0"/>
              <a:t>28/05/2020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1FB00-D1F1-4DF5-8476-E6A14ACE44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67245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4225E-C366-4F18-A3E0-D32C7DEB919B}" type="datetimeFigureOut">
              <a:rPr lang="en-GB" smtClean="0"/>
              <a:t>28/05/2020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1FB00-D1F1-4DF5-8476-E6A14ACE44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2619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4225E-C366-4F18-A3E0-D32C7DEB919B}" type="datetimeFigureOut">
              <a:rPr lang="en-GB" smtClean="0"/>
              <a:t>28/05/2020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1FB00-D1F1-4DF5-8476-E6A14ACE44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66231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4225E-C366-4F18-A3E0-D32C7DEB919B}" type="datetimeFigureOut">
              <a:rPr lang="en-GB" smtClean="0"/>
              <a:t>28/05/2020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1FB00-D1F1-4DF5-8476-E6A14ACE44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7088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74225E-C366-4F18-A3E0-D32C7DEB919B}" type="datetimeFigureOut">
              <a:rPr lang="en-GB" smtClean="0"/>
              <a:t>28/05/2020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61FB00-D1F1-4DF5-8476-E6A14ACE44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05923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16894" y="6136699"/>
            <a:ext cx="2975106" cy="719390"/>
          </a:xfrm>
          <a:prstGeom prst="rect">
            <a:avLst/>
          </a:prstGeom>
        </p:spPr>
      </p:pic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5402421"/>
              </p:ext>
            </p:extLst>
          </p:nvPr>
        </p:nvGraphicFramePr>
        <p:xfrm>
          <a:off x="1768519" y="181429"/>
          <a:ext cx="8358908" cy="6068292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318327">
                  <a:extLst>
                    <a:ext uri="{9D8B030D-6E8A-4147-A177-3AD203B41FA5}">
                      <a16:colId xmlns:a16="http://schemas.microsoft.com/office/drawing/2014/main" val="4229364265"/>
                    </a:ext>
                  </a:extLst>
                </a:gridCol>
                <a:gridCol w="6040581">
                  <a:extLst>
                    <a:ext uri="{9D8B030D-6E8A-4147-A177-3AD203B41FA5}">
                      <a16:colId xmlns:a16="http://schemas.microsoft.com/office/drawing/2014/main" val="3614102768"/>
                    </a:ext>
                  </a:extLst>
                </a:gridCol>
              </a:tblGrid>
              <a:tr h="1517073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b="0" baseline="0" dirty="0" smtClean="0">
                          <a:solidFill>
                            <a:schemeClr val="tx1"/>
                          </a:solidFill>
                        </a:rPr>
                        <a:t>You </a:t>
                      </a:r>
                      <a:r>
                        <a:rPr lang="en-GB" b="0" baseline="0" dirty="0" smtClean="0">
                          <a:solidFill>
                            <a:schemeClr val="tx1"/>
                          </a:solidFill>
                        </a:rPr>
                        <a:t>are walking home from school and you need to </a:t>
                      </a:r>
                      <a:r>
                        <a:rPr lang="en-GB" b="1" baseline="0" dirty="0" smtClean="0">
                          <a:solidFill>
                            <a:schemeClr val="tx1"/>
                          </a:solidFill>
                        </a:rPr>
                        <a:t>cross a busy road. </a:t>
                      </a:r>
                    </a:p>
                    <a:p>
                      <a:endParaRPr lang="en-GB" b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b="0" baseline="0" dirty="0" smtClean="0">
                          <a:solidFill>
                            <a:schemeClr val="tx1"/>
                          </a:solidFill>
                        </a:rPr>
                        <a:t>Who could help you?</a:t>
                      </a:r>
                      <a:endParaRPr lang="en-GB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61552366"/>
                  </a:ext>
                </a:extLst>
              </a:tr>
              <a:tr h="1517073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You are shopping with</a:t>
                      </a:r>
                      <a:r>
                        <a:rPr lang="en-GB" baseline="0" dirty="0" smtClean="0"/>
                        <a:t> your parents on a busy high street. You stop to look at something in a window but, when you turn around, </a:t>
                      </a:r>
                      <a:r>
                        <a:rPr lang="en-GB" b="1" baseline="0" dirty="0" smtClean="0"/>
                        <a:t>you can’t see your </a:t>
                      </a:r>
                      <a:r>
                        <a:rPr lang="en-GB" b="1" baseline="0" dirty="0" smtClean="0"/>
                        <a:t>parents</a:t>
                      </a:r>
                      <a:r>
                        <a:rPr lang="en-GB" baseline="0" dirty="0" smtClean="0"/>
                        <a:t>. </a:t>
                      </a:r>
                      <a:endParaRPr lang="en-GB" baseline="0" dirty="0" smtClean="0"/>
                    </a:p>
                    <a:p>
                      <a:endParaRPr lang="en-GB" baseline="0" dirty="0" smtClean="0"/>
                    </a:p>
                    <a:p>
                      <a:r>
                        <a:rPr lang="en-GB" baseline="0" dirty="0" smtClean="0"/>
                        <a:t>Who could help you?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26710310"/>
                  </a:ext>
                </a:extLst>
              </a:tr>
              <a:tr h="1517073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You </a:t>
                      </a:r>
                      <a:r>
                        <a:rPr lang="en-GB" dirty="0" smtClean="0"/>
                        <a:t>see </a:t>
                      </a:r>
                      <a:r>
                        <a:rPr lang="en-GB" b="1" dirty="0" smtClean="0"/>
                        <a:t>smoke </a:t>
                      </a:r>
                      <a:r>
                        <a:rPr lang="en-GB" dirty="0" smtClean="0"/>
                        <a:t>coming from a building on your road.</a:t>
                      </a:r>
                    </a:p>
                    <a:p>
                      <a:endParaRPr lang="en-GB" dirty="0" smtClean="0"/>
                    </a:p>
                    <a:p>
                      <a:r>
                        <a:rPr lang="en-GB" dirty="0" smtClean="0"/>
                        <a:t>Who could help you?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63191984"/>
                  </a:ext>
                </a:extLst>
              </a:tr>
              <a:tr h="1517073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You have</a:t>
                      </a:r>
                      <a:r>
                        <a:rPr lang="en-GB" baseline="0" dirty="0" smtClean="0"/>
                        <a:t> had a </a:t>
                      </a:r>
                      <a:r>
                        <a:rPr lang="en-GB" b="1" baseline="0" dirty="0" smtClean="0"/>
                        <a:t>bad pain </a:t>
                      </a:r>
                      <a:r>
                        <a:rPr lang="en-GB" baseline="0" dirty="0" smtClean="0"/>
                        <a:t>in your ear for a few days and it does not seem to be getting better.</a:t>
                      </a:r>
                    </a:p>
                    <a:p>
                      <a:endParaRPr lang="en-GB" baseline="0" dirty="0" smtClean="0"/>
                    </a:p>
                    <a:p>
                      <a:r>
                        <a:rPr lang="en-GB" baseline="0" dirty="0" smtClean="0"/>
                        <a:t>Who could help you?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93476391"/>
                  </a:ext>
                </a:extLst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99996" y="264151"/>
            <a:ext cx="1154547" cy="130775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68519" y="1491020"/>
            <a:ext cx="165330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 smtClean="0"/>
              <a:t>Image: publicdomainvectors.org</a:t>
            </a:r>
            <a:endParaRPr lang="en-GB" sz="8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65538" y="1738052"/>
            <a:ext cx="1256290" cy="125629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1741169" y="2990567"/>
            <a:ext cx="1532792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sz="800" dirty="0">
                <a:solidFill>
                  <a:prstClr val="black"/>
                </a:solidFill>
              </a:rPr>
              <a:t>Image: </a:t>
            </a:r>
            <a:r>
              <a:rPr lang="en-GB" sz="800" dirty="0" smtClean="0">
                <a:solidFill>
                  <a:prstClr val="black"/>
                </a:solidFill>
              </a:rPr>
              <a:t>publicdomainvectors.org</a:t>
            </a:r>
            <a:endParaRPr lang="en-GB" sz="800" dirty="0">
              <a:solidFill>
                <a:prstClr val="black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2849" y="3237929"/>
            <a:ext cx="821668" cy="1473525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1750183" y="4520227"/>
            <a:ext cx="1007007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sz="800" dirty="0">
                <a:solidFill>
                  <a:prstClr val="black"/>
                </a:solidFill>
              </a:rPr>
              <a:t>Image: </a:t>
            </a:r>
            <a:r>
              <a:rPr lang="en-GB" sz="800" dirty="0" smtClean="0">
                <a:solidFill>
                  <a:prstClr val="black"/>
                </a:solidFill>
              </a:rPr>
              <a:t>pngimg.com</a:t>
            </a:r>
            <a:endParaRPr lang="en-GB" sz="800" dirty="0">
              <a:solidFill>
                <a:prstClr val="black"/>
              </a:solidFill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6"/>
          <a:srcRect l="9803" t="1152" r="9803" b="4302"/>
          <a:stretch/>
        </p:blipFill>
        <p:spPr>
          <a:xfrm>
            <a:off x="2561346" y="4793865"/>
            <a:ext cx="888585" cy="1231805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699491" y="6280950"/>
            <a:ext cx="1217000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sz="800" dirty="0">
                <a:solidFill>
                  <a:prstClr val="black"/>
                </a:solidFill>
              </a:rPr>
              <a:t>Image: </a:t>
            </a:r>
            <a:r>
              <a:rPr lang="en-GB" sz="800" dirty="0" smtClean="0">
                <a:solidFill>
                  <a:prstClr val="black"/>
                </a:solidFill>
              </a:rPr>
              <a:t>clipart.email.com</a:t>
            </a:r>
            <a:endParaRPr lang="en-GB" sz="800" dirty="0">
              <a:solidFill>
                <a:prstClr val="black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9304" y="6252951"/>
            <a:ext cx="2926334" cy="566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9542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16894" y="6119962"/>
            <a:ext cx="2975106" cy="719390"/>
          </a:xfrm>
          <a:prstGeom prst="rect">
            <a:avLst/>
          </a:prstGeom>
        </p:spPr>
      </p:pic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33728"/>
              </p:ext>
            </p:extLst>
          </p:nvPr>
        </p:nvGraphicFramePr>
        <p:xfrm>
          <a:off x="1921469" y="193230"/>
          <a:ext cx="8358908" cy="60145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318327">
                  <a:extLst>
                    <a:ext uri="{9D8B030D-6E8A-4147-A177-3AD203B41FA5}">
                      <a16:colId xmlns:a16="http://schemas.microsoft.com/office/drawing/2014/main" val="4229364265"/>
                    </a:ext>
                  </a:extLst>
                </a:gridCol>
                <a:gridCol w="6040581">
                  <a:extLst>
                    <a:ext uri="{9D8B030D-6E8A-4147-A177-3AD203B41FA5}">
                      <a16:colId xmlns:a16="http://schemas.microsoft.com/office/drawing/2014/main" val="3614102768"/>
                    </a:ext>
                  </a:extLst>
                </a:gridCol>
              </a:tblGrid>
              <a:tr h="1517073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b="0" baseline="0" dirty="0" smtClean="0">
                          <a:solidFill>
                            <a:schemeClr val="tx1"/>
                          </a:solidFill>
                        </a:rPr>
                        <a:t>You have </a:t>
                      </a:r>
                      <a:r>
                        <a:rPr lang="en-GB" b="1" baseline="0" dirty="0" smtClean="0">
                          <a:solidFill>
                            <a:schemeClr val="tx1"/>
                          </a:solidFill>
                        </a:rPr>
                        <a:t>fallen out with your friend </a:t>
                      </a:r>
                      <a:r>
                        <a:rPr lang="en-GB" b="0" baseline="0" dirty="0" smtClean="0">
                          <a:solidFill>
                            <a:schemeClr val="tx1"/>
                          </a:solidFill>
                        </a:rPr>
                        <a:t>at school and it is making you feel very worried.</a:t>
                      </a:r>
                    </a:p>
                    <a:p>
                      <a:endParaRPr lang="en-GB" b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b="0" baseline="0" smtClean="0">
                          <a:solidFill>
                            <a:schemeClr val="tx1"/>
                          </a:solidFill>
                        </a:rPr>
                        <a:t>Who could </a:t>
                      </a:r>
                      <a:r>
                        <a:rPr lang="en-GB" b="0" baseline="0" dirty="0" smtClean="0">
                          <a:solidFill>
                            <a:schemeClr val="tx1"/>
                          </a:solidFill>
                        </a:rPr>
                        <a:t>help you?</a:t>
                      </a:r>
                      <a:endParaRPr lang="en-GB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61552366"/>
                  </a:ext>
                </a:extLst>
              </a:tr>
              <a:tr h="1517073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baseline="0" dirty="0" smtClean="0"/>
                        <a:t>You are not sure if you have </a:t>
                      </a:r>
                      <a:r>
                        <a:rPr lang="en-GB" b="1" baseline="0" dirty="0" smtClean="0"/>
                        <a:t>enough money </a:t>
                      </a:r>
                      <a:r>
                        <a:rPr lang="en-GB" baseline="0" dirty="0" smtClean="0"/>
                        <a:t>to </a:t>
                      </a:r>
                      <a:r>
                        <a:rPr lang="en-GB" b="1" baseline="0" dirty="0" smtClean="0"/>
                        <a:t>buy</a:t>
                      </a:r>
                      <a:r>
                        <a:rPr lang="en-GB" baseline="0" dirty="0" smtClean="0"/>
                        <a:t> something in the shop.</a:t>
                      </a:r>
                    </a:p>
                    <a:p>
                      <a:endParaRPr lang="en-GB" baseline="0" dirty="0" smtClean="0"/>
                    </a:p>
                    <a:p>
                      <a:r>
                        <a:rPr lang="en-GB" baseline="0" dirty="0" smtClean="0"/>
                        <a:t>Who could help you?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26710310"/>
                  </a:ext>
                </a:extLst>
              </a:tr>
              <a:tr h="1517073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Your </a:t>
                      </a:r>
                      <a:r>
                        <a:rPr lang="en-GB" b="1" dirty="0" smtClean="0"/>
                        <a:t>pet</a:t>
                      </a:r>
                      <a:r>
                        <a:rPr lang="en-GB" dirty="0" smtClean="0"/>
                        <a:t> seems</a:t>
                      </a:r>
                      <a:r>
                        <a:rPr lang="en-GB" baseline="0" dirty="0" smtClean="0"/>
                        <a:t> to have </a:t>
                      </a:r>
                      <a:r>
                        <a:rPr lang="en-GB" b="1" baseline="0" dirty="0" smtClean="0"/>
                        <a:t>a sore leg </a:t>
                      </a:r>
                      <a:r>
                        <a:rPr lang="en-GB" baseline="0" dirty="0" smtClean="0"/>
                        <a:t>and is limping.</a:t>
                      </a:r>
                      <a:endParaRPr lang="en-GB" dirty="0" smtClean="0"/>
                    </a:p>
                    <a:p>
                      <a:endParaRPr lang="en-GB" dirty="0" smtClean="0"/>
                    </a:p>
                    <a:p>
                      <a:r>
                        <a:rPr lang="en-GB" dirty="0" smtClean="0"/>
                        <a:t>Who could help you?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63191984"/>
                  </a:ext>
                </a:extLst>
              </a:tr>
              <a:tr h="1463281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baseline="0" dirty="0" smtClean="0"/>
                        <a:t>Someone is very </a:t>
                      </a:r>
                      <a:r>
                        <a:rPr lang="en-GB" b="1" baseline="0" dirty="0" smtClean="0"/>
                        <a:t>badly hurt </a:t>
                      </a:r>
                      <a:r>
                        <a:rPr lang="en-GB" baseline="0" dirty="0" smtClean="0"/>
                        <a:t>or </a:t>
                      </a:r>
                      <a:r>
                        <a:rPr lang="en-GB" b="1" baseline="0" dirty="0" smtClean="0"/>
                        <a:t>injured</a:t>
                      </a:r>
                      <a:r>
                        <a:rPr lang="en-GB" baseline="0" dirty="0" smtClean="0"/>
                        <a:t>.</a:t>
                      </a:r>
                    </a:p>
                    <a:p>
                      <a:endParaRPr lang="en-GB" baseline="0" dirty="0" smtClean="0"/>
                    </a:p>
                    <a:p>
                      <a:r>
                        <a:rPr lang="en-GB" baseline="0" dirty="0" smtClean="0"/>
                        <a:t>Who could help you?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93476391"/>
                  </a:ext>
                </a:extLst>
              </a:tr>
            </a:tbl>
          </a:graphicData>
        </a:graphic>
      </p:graphicFrame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/>
          <a:srcRect l="3761" t="5893" r="9032" b="11691"/>
          <a:stretch/>
        </p:blipFill>
        <p:spPr>
          <a:xfrm>
            <a:off x="2534670" y="321500"/>
            <a:ext cx="1376218" cy="1300601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1917599" y="1507343"/>
            <a:ext cx="857927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sz="800" dirty="0">
                <a:solidFill>
                  <a:prstClr val="black"/>
                </a:solidFill>
              </a:rPr>
              <a:t>Image: </a:t>
            </a:r>
            <a:r>
              <a:rPr lang="en-GB" sz="800" dirty="0" smtClean="0">
                <a:solidFill>
                  <a:prstClr val="black"/>
                </a:solidFill>
              </a:rPr>
              <a:t>flikr.com</a:t>
            </a:r>
            <a:endParaRPr lang="en-GB" sz="800" dirty="0">
              <a:solidFill>
                <a:prstClr val="black"/>
              </a:solidFill>
            </a:endParaRPr>
          </a:p>
        </p:txBody>
      </p:sp>
      <p:pic>
        <p:nvPicPr>
          <p:cNvPr id="1026" name="Picture 2" descr="Teacher PN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58" t="7163" r="9566" b="6452"/>
          <a:stretch/>
        </p:blipFill>
        <p:spPr bwMode="auto">
          <a:xfrm>
            <a:off x="2534670" y="1766540"/>
            <a:ext cx="1376218" cy="14414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File:British Style Ambulance Clipart.svg - Wikimedia Commons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09" t="8632" r="5519" b="9553"/>
          <a:stretch/>
        </p:blipFill>
        <p:spPr bwMode="auto">
          <a:xfrm>
            <a:off x="2017656" y="3414209"/>
            <a:ext cx="2154352" cy="10599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1943421" y="3025988"/>
            <a:ext cx="1007007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sz="800" dirty="0">
                <a:solidFill>
                  <a:prstClr val="black"/>
                </a:solidFill>
              </a:rPr>
              <a:t>Image: </a:t>
            </a:r>
            <a:r>
              <a:rPr lang="en-GB" sz="800" dirty="0" smtClean="0">
                <a:solidFill>
                  <a:prstClr val="black"/>
                </a:solidFill>
              </a:rPr>
              <a:t>pngimg.com</a:t>
            </a:r>
            <a:endParaRPr lang="en-GB" sz="800" dirty="0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926277" y="4544633"/>
            <a:ext cx="1537600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sz="800" dirty="0">
                <a:solidFill>
                  <a:prstClr val="black"/>
                </a:solidFill>
              </a:rPr>
              <a:t>Image: </a:t>
            </a:r>
            <a:r>
              <a:rPr lang="en-GB" sz="800" dirty="0" smtClean="0">
                <a:solidFill>
                  <a:prstClr val="black"/>
                </a:solidFill>
              </a:rPr>
              <a:t>commons.Wikimedia.org</a:t>
            </a:r>
            <a:endParaRPr lang="en-GB" sz="800" dirty="0">
              <a:solidFill>
                <a:prstClr val="black"/>
              </a:solidFill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44474" y="4877914"/>
            <a:ext cx="719403" cy="1143770"/>
          </a:xfrm>
          <a:prstGeom prst="rect">
            <a:avLst/>
          </a:prstGeom>
        </p:spPr>
      </p:pic>
      <p:sp>
        <p:nvSpPr>
          <p:cNvPr id="18" name="Rectangle 17"/>
          <p:cNvSpPr/>
          <p:nvPr/>
        </p:nvSpPr>
        <p:spPr>
          <a:xfrm>
            <a:off x="1926277" y="5962807"/>
            <a:ext cx="1532792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sz="800" dirty="0">
                <a:solidFill>
                  <a:prstClr val="black"/>
                </a:solidFill>
              </a:rPr>
              <a:t>Image: </a:t>
            </a:r>
            <a:r>
              <a:rPr lang="en-GB" sz="800" dirty="0" smtClean="0">
                <a:solidFill>
                  <a:prstClr val="black"/>
                </a:solidFill>
              </a:rPr>
              <a:t>publicdomainvectors.org</a:t>
            </a:r>
            <a:endParaRPr lang="en-GB" sz="800" dirty="0">
              <a:solidFill>
                <a:prstClr val="black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6237209"/>
            <a:ext cx="2926334" cy="566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46873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239</TotalTime>
  <Words>201</Words>
  <Application>Microsoft Office PowerPoint</Application>
  <PresentationFormat>Widescreen</PresentationFormat>
  <Paragraphs>32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UoB IT Services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Rachael Hunter (Department of Education and Social Justice)</dc:creator>
  <cp:lastModifiedBy>Rebecca Wycherley (Education)</cp:lastModifiedBy>
  <cp:revision>17</cp:revision>
  <dcterms:created xsi:type="dcterms:W3CDTF">2020-04-01T07:40:22Z</dcterms:created>
  <dcterms:modified xsi:type="dcterms:W3CDTF">2020-05-28T11:08:50Z</dcterms:modified>
</cp:coreProperties>
</file>