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62" r:id="rId4"/>
    <p:sldId id="258" r:id="rId5"/>
    <p:sldId id="259" r:id="rId6"/>
    <p:sldId id="260" r:id="rId7"/>
    <p:sldId id="261"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E2DFB49-C662-45C7-8489-ED3536AEE755}" type="datetimeFigureOut">
              <a:rPr lang="en-GB" smtClean="0"/>
              <a:t>05/06/2020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CA4C40E-159A-4EB9-9D3D-355A8F0E6272}" type="slidenum">
              <a:rPr lang="en-GB" smtClean="0"/>
              <a:t>‹#›</a:t>
            </a:fld>
            <a:endParaRPr lang="en-GB"/>
          </a:p>
        </p:txBody>
      </p:sp>
    </p:spTree>
    <p:extLst>
      <p:ext uri="{BB962C8B-B14F-4D97-AF65-F5344CB8AC3E}">
        <p14:creationId xmlns:p14="http://schemas.microsoft.com/office/powerpoint/2010/main" val="33291368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2BEB33-C67A-4CA9-89E0-9D4F1DE37A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203742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2BEB33-C67A-4CA9-89E0-9D4F1DE37A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147373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2BEB33-C67A-4CA9-89E0-9D4F1DE37A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281583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2BEB33-C67A-4CA9-89E0-9D4F1DE37A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306435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2BEB33-C67A-4CA9-89E0-9D4F1DE37A5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377320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2BEB33-C67A-4CA9-89E0-9D4F1DE37A5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427701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2BEB33-C67A-4CA9-89E0-9D4F1DE37A58}"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152582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2BEB33-C67A-4CA9-89E0-9D4F1DE37A58}"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236999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BEB33-C67A-4CA9-89E0-9D4F1DE37A58}"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1370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2BEB33-C67A-4CA9-89E0-9D4F1DE37A5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45409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2BEB33-C67A-4CA9-89E0-9D4F1DE37A5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4B8A67-B4B9-4D8D-9FC1-3EF5ED041413}" type="slidenum">
              <a:rPr lang="en-GB" smtClean="0"/>
              <a:t>‹#›</a:t>
            </a:fld>
            <a:endParaRPr lang="en-GB"/>
          </a:p>
        </p:txBody>
      </p:sp>
    </p:spTree>
    <p:extLst>
      <p:ext uri="{BB962C8B-B14F-4D97-AF65-F5344CB8AC3E}">
        <p14:creationId xmlns:p14="http://schemas.microsoft.com/office/powerpoint/2010/main" val="7648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BEB33-C67A-4CA9-89E0-9D4F1DE37A58}" type="datetimeFigureOut">
              <a:rPr lang="en-GB" smtClean="0"/>
              <a:t>05/06/2020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B8A67-B4B9-4D8D-9FC1-3EF5ED041413}" type="slidenum">
              <a:rPr lang="en-GB" smtClean="0"/>
              <a:t>‹#›</a:t>
            </a:fld>
            <a:endParaRPr lang="en-GB"/>
          </a:p>
        </p:txBody>
      </p:sp>
    </p:spTree>
    <p:extLst>
      <p:ext uri="{BB962C8B-B14F-4D97-AF65-F5344CB8AC3E}">
        <p14:creationId xmlns:p14="http://schemas.microsoft.com/office/powerpoint/2010/main" val="418060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894" y="1496074"/>
            <a:ext cx="10108759" cy="2387600"/>
          </a:xfrm>
        </p:spPr>
        <p:txBody>
          <a:bodyPr/>
          <a:lstStyle/>
          <a:p>
            <a:r>
              <a:rPr lang="en-GB" dirty="0" smtClean="0"/>
              <a:t>How do good friends act?</a:t>
            </a:r>
            <a:endParaRPr lang="en-GB" dirty="0"/>
          </a:p>
        </p:txBody>
      </p:sp>
      <p:pic>
        <p:nvPicPr>
          <p:cNvPr id="4" name="Picture 3"/>
          <p:cNvPicPr>
            <a:picLocks noChangeAspect="1"/>
          </p:cNvPicPr>
          <p:nvPr/>
        </p:nvPicPr>
        <p:blipFill>
          <a:blip r:embed="rId2"/>
          <a:stretch>
            <a:fillRect/>
          </a:stretch>
        </p:blipFill>
        <p:spPr>
          <a:xfrm>
            <a:off x="-13250" y="0"/>
            <a:ext cx="12205250" cy="1146147"/>
          </a:xfrm>
          <a:prstGeom prst="rect">
            <a:avLst/>
          </a:prstGeom>
        </p:spPr>
      </p:pic>
      <p:pic>
        <p:nvPicPr>
          <p:cNvPr id="6" name="Picture 5"/>
          <p:cNvPicPr>
            <a:picLocks noChangeAspect="1"/>
          </p:cNvPicPr>
          <p:nvPr/>
        </p:nvPicPr>
        <p:blipFill>
          <a:blip r:embed="rId3"/>
          <a:stretch>
            <a:fillRect/>
          </a:stretch>
        </p:blipFill>
        <p:spPr>
          <a:xfrm>
            <a:off x="10222821" y="5349875"/>
            <a:ext cx="1969179" cy="1414395"/>
          </a:xfrm>
          <a:prstGeom prst="rect">
            <a:avLst/>
          </a:prstGeom>
        </p:spPr>
      </p:pic>
      <p:pic>
        <p:nvPicPr>
          <p:cNvPr id="3" name="Picture 2"/>
          <p:cNvPicPr>
            <a:picLocks noChangeAspect="1"/>
          </p:cNvPicPr>
          <p:nvPr/>
        </p:nvPicPr>
        <p:blipFill>
          <a:blip r:embed="rId4"/>
          <a:stretch>
            <a:fillRect/>
          </a:stretch>
        </p:blipFill>
        <p:spPr>
          <a:xfrm>
            <a:off x="7662279" y="48772"/>
            <a:ext cx="4529721" cy="1097375"/>
          </a:xfrm>
          <a:prstGeom prst="rect">
            <a:avLst/>
          </a:prstGeom>
        </p:spPr>
      </p:pic>
    </p:spTree>
    <p:extLst>
      <p:ext uri="{BB962C8B-B14F-4D97-AF65-F5344CB8AC3E}">
        <p14:creationId xmlns:p14="http://schemas.microsoft.com/office/powerpoint/2010/main" val="77696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pPr algn="l"/>
            <a:r>
              <a:rPr lang="en-GB" sz="2800" dirty="0" smtClean="0"/>
              <a:t>Can you think of any examples of famous friends? How do you know they are friends?</a:t>
            </a:r>
            <a:endParaRPr lang="en-GB" sz="2800" dirty="0"/>
          </a:p>
        </p:txBody>
      </p:sp>
      <p:pic>
        <p:nvPicPr>
          <p:cNvPr id="4" name="Picture 3"/>
          <p:cNvPicPr>
            <a:picLocks noChangeAspect="1"/>
          </p:cNvPicPr>
          <p:nvPr/>
        </p:nvPicPr>
        <p:blipFill>
          <a:blip r:embed="rId2"/>
          <a:stretch>
            <a:fillRect/>
          </a:stretch>
        </p:blipFill>
        <p:spPr>
          <a:xfrm>
            <a:off x="-13250" y="0"/>
            <a:ext cx="12205250" cy="1146147"/>
          </a:xfrm>
          <a:prstGeom prst="rect">
            <a:avLst/>
          </a:prstGeom>
        </p:spPr>
      </p:pic>
      <p:pic>
        <p:nvPicPr>
          <p:cNvPr id="6" name="Picture 5"/>
          <p:cNvPicPr>
            <a:picLocks noChangeAspect="1"/>
          </p:cNvPicPr>
          <p:nvPr/>
        </p:nvPicPr>
        <p:blipFill>
          <a:blip r:embed="rId3"/>
          <a:stretch>
            <a:fillRect/>
          </a:stretch>
        </p:blipFill>
        <p:spPr>
          <a:xfrm>
            <a:off x="10222821" y="5349875"/>
            <a:ext cx="1969179" cy="1414395"/>
          </a:xfrm>
          <a:prstGeom prst="rect">
            <a:avLst/>
          </a:prstGeom>
        </p:spPr>
      </p:pic>
      <p:pic>
        <p:nvPicPr>
          <p:cNvPr id="7" name="Picture 6"/>
          <p:cNvPicPr>
            <a:picLocks noChangeAspect="1"/>
          </p:cNvPicPr>
          <p:nvPr/>
        </p:nvPicPr>
        <p:blipFill>
          <a:blip r:embed="rId4"/>
          <a:stretch>
            <a:fillRect/>
          </a:stretch>
        </p:blipFill>
        <p:spPr>
          <a:xfrm>
            <a:off x="778691" y="2642042"/>
            <a:ext cx="2401831" cy="2399483"/>
          </a:xfrm>
          <a:prstGeom prst="rect">
            <a:avLst/>
          </a:prstGeom>
        </p:spPr>
      </p:pic>
      <p:sp>
        <p:nvSpPr>
          <p:cNvPr id="8" name="TextBox 7"/>
          <p:cNvSpPr txBox="1"/>
          <p:nvPr/>
        </p:nvSpPr>
        <p:spPr>
          <a:xfrm>
            <a:off x="764157" y="5018968"/>
            <a:ext cx="1844703" cy="276999"/>
          </a:xfrm>
          <a:prstGeom prst="rect">
            <a:avLst/>
          </a:prstGeom>
          <a:noFill/>
        </p:spPr>
        <p:txBody>
          <a:bodyPr wrap="square" rtlCol="0">
            <a:spAutoFit/>
          </a:bodyPr>
          <a:lstStyle/>
          <a:p>
            <a:r>
              <a:rPr lang="en-GB" sz="1200" dirty="0" smtClean="0"/>
              <a:t>Image: flickr.com</a:t>
            </a:r>
            <a:endParaRPr lang="en-GB" sz="1200" dirty="0"/>
          </a:p>
        </p:txBody>
      </p:sp>
      <p:pic>
        <p:nvPicPr>
          <p:cNvPr id="9" name="Picture 8"/>
          <p:cNvPicPr>
            <a:picLocks noChangeAspect="1"/>
          </p:cNvPicPr>
          <p:nvPr/>
        </p:nvPicPr>
        <p:blipFill>
          <a:blip r:embed="rId5"/>
          <a:stretch>
            <a:fillRect/>
          </a:stretch>
        </p:blipFill>
        <p:spPr>
          <a:xfrm>
            <a:off x="4457965" y="3260378"/>
            <a:ext cx="2121335" cy="2458170"/>
          </a:xfrm>
          <a:prstGeom prst="rect">
            <a:avLst/>
          </a:prstGeom>
        </p:spPr>
      </p:pic>
      <p:sp>
        <p:nvSpPr>
          <p:cNvPr id="10" name="TextBox 9"/>
          <p:cNvSpPr txBox="1"/>
          <p:nvPr/>
        </p:nvSpPr>
        <p:spPr>
          <a:xfrm>
            <a:off x="4365266" y="5680352"/>
            <a:ext cx="2425148" cy="276999"/>
          </a:xfrm>
          <a:prstGeom prst="rect">
            <a:avLst/>
          </a:prstGeom>
          <a:noFill/>
        </p:spPr>
        <p:txBody>
          <a:bodyPr wrap="square" rtlCol="0">
            <a:spAutoFit/>
          </a:bodyPr>
          <a:lstStyle/>
          <a:p>
            <a:r>
              <a:rPr lang="en-GB" sz="1200" dirty="0" smtClean="0"/>
              <a:t>Image: pngimg.com</a:t>
            </a:r>
            <a:endParaRPr lang="en-GB" sz="1200" dirty="0"/>
          </a:p>
        </p:txBody>
      </p:sp>
      <p:pic>
        <p:nvPicPr>
          <p:cNvPr id="11" name="Picture 10"/>
          <p:cNvPicPr>
            <a:picLocks noChangeAspect="1"/>
          </p:cNvPicPr>
          <p:nvPr/>
        </p:nvPicPr>
        <p:blipFill>
          <a:blip r:embed="rId6"/>
          <a:stretch>
            <a:fillRect/>
          </a:stretch>
        </p:blipFill>
        <p:spPr>
          <a:xfrm>
            <a:off x="7521083" y="2642042"/>
            <a:ext cx="2577069" cy="2156785"/>
          </a:xfrm>
          <a:prstGeom prst="rect">
            <a:avLst/>
          </a:prstGeom>
        </p:spPr>
      </p:pic>
      <p:pic>
        <p:nvPicPr>
          <p:cNvPr id="12" name="Picture 11"/>
          <p:cNvPicPr>
            <a:picLocks noChangeAspect="1"/>
          </p:cNvPicPr>
          <p:nvPr/>
        </p:nvPicPr>
        <p:blipFill>
          <a:blip r:embed="rId7"/>
          <a:stretch>
            <a:fillRect/>
          </a:stretch>
        </p:blipFill>
        <p:spPr>
          <a:xfrm>
            <a:off x="7457472" y="4821328"/>
            <a:ext cx="1237595" cy="323116"/>
          </a:xfrm>
          <a:prstGeom prst="rect">
            <a:avLst/>
          </a:prstGeom>
        </p:spPr>
      </p:pic>
      <p:pic>
        <p:nvPicPr>
          <p:cNvPr id="3" name="Picture 2"/>
          <p:cNvPicPr>
            <a:picLocks noChangeAspect="1"/>
          </p:cNvPicPr>
          <p:nvPr/>
        </p:nvPicPr>
        <p:blipFill>
          <a:blip r:embed="rId8"/>
          <a:stretch>
            <a:fillRect/>
          </a:stretch>
        </p:blipFill>
        <p:spPr>
          <a:xfrm>
            <a:off x="7704747" y="42457"/>
            <a:ext cx="4529721" cy="1097375"/>
          </a:xfrm>
          <a:prstGeom prst="rect">
            <a:avLst/>
          </a:prstGeom>
        </p:spPr>
      </p:pic>
    </p:spTree>
    <p:extLst>
      <p:ext uri="{BB962C8B-B14F-4D97-AF65-F5344CB8AC3E}">
        <p14:creationId xmlns:p14="http://schemas.microsoft.com/office/powerpoint/2010/main" val="114006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r>
              <a:rPr lang="en-GB" b="1" dirty="0"/>
              <a:t>Fox, Tortoise and Leopard </a:t>
            </a:r>
            <a:r>
              <a:rPr lang="en-GB" dirty="0"/>
              <a:t/>
            </a:r>
            <a:br>
              <a:rPr lang="en-GB" dirty="0"/>
            </a:br>
            <a:r>
              <a:rPr lang="en-GB" dirty="0"/>
              <a:t>It was rather unusual for Fox and Tortoise to be such good friends because they were so different. Fox was clever and quick, but Tortoise was slow and thoughtful. However, they loved being together, they laughed a lot and their differences didn’t matter.</a:t>
            </a:r>
            <a:br>
              <a:rPr lang="en-GB" dirty="0"/>
            </a:br>
            <a:r>
              <a:rPr lang="en-GB" dirty="0"/>
              <a:t>One evening, when they were sitting and chatting by the riverbank, a ravenous leopard leapt out of the bushes. Fox quickly darted away and Tortoise pulled into his shell. Leopard started furiously scratching at Tortoise’s shell to try and eat him. Tortoise shivered and shook.</a:t>
            </a:r>
            <a:br>
              <a:rPr lang="en-GB" dirty="0"/>
            </a:br>
            <a:r>
              <a:rPr lang="en-GB" dirty="0"/>
              <a:t>Fox suddenly shouted, “Stop leopard! That’s not how to eat a tortoise! I’m an expert and will show you how to do it.” Tortoise was very upset that his friend might be about to help leopard eat him.</a:t>
            </a:r>
            <a:br>
              <a:rPr lang="en-GB" dirty="0"/>
            </a:br>
            <a:r>
              <a:rPr lang="en-GB" dirty="0"/>
              <a:t>“Before you can eat tortoise, you need to soften his shell by throwing him into the river,” said Fox. The leopard did exactly what Fox suggested and, as soon as Tortoise hit the bottom, he stretched out his legs and sneaked away along the riverbed.</a:t>
            </a:r>
            <a:br>
              <a:rPr lang="en-GB" dirty="0"/>
            </a:br>
            <a:r>
              <a:rPr lang="en-GB" dirty="0"/>
              <a:t>“How long should I wait?” asked the leopard. </a:t>
            </a:r>
            <a:br>
              <a:rPr lang="en-GB" dirty="0"/>
            </a:br>
            <a:r>
              <a:rPr lang="en-GB" dirty="0"/>
              <a:t>“Until dark, “ Fox replied. “The longer you wait, the softer the shell will be!”</a:t>
            </a:r>
            <a:br>
              <a:rPr lang="en-GB" dirty="0"/>
            </a:br>
            <a:r>
              <a:rPr lang="en-GB" dirty="0"/>
              <a:t> So the leopard waited, pacing up and down, getting angrier and hungrier. At midnight, as he fished in the riverbank for Tortoise, he realised that he had been tricked! Fox and Tortoise, however, had another story to laugh about together.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endParaRPr lang="en-GB" sz="2800" dirty="0"/>
          </a:p>
        </p:txBody>
      </p:sp>
      <p:pic>
        <p:nvPicPr>
          <p:cNvPr id="4" name="Picture 3"/>
          <p:cNvPicPr>
            <a:picLocks noChangeAspect="1"/>
          </p:cNvPicPr>
          <p:nvPr/>
        </p:nvPicPr>
        <p:blipFill>
          <a:blip r:embed="rId2"/>
          <a:stretch>
            <a:fillRect/>
          </a:stretch>
        </p:blipFill>
        <p:spPr>
          <a:xfrm>
            <a:off x="-13250" y="0"/>
            <a:ext cx="12205250" cy="1146147"/>
          </a:xfrm>
          <a:prstGeom prst="rect">
            <a:avLst/>
          </a:prstGeom>
        </p:spPr>
      </p:pic>
      <p:pic>
        <p:nvPicPr>
          <p:cNvPr id="6" name="Picture 5"/>
          <p:cNvPicPr>
            <a:picLocks noChangeAspect="1"/>
          </p:cNvPicPr>
          <p:nvPr/>
        </p:nvPicPr>
        <p:blipFill>
          <a:blip r:embed="rId3"/>
          <a:stretch>
            <a:fillRect/>
          </a:stretch>
        </p:blipFill>
        <p:spPr>
          <a:xfrm>
            <a:off x="10205118" y="5443605"/>
            <a:ext cx="1969179" cy="1414395"/>
          </a:xfrm>
          <a:prstGeom prst="rect">
            <a:avLst/>
          </a:prstGeom>
        </p:spPr>
      </p:pic>
      <p:sp>
        <p:nvSpPr>
          <p:cNvPr id="3" name="Rectangle 2"/>
          <p:cNvSpPr/>
          <p:nvPr/>
        </p:nvSpPr>
        <p:spPr>
          <a:xfrm>
            <a:off x="475751" y="1185145"/>
            <a:ext cx="11409328" cy="7076681"/>
          </a:xfrm>
          <a:prstGeom prst="rect">
            <a:avLst/>
          </a:prstGeom>
        </p:spPr>
        <p:txBody>
          <a:bodyPr wrap="square">
            <a:spAutoFit/>
          </a:bodyPr>
          <a:lstStyle/>
          <a:p>
            <a:pPr>
              <a:lnSpc>
                <a:spcPct val="119000"/>
              </a:lnSpc>
              <a:spcAft>
                <a:spcPts val="600"/>
              </a:spcAft>
            </a:pPr>
            <a:r>
              <a:rPr lang="en-GB" sz="2800" b="1" kern="1400" dirty="0">
                <a:solidFill>
                  <a:srgbClr val="000000"/>
                </a:solidFill>
                <a:latin typeface="Calibri" panose="020F0502020204030204" pitchFamily="34" charset="0"/>
              </a:rPr>
              <a:t>Fox, Tortoise and Leopard </a:t>
            </a:r>
            <a:endParaRPr lang="en-GB" sz="2800" b="1" kern="1400" dirty="0" smtClean="0">
              <a:solidFill>
                <a:srgbClr val="000000"/>
              </a:solidFill>
              <a:latin typeface="Calibri" panose="020F0502020204030204" pitchFamily="34" charset="0"/>
            </a:endParaRPr>
          </a:p>
          <a:p>
            <a:pPr>
              <a:lnSpc>
                <a:spcPct val="119000"/>
              </a:lnSpc>
              <a:spcAft>
                <a:spcPts val="600"/>
              </a:spcAft>
              <a:tabLst>
                <a:tab pos="1847088" algn="l"/>
              </a:tabLst>
            </a:pPr>
            <a:r>
              <a:rPr lang="en-GB" sz="2400" kern="1400" dirty="0" smtClean="0">
                <a:solidFill>
                  <a:srgbClr val="000000"/>
                </a:solidFill>
                <a:latin typeface="Calibri" panose="020F0502020204030204" pitchFamily="34" charset="0"/>
              </a:rPr>
              <a:t>It </a:t>
            </a:r>
            <a:r>
              <a:rPr lang="en-GB" sz="2400" kern="1400" dirty="0">
                <a:solidFill>
                  <a:srgbClr val="000000"/>
                </a:solidFill>
                <a:latin typeface="Calibri" panose="020F0502020204030204" pitchFamily="34" charset="0"/>
              </a:rPr>
              <a:t>was rather unusual for Fox and Tortoise to be such good friends because they were so different. Fox was clever and quick, but Tortoise was slow and thoughtful. However, they loved being together, they laughed a lot and their differences didn’t matter.</a:t>
            </a:r>
          </a:p>
          <a:p>
            <a:pPr>
              <a:lnSpc>
                <a:spcPct val="119000"/>
              </a:lnSpc>
              <a:spcAft>
                <a:spcPts val="600"/>
              </a:spcAft>
              <a:tabLst>
                <a:tab pos="1847088" algn="l"/>
              </a:tabLst>
            </a:pPr>
            <a:r>
              <a:rPr lang="en-GB" sz="2400" kern="1400" dirty="0">
                <a:solidFill>
                  <a:srgbClr val="000000"/>
                </a:solidFill>
                <a:latin typeface="Calibri" panose="020F0502020204030204" pitchFamily="34" charset="0"/>
              </a:rPr>
              <a:t>One evening, when they were sitting and chatting by the riverbank, a ravenous leopard leapt out of the bushes. Fox quickly darted away and Tortoise pulled into his shell. Leopard started furiously scratching at Tortoise’s shell to try and eat him. Tortoise shivered and shook.</a:t>
            </a:r>
          </a:p>
          <a:p>
            <a:pPr>
              <a:lnSpc>
                <a:spcPct val="119000"/>
              </a:lnSpc>
              <a:spcAft>
                <a:spcPts val="600"/>
              </a:spcAft>
              <a:tabLst>
                <a:tab pos="1847088" algn="l"/>
              </a:tabLst>
            </a:pPr>
            <a:r>
              <a:rPr lang="en-GB" sz="2400" kern="1400" dirty="0">
                <a:solidFill>
                  <a:srgbClr val="000000"/>
                </a:solidFill>
                <a:latin typeface="Calibri" panose="020F0502020204030204" pitchFamily="34" charset="0"/>
              </a:rPr>
              <a:t>Fox suddenly shouted, “Stop </a:t>
            </a:r>
            <a:r>
              <a:rPr lang="en-GB" sz="2400" kern="1400" dirty="0" smtClean="0">
                <a:solidFill>
                  <a:srgbClr val="000000"/>
                </a:solidFill>
                <a:latin typeface="Calibri" panose="020F0502020204030204" pitchFamily="34" charset="0"/>
              </a:rPr>
              <a:t>Leopard</a:t>
            </a:r>
            <a:r>
              <a:rPr lang="en-GB" sz="2400" kern="1400" dirty="0">
                <a:solidFill>
                  <a:srgbClr val="000000"/>
                </a:solidFill>
                <a:latin typeface="Calibri" panose="020F0502020204030204" pitchFamily="34" charset="0"/>
              </a:rPr>
              <a:t>! That’s not how to eat a tortoise! I’m an expert and will show you how to do it.” Tortoise was very upset that his friend might be about to help </a:t>
            </a:r>
            <a:r>
              <a:rPr lang="en-GB" sz="2400" kern="1400" dirty="0" smtClean="0">
                <a:solidFill>
                  <a:srgbClr val="000000"/>
                </a:solidFill>
                <a:latin typeface="Calibri" panose="020F0502020204030204" pitchFamily="34" charset="0"/>
              </a:rPr>
              <a:t>the leopard to </a:t>
            </a:r>
            <a:r>
              <a:rPr lang="en-GB" sz="2400" kern="1400" dirty="0">
                <a:solidFill>
                  <a:srgbClr val="000000"/>
                </a:solidFill>
                <a:latin typeface="Calibri" panose="020F0502020204030204" pitchFamily="34" charset="0"/>
              </a:rPr>
              <a:t>eat him.</a:t>
            </a:r>
          </a:p>
          <a:p>
            <a:pPr>
              <a:lnSpc>
                <a:spcPct val="107000"/>
              </a:lnSpc>
              <a:spcAft>
                <a:spcPts val="800"/>
              </a:spcAft>
              <a:tabLst>
                <a:tab pos="1847088" algn="l"/>
              </a:tabLs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p:txBody>
      </p:sp>
      <p:pic>
        <p:nvPicPr>
          <p:cNvPr id="7" name="Picture 6"/>
          <p:cNvPicPr>
            <a:picLocks noChangeAspect="1"/>
          </p:cNvPicPr>
          <p:nvPr/>
        </p:nvPicPr>
        <p:blipFill>
          <a:blip r:embed="rId4"/>
          <a:stretch>
            <a:fillRect/>
          </a:stretch>
        </p:blipFill>
        <p:spPr>
          <a:xfrm>
            <a:off x="7584155" y="24385"/>
            <a:ext cx="4529721" cy="1097375"/>
          </a:xfrm>
          <a:prstGeom prst="rect">
            <a:avLst/>
          </a:prstGeom>
        </p:spPr>
      </p:pic>
    </p:spTree>
    <p:extLst>
      <p:ext uri="{BB962C8B-B14F-4D97-AF65-F5344CB8AC3E}">
        <p14:creationId xmlns:p14="http://schemas.microsoft.com/office/powerpoint/2010/main" val="1558867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r>
              <a:rPr lang="en-GB" b="1" dirty="0"/>
              <a:t>Fox, Tortoise and Leopard </a:t>
            </a:r>
            <a:r>
              <a:rPr lang="en-GB" dirty="0"/>
              <a:t/>
            </a:r>
            <a:br>
              <a:rPr lang="en-GB" dirty="0"/>
            </a:br>
            <a:r>
              <a:rPr lang="en-GB" dirty="0"/>
              <a:t>It was rather unusual for Fox and Tortoise to be such good friends because they were so different. Fox was clever and quick, but Tortoise was slow and thoughtful. However, they loved being together, they laughed a lot and their differences didn’t matter.</a:t>
            </a:r>
            <a:br>
              <a:rPr lang="en-GB" dirty="0"/>
            </a:br>
            <a:r>
              <a:rPr lang="en-GB" dirty="0"/>
              <a:t>One evening, when they were sitting and chatting by the riverbank, a ravenous leopard leapt out of the bushes. Fox quickly darted away and Tortoise pulled into his shell. Leopard started furiously scratching at Tortoise’s shell to try and eat him. Tortoise shivered and shook.</a:t>
            </a:r>
            <a:br>
              <a:rPr lang="en-GB" dirty="0"/>
            </a:br>
            <a:r>
              <a:rPr lang="en-GB" dirty="0"/>
              <a:t>Fox suddenly shouted, “Stop leopard! That’s not how to eat a tortoise! I’m an expert and will show you how to do it.” Tortoise was very upset that his friend might be about to help leopard eat him.</a:t>
            </a:r>
            <a:br>
              <a:rPr lang="en-GB" dirty="0"/>
            </a:br>
            <a:r>
              <a:rPr lang="en-GB" dirty="0"/>
              <a:t>“Before you can eat tortoise, you need to soften his shell by throwing him into the river,” said Fox. The leopard did exactly what Fox suggested and, as soon as Tortoise hit the bottom, he stretched out his legs and sneaked away along the riverbed.</a:t>
            </a:r>
            <a:br>
              <a:rPr lang="en-GB" dirty="0"/>
            </a:br>
            <a:r>
              <a:rPr lang="en-GB" dirty="0"/>
              <a:t>“How long should I wait?” asked the leopard. </a:t>
            </a:r>
            <a:br>
              <a:rPr lang="en-GB" dirty="0"/>
            </a:br>
            <a:r>
              <a:rPr lang="en-GB" dirty="0"/>
              <a:t>“Until dark, “ Fox replied. “The longer you wait, the softer the shell will be!”</a:t>
            </a:r>
            <a:br>
              <a:rPr lang="en-GB" dirty="0"/>
            </a:br>
            <a:r>
              <a:rPr lang="en-GB" dirty="0"/>
              <a:t> So the leopard waited, pacing up and down, getting angrier and hungrier. At midnight, as he fished in the riverbank for Tortoise, he realised that he had been tricked! Fox and Tortoise, however, had another story to laugh about together.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endParaRPr lang="en-GB" sz="2800" dirty="0"/>
          </a:p>
        </p:txBody>
      </p:sp>
      <p:pic>
        <p:nvPicPr>
          <p:cNvPr id="4" name="Picture 3"/>
          <p:cNvPicPr>
            <a:picLocks noChangeAspect="1"/>
          </p:cNvPicPr>
          <p:nvPr/>
        </p:nvPicPr>
        <p:blipFill>
          <a:blip r:embed="rId2"/>
          <a:stretch>
            <a:fillRect/>
          </a:stretch>
        </p:blipFill>
        <p:spPr>
          <a:xfrm>
            <a:off x="-13250" y="0"/>
            <a:ext cx="12205250" cy="1146147"/>
          </a:xfrm>
          <a:prstGeom prst="rect">
            <a:avLst/>
          </a:prstGeom>
        </p:spPr>
      </p:pic>
      <p:pic>
        <p:nvPicPr>
          <p:cNvPr id="6" name="Picture 5"/>
          <p:cNvPicPr>
            <a:picLocks noChangeAspect="1"/>
          </p:cNvPicPr>
          <p:nvPr/>
        </p:nvPicPr>
        <p:blipFill>
          <a:blip r:embed="rId3"/>
          <a:stretch>
            <a:fillRect/>
          </a:stretch>
        </p:blipFill>
        <p:spPr>
          <a:xfrm>
            <a:off x="10222821" y="5349875"/>
            <a:ext cx="1969179" cy="1414395"/>
          </a:xfrm>
          <a:prstGeom prst="rect">
            <a:avLst/>
          </a:prstGeom>
        </p:spPr>
      </p:pic>
      <p:sp>
        <p:nvSpPr>
          <p:cNvPr id="3" name="Rectangle 2"/>
          <p:cNvSpPr/>
          <p:nvPr/>
        </p:nvSpPr>
        <p:spPr>
          <a:xfrm>
            <a:off x="384711" y="1146145"/>
            <a:ext cx="11409328" cy="6274666"/>
          </a:xfrm>
          <a:prstGeom prst="rect">
            <a:avLst/>
          </a:prstGeom>
        </p:spPr>
        <p:txBody>
          <a:bodyPr wrap="square">
            <a:spAutoFit/>
          </a:bodyPr>
          <a:lstStyle/>
          <a:p>
            <a:pPr>
              <a:lnSpc>
                <a:spcPct val="119000"/>
              </a:lnSpc>
              <a:spcAft>
                <a:spcPts val="600"/>
              </a:spcAft>
              <a:tabLst>
                <a:tab pos="1847088" algn="l"/>
              </a:tabLst>
            </a:pPr>
            <a:endParaRPr lang="en-GB" sz="1600" kern="1400" dirty="0">
              <a:solidFill>
                <a:srgbClr val="000000"/>
              </a:solidFill>
              <a:latin typeface="Calibri" panose="020F0502020204030204" pitchFamily="34" charset="0"/>
            </a:endParaRPr>
          </a:p>
          <a:p>
            <a:pPr>
              <a:lnSpc>
                <a:spcPct val="119000"/>
              </a:lnSpc>
              <a:spcAft>
                <a:spcPts val="600"/>
              </a:spcAft>
              <a:tabLst>
                <a:tab pos="1847088" algn="l"/>
              </a:tabLst>
            </a:pPr>
            <a:r>
              <a:rPr lang="en-GB" sz="2400" kern="1400" dirty="0" smtClean="0">
                <a:solidFill>
                  <a:srgbClr val="000000"/>
                </a:solidFill>
                <a:latin typeface="Calibri" panose="020F0502020204030204" pitchFamily="34" charset="0"/>
              </a:rPr>
              <a:t>“</a:t>
            </a:r>
            <a:r>
              <a:rPr lang="en-GB" sz="2400" kern="1400" dirty="0">
                <a:solidFill>
                  <a:srgbClr val="000000"/>
                </a:solidFill>
                <a:latin typeface="Calibri" panose="020F0502020204030204" pitchFamily="34" charset="0"/>
              </a:rPr>
              <a:t>Before you can eat </a:t>
            </a:r>
            <a:r>
              <a:rPr lang="en-GB" sz="2400" kern="1400" dirty="0" smtClean="0">
                <a:solidFill>
                  <a:srgbClr val="000000"/>
                </a:solidFill>
                <a:latin typeface="Calibri" panose="020F0502020204030204" pitchFamily="34" charset="0"/>
              </a:rPr>
              <a:t>Tortoise</a:t>
            </a:r>
            <a:r>
              <a:rPr lang="en-GB" sz="2400" kern="1400" dirty="0">
                <a:solidFill>
                  <a:srgbClr val="000000"/>
                </a:solidFill>
                <a:latin typeface="Calibri" panose="020F0502020204030204" pitchFamily="34" charset="0"/>
              </a:rPr>
              <a:t>, you need to soften his shell by throwing him into the river,” said Fox. The leopard did exactly what Fox suggested and, as soon as Tortoise hit the bottom, he stretched out his legs and sneaked away along the riverbed</a:t>
            </a:r>
            <a:r>
              <a:rPr lang="en-GB" sz="2400" kern="1400" dirty="0" smtClean="0">
                <a:solidFill>
                  <a:srgbClr val="000000"/>
                </a:solidFill>
                <a:latin typeface="Calibri" panose="020F0502020204030204" pitchFamily="34" charset="0"/>
              </a:rPr>
              <a:t>.</a:t>
            </a:r>
            <a:endParaRPr lang="en-GB" sz="2400" kern="1400" dirty="0">
              <a:solidFill>
                <a:srgbClr val="000000"/>
              </a:solidFill>
              <a:latin typeface="Calibri" panose="020F0502020204030204" pitchFamily="34" charset="0"/>
            </a:endParaRPr>
          </a:p>
          <a:p>
            <a:pPr>
              <a:lnSpc>
                <a:spcPct val="119000"/>
              </a:lnSpc>
              <a:spcAft>
                <a:spcPts val="600"/>
              </a:spcAft>
              <a:tabLst>
                <a:tab pos="1847088" algn="l"/>
              </a:tabLst>
            </a:pPr>
            <a:r>
              <a:rPr lang="en-GB" sz="2400" kern="1400" dirty="0">
                <a:solidFill>
                  <a:srgbClr val="000000"/>
                </a:solidFill>
                <a:latin typeface="Calibri" panose="020F0502020204030204" pitchFamily="34" charset="0"/>
              </a:rPr>
              <a:t>“How long should I wait?” asked the leopard. </a:t>
            </a:r>
          </a:p>
          <a:p>
            <a:pPr>
              <a:lnSpc>
                <a:spcPct val="119000"/>
              </a:lnSpc>
              <a:spcAft>
                <a:spcPts val="600"/>
              </a:spcAft>
              <a:tabLst>
                <a:tab pos="1847088" algn="l"/>
              </a:tabLst>
            </a:pPr>
            <a:r>
              <a:rPr lang="en-GB" sz="2400" kern="1400" dirty="0">
                <a:solidFill>
                  <a:srgbClr val="000000"/>
                </a:solidFill>
                <a:latin typeface="Calibri" panose="020F0502020204030204" pitchFamily="34" charset="0"/>
              </a:rPr>
              <a:t>“Until dark</a:t>
            </a:r>
            <a:r>
              <a:rPr lang="en-GB" sz="2400" kern="1400" dirty="0" smtClean="0">
                <a:solidFill>
                  <a:srgbClr val="000000"/>
                </a:solidFill>
                <a:latin typeface="Calibri" panose="020F0502020204030204" pitchFamily="34" charset="0"/>
              </a:rPr>
              <a:t>,” </a:t>
            </a:r>
            <a:r>
              <a:rPr lang="en-GB" sz="2400" kern="1400" dirty="0">
                <a:solidFill>
                  <a:srgbClr val="000000"/>
                </a:solidFill>
                <a:latin typeface="Calibri" panose="020F0502020204030204" pitchFamily="34" charset="0"/>
              </a:rPr>
              <a:t>Fox replied. “The longer you wait, the softer the shell will be!”</a:t>
            </a:r>
          </a:p>
          <a:p>
            <a:pPr>
              <a:lnSpc>
                <a:spcPct val="119000"/>
              </a:lnSpc>
              <a:spcAft>
                <a:spcPts val="600"/>
              </a:spcAft>
              <a:tabLst>
                <a:tab pos="1847088" algn="l"/>
              </a:tabLst>
            </a:pPr>
            <a:r>
              <a:rPr lang="en-GB" sz="2400" kern="1400" dirty="0" smtClean="0">
                <a:solidFill>
                  <a:srgbClr val="000000"/>
                </a:solidFill>
                <a:latin typeface="Calibri" panose="020F0502020204030204" pitchFamily="34" charset="0"/>
              </a:rPr>
              <a:t>So </a:t>
            </a:r>
            <a:r>
              <a:rPr lang="en-GB" sz="2400" kern="1400" dirty="0">
                <a:solidFill>
                  <a:srgbClr val="000000"/>
                </a:solidFill>
                <a:latin typeface="Calibri" panose="020F0502020204030204" pitchFamily="34" charset="0"/>
              </a:rPr>
              <a:t>the leopard waited, pacing up and down, getting angrier and hungrier. At midnight, as he fished in the riverbank for Tortoise, he realised that he had been tricked! Fox and Tortoise, however, had another story to laugh about together. </a:t>
            </a:r>
          </a:p>
          <a:p>
            <a:pPr>
              <a:lnSpc>
                <a:spcPct val="119000"/>
              </a:lnSpc>
              <a:spcAft>
                <a:spcPts val="600"/>
              </a:spcAft>
              <a:tabLst>
                <a:tab pos="1847088" algn="l"/>
              </a:tabLst>
            </a:pPr>
            <a:endParaRPr lang="en-GB" sz="2400"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 </a:t>
            </a:r>
          </a:p>
          <a:p>
            <a:pPr>
              <a:lnSpc>
                <a:spcPct val="119000"/>
              </a:lnSpc>
              <a:spcAft>
                <a:spcPts val="600"/>
              </a:spcAft>
            </a:pPr>
            <a:r>
              <a:rPr lang="en-GB" sz="2400" kern="1400" dirty="0">
                <a:solidFill>
                  <a:srgbClr val="000000"/>
                </a:solidFill>
                <a:latin typeface="Calibri" panose="020F0502020204030204" pitchFamily="34" charset="0"/>
              </a:rPr>
              <a:t> </a:t>
            </a:r>
          </a:p>
          <a:p>
            <a:pPr>
              <a:lnSpc>
                <a:spcPct val="119000"/>
              </a:lnSpc>
              <a:spcAft>
                <a:spcPts val="600"/>
              </a:spcAft>
            </a:pPr>
            <a:r>
              <a:rPr lang="en-GB" sz="2400" kern="1400" dirty="0">
                <a:solidFill>
                  <a:srgbClr val="000000"/>
                </a:solidFill>
                <a:latin typeface="Calibri" panose="020F0502020204030204" pitchFamily="34" charset="0"/>
              </a:rPr>
              <a:t> </a:t>
            </a:r>
          </a:p>
        </p:txBody>
      </p:sp>
      <p:pic>
        <p:nvPicPr>
          <p:cNvPr id="7" name="Picture 6"/>
          <p:cNvPicPr>
            <a:picLocks noChangeAspect="1"/>
          </p:cNvPicPr>
          <p:nvPr/>
        </p:nvPicPr>
        <p:blipFill>
          <a:blip r:embed="rId4"/>
          <a:stretch>
            <a:fillRect/>
          </a:stretch>
        </p:blipFill>
        <p:spPr>
          <a:xfrm>
            <a:off x="7584155" y="24385"/>
            <a:ext cx="4529721" cy="1097375"/>
          </a:xfrm>
          <a:prstGeom prst="rect">
            <a:avLst/>
          </a:prstGeom>
        </p:spPr>
      </p:pic>
    </p:spTree>
    <p:extLst>
      <p:ext uri="{BB962C8B-B14F-4D97-AF65-F5344CB8AC3E}">
        <p14:creationId xmlns:p14="http://schemas.microsoft.com/office/powerpoint/2010/main" val="1100870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146147"/>
          </a:xfrm>
          <a:prstGeom prst="rect">
            <a:avLst/>
          </a:prstGeom>
        </p:spPr>
      </p:pic>
      <p:pic>
        <p:nvPicPr>
          <p:cNvPr id="6" name="Picture 5"/>
          <p:cNvPicPr>
            <a:picLocks noChangeAspect="1"/>
          </p:cNvPicPr>
          <p:nvPr/>
        </p:nvPicPr>
        <p:blipFill>
          <a:blip r:embed="rId3"/>
          <a:stretch>
            <a:fillRect/>
          </a:stretch>
        </p:blipFill>
        <p:spPr>
          <a:xfrm>
            <a:off x="10222821" y="5349875"/>
            <a:ext cx="1969179" cy="1414395"/>
          </a:xfrm>
          <a:prstGeom prst="rect">
            <a:avLst/>
          </a:prstGeom>
        </p:spPr>
      </p:pic>
      <p:sp>
        <p:nvSpPr>
          <p:cNvPr id="3" name="Rectangle 2"/>
          <p:cNvSpPr/>
          <p:nvPr/>
        </p:nvSpPr>
        <p:spPr>
          <a:xfrm>
            <a:off x="221310" y="1050732"/>
            <a:ext cx="5575192" cy="7688387"/>
          </a:xfrm>
          <a:prstGeom prst="rect">
            <a:avLst/>
          </a:prstGeom>
        </p:spPr>
        <p:txBody>
          <a:bodyPr wrap="square">
            <a:spAutoFit/>
          </a:bodyPr>
          <a:lstStyle/>
          <a:p>
            <a:pPr>
              <a:lnSpc>
                <a:spcPct val="119000"/>
              </a:lnSpc>
              <a:spcAft>
                <a:spcPts val="600"/>
              </a:spcAft>
            </a:pPr>
            <a:r>
              <a:rPr lang="en-GB" sz="2800" b="1" kern="1400" dirty="0">
                <a:solidFill>
                  <a:srgbClr val="000000"/>
                </a:solidFill>
                <a:latin typeface="Calibri" panose="020F0502020204030204" pitchFamily="34" charset="0"/>
              </a:rPr>
              <a:t>Fox, Tortoise and Leopard </a:t>
            </a:r>
            <a:endParaRPr lang="en-GB" sz="2800" b="1" kern="1400" dirty="0" smtClean="0">
              <a:solidFill>
                <a:srgbClr val="000000"/>
              </a:solidFill>
              <a:latin typeface="Calibri" panose="020F0502020204030204" pitchFamily="34" charset="0"/>
            </a:endParaRPr>
          </a:p>
          <a:p>
            <a:pPr>
              <a:lnSpc>
                <a:spcPct val="119000"/>
              </a:lnSpc>
              <a:spcAft>
                <a:spcPts val="600"/>
              </a:spcAft>
            </a:pPr>
            <a:endParaRPr lang="en-GB" sz="1600" b="1" kern="1400" dirty="0" smtClean="0">
              <a:solidFill>
                <a:srgbClr val="000000"/>
              </a:solidFill>
              <a:latin typeface="Calibri" panose="020F0502020204030204" pitchFamily="34" charset="0"/>
            </a:endParaRPr>
          </a:p>
          <a:p>
            <a:pPr>
              <a:lnSpc>
                <a:spcPct val="107000"/>
              </a:lnSpc>
              <a:spcAft>
                <a:spcPts val="800"/>
              </a:spcAft>
              <a:tabLst>
                <a:tab pos="1847088" algn="l"/>
              </a:tabLst>
            </a:pPr>
            <a:r>
              <a:rPr lang="en-GB" sz="2800" kern="1400" dirty="0" smtClean="0">
                <a:solidFill>
                  <a:srgbClr val="000000"/>
                </a:solidFill>
                <a:latin typeface="Calibri Light" panose="020F0302020204030204" pitchFamily="34" charset="0"/>
                <a:cs typeface="Calibri Light" panose="020F0302020204030204" pitchFamily="34" charset="0"/>
              </a:rPr>
              <a:t>Why </a:t>
            </a:r>
            <a:r>
              <a:rPr lang="en-GB" sz="2800" kern="1400" dirty="0">
                <a:solidFill>
                  <a:srgbClr val="000000"/>
                </a:solidFill>
                <a:latin typeface="Calibri Light" panose="020F0302020204030204" pitchFamily="34" charset="0"/>
                <a:cs typeface="Calibri Light" panose="020F0302020204030204" pitchFamily="34" charset="0"/>
              </a:rPr>
              <a:t>are Fox and Tortoise good friends</a:t>
            </a:r>
            <a:r>
              <a:rPr lang="en-GB" sz="2800" kern="1400" dirty="0" smtClean="0">
                <a:solidFill>
                  <a:srgbClr val="000000"/>
                </a:solidFill>
                <a:latin typeface="Calibri Light" panose="020F0302020204030204" pitchFamily="34" charset="0"/>
                <a:cs typeface="Calibri Light" panose="020F0302020204030204" pitchFamily="34" charset="0"/>
              </a:rPr>
              <a:t>?</a:t>
            </a:r>
          </a:p>
          <a:p>
            <a:pPr>
              <a:lnSpc>
                <a:spcPct val="107000"/>
              </a:lnSpc>
              <a:spcAft>
                <a:spcPts val="800"/>
              </a:spcAft>
              <a:tabLst>
                <a:tab pos="1847088" algn="l"/>
              </a:tabLst>
            </a:pPr>
            <a:endParaRPr lang="en-GB" sz="2800" kern="1400" dirty="0" smtClean="0">
              <a:solidFill>
                <a:srgbClr val="000000"/>
              </a:solidFill>
              <a:latin typeface="Calibri Light" panose="020F0302020204030204" pitchFamily="34" charset="0"/>
              <a:cs typeface="Calibri Light" panose="020F0302020204030204" pitchFamily="34" charset="0"/>
            </a:endParaRPr>
          </a:p>
          <a:p>
            <a:pPr>
              <a:lnSpc>
                <a:spcPct val="107000"/>
              </a:lnSpc>
              <a:spcAft>
                <a:spcPts val="800"/>
              </a:spcAft>
              <a:tabLst>
                <a:tab pos="1847088" algn="l"/>
              </a:tabLst>
            </a:pPr>
            <a:r>
              <a:rPr lang="en-GB" sz="2800" kern="1400" dirty="0" smtClean="0">
                <a:solidFill>
                  <a:srgbClr val="000000"/>
                </a:solidFill>
                <a:latin typeface="Calibri Light" panose="020F0302020204030204" pitchFamily="34" charset="0"/>
                <a:cs typeface="Calibri Light" panose="020F0302020204030204" pitchFamily="34" charset="0"/>
              </a:rPr>
              <a:t>Which </a:t>
            </a:r>
            <a:r>
              <a:rPr lang="en-GB" sz="2800" kern="1400" dirty="0">
                <a:solidFill>
                  <a:srgbClr val="000000"/>
                </a:solidFill>
                <a:latin typeface="Calibri Light" panose="020F0302020204030204" pitchFamily="34" charset="0"/>
                <a:cs typeface="Calibri Light" panose="020F0302020204030204" pitchFamily="34" charset="0"/>
              </a:rPr>
              <a:t>virtues does Fox show</a:t>
            </a:r>
            <a:r>
              <a:rPr lang="en-GB" sz="2800" kern="1400" dirty="0" smtClean="0">
                <a:solidFill>
                  <a:srgbClr val="000000"/>
                </a:solidFill>
                <a:latin typeface="Calibri Light" panose="020F0302020204030204" pitchFamily="34" charset="0"/>
                <a:cs typeface="Calibri Light" panose="020F0302020204030204" pitchFamily="34" charset="0"/>
              </a:rPr>
              <a:t>?</a:t>
            </a:r>
          </a:p>
          <a:p>
            <a:pPr>
              <a:lnSpc>
                <a:spcPct val="107000"/>
              </a:lnSpc>
              <a:spcAft>
                <a:spcPts val="800"/>
              </a:spcAft>
              <a:tabLst>
                <a:tab pos="1847088" algn="l"/>
              </a:tabLst>
            </a:pPr>
            <a:r>
              <a:rPr lang="en-GB" sz="2800" kern="1400" dirty="0" smtClean="0">
                <a:solidFill>
                  <a:srgbClr val="000000"/>
                </a:solidFill>
                <a:latin typeface="Calibri Light" panose="020F0302020204030204" pitchFamily="34" charset="0"/>
                <a:cs typeface="Calibri Light" panose="020F0302020204030204" pitchFamily="34" charset="0"/>
              </a:rPr>
              <a:t> </a:t>
            </a:r>
          </a:p>
          <a:p>
            <a:pPr>
              <a:lnSpc>
                <a:spcPct val="107000"/>
              </a:lnSpc>
              <a:spcAft>
                <a:spcPts val="800"/>
              </a:spcAft>
              <a:tabLst>
                <a:tab pos="1847088" algn="l"/>
              </a:tabLst>
            </a:pPr>
            <a:r>
              <a:rPr lang="en-GB" sz="2800" kern="1400" dirty="0" smtClean="0">
                <a:solidFill>
                  <a:srgbClr val="000000"/>
                </a:solidFill>
                <a:latin typeface="Calibri Light" panose="020F0302020204030204" pitchFamily="34" charset="0"/>
                <a:cs typeface="Calibri Light" panose="020F0302020204030204" pitchFamily="34" charset="0"/>
              </a:rPr>
              <a:t>Which </a:t>
            </a:r>
            <a:r>
              <a:rPr lang="en-GB" sz="2800" kern="1400" dirty="0">
                <a:solidFill>
                  <a:srgbClr val="000000"/>
                </a:solidFill>
                <a:latin typeface="Calibri Light" panose="020F0302020204030204" pitchFamily="34" charset="0"/>
                <a:cs typeface="Calibri Light" panose="020F0302020204030204" pitchFamily="34" charset="0"/>
              </a:rPr>
              <a:t>virtues does Tortoise show</a:t>
            </a:r>
            <a:r>
              <a:rPr lang="en-GB" sz="2800" kern="1400" dirty="0" smtClean="0">
                <a:solidFill>
                  <a:srgbClr val="000000"/>
                </a:solidFill>
                <a:latin typeface="Calibri Light" panose="020F0302020204030204" pitchFamily="34" charset="0"/>
                <a:cs typeface="Calibri Light" panose="020F0302020204030204" pitchFamily="34" charset="0"/>
              </a:rPr>
              <a:t>?</a:t>
            </a:r>
          </a:p>
          <a:p>
            <a:pPr>
              <a:lnSpc>
                <a:spcPct val="107000"/>
              </a:lnSpc>
              <a:spcAft>
                <a:spcPts val="800"/>
              </a:spcAft>
              <a:tabLst>
                <a:tab pos="1847088" algn="l"/>
              </a:tabLst>
            </a:pPr>
            <a:endParaRPr lang="en-GB" sz="2800" kern="1400" dirty="0" smtClean="0">
              <a:solidFill>
                <a:srgbClr val="000000"/>
              </a:solidFill>
              <a:latin typeface="Calibri Light" panose="020F0302020204030204" pitchFamily="34" charset="0"/>
              <a:cs typeface="Calibri Light" panose="020F0302020204030204" pitchFamily="34" charset="0"/>
            </a:endParaRPr>
          </a:p>
          <a:p>
            <a:pPr>
              <a:lnSpc>
                <a:spcPct val="107000"/>
              </a:lnSpc>
              <a:spcAft>
                <a:spcPts val="800"/>
              </a:spcAft>
              <a:tabLst>
                <a:tab pos="1847088" algn="l"/>
              </a:tabLst>
            </a:pPr>
            <a:r>
              <a:rPr lang="en-GB" sz="2800" kern="1400" dirty="0" smtClean="0">
                <a:solidFill>
                  <a:srgbClr val="000000"/>
                </a:solidFill>
                <a:latin typeface="Calibri Light" panose="020F0302020204030204" pitchFamily="34" charset="0"/>
                <a:cs typeface="Calibri Light" panose="020F0302020204030204" pitchFamily="34" charset="0"/>
              </a:rPr>
              <a:t>What </a:t>
            </a:r>
            <a:r>
              <a:rPr lang="en-GB" sz="2800" kern="1400" dirty="0">
                <a:solidFill>
                  <a:srgbClr val="000000"/>
                </a:solidFill>
                <a:latin typeface="Calibri Light" panose="020F0302020204030204" pitchFamily="34" charset="0"/>
                <a:cs typeface="Calibri Light" panose="020F0302020204030204" pitchFamily="34" charset="0"/>
              </a:rPr>
              <a:t>can we learn about friendship from this story?</a:t>
            </a:r>
          </a:p>
          <a:p>
            <a:pPr>
              <a:lnSpc>
                <a:spcPct val="107000"/>
              </a:lnSpc>
              <a:spcAft>
                <a:spcPts val="800"/>
              </a:spcAft>
              <a:tabLst>
                <a:tab pos="1847088" algn="l"/>
              </a:tabLs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a:p>
            <a:pPr>
              <a:lnSpc>
                <a:spcPct val="119000"/>
              </a:lnSpc>
              <a:spcAft>
                <a:spcPts val="600"/>
              </a:spcAft>
            </a:pPr>
            <a:r>
              <a:rPr lang="en-GB" sz="1600" kern="1400" dirty="0">
                <a:solidFill>
                  <a:srgbClr val="000000"/>
                </a:solidFill>
                <a:latin typeface="Calibri" panose="020F0502020204030204" pitchFamily="34" charset="0"/>
              </a:rPr>
              <a:t> </a:t>
            </a:r>
          </a:p>
        </p:txBody>
      </p:sp>
      <p:pic>
        <p:nvPicPr>
          <p:cNvPr id="7" name="Picture 6"/>
          <p:cNvPicPr>
            <a:picLocks noChangeAspect="1"/>
          </p:cNvPicPr>
          <p:nvPr/>
        </p:nvPicPr>
        <p:blipFill>
          <a:blip r:embed="rId4"/>
          <a:stretch>
            <a:fillRect/>
          </a:stretch>
        </p:blipFill>
        <p:spPr>
          <a:xfrm>
            <a:off x="6393979" y="1772438"/>
            <a:ext cx="4809409" cy="3181224"/>
          </a:xfrm>
          <a:prstGeom prst="rect">
            <a:avLst/>
          </a:prstGeom>
        </p:spPr>
      </p:pic>
      <p:sp>
        <p:nvSpPr>
          <p:cNvPr id="8" name="TextBox 7"/>
          <p:cNvSpPr txBox="1"/>
          <p:nvPr/>
        </p:nvSpPr>
        <p:spPr>
          <a:xfrm>
            <a:off x="6325310" y="4978042"/>
            <a:ext cx="2610039" cy="276999"/>
          </a:xfrm>
          <a:prstGeom prst="rect">
            <a:avLst/>
          </a:prstGeom>
          <a:noFill/>
        </p:spPr>
        <p:txBody>
          <a:bodyPr wrap="square" rtlCol="0">
            <a:spAutoFit/>
          </a:bodyPr>
          <a:lstStyle/>
          <a:p>
            <a:r>
              <a:rPr lang="en-GB" sz="1200" dirty="0" smtClean="0"/>
              <a:t>Image: pixabay.com</a:t>
            </a:r>
            <a:endParaRPr lang="en-GB" sz="1200" dirty="0"/>
          </a:p>
        </p:txBody>
      </p:sp>
      <p:pic>
        <p:nvPicPr>
          <p:cNvPr id="9" name="Picture 8"/>
          <p:cNvPicPr>
            <a:picLocks noChangeAspect="1"/>
          </p:cNvPicPr>
          <p:nvPr/>
        </p:nvPicPr>
        <p:blipFill>
          <a:blip r:embed="rId5"/>
          <a:stretch>
            <a:fillRect/>
          </a:stretch>
        </p:blipFill>
        <p:spPr>
          <a:xfrm>
            <a:off x="7732516" y="24385"/>
            <a:ext cx="4529721" cy="1097375"/>
          </a:xfrm>
          <a:prstGeom prst="rect">
            <a:avLst/>
          </a:prstGeom>
        </p:spPr>
      </p:pic>
    </p:spTree>
    <p:extLst>
      <p:ext uri="{BB962C8B-B14F-4D97-AF65-F5344CB8AC3E}">
        <p14:creationId xmlns:p14="http://schemas.microsoft.com/office/powerpoint/2010/main" val="116028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r>
              <a:rPr lang="en-GB" b="1" dirty="0"/>
              <a:t>Fox, Tortoise and Leopard </a:t>
            </a:r>
            <a:r>
              <a:rPr lang="en-GB" dirty="0"/>
              <a:t/>
            </a:r>
            <a:br>
              <a:rPr lang="en-GB" dirty="0"/>
            </a:br>
            <a:r>
              <a:rPr lang="en-GB" dirty="0"/>
              <a:t>It was rather unusual for Fox and Tortoise to be such good friends because they were so different. Fox was clever and quick, but Tortoise was slow and thoughtful. However, they loved being together, they laughed a lot and their differences didn’t matter.</a:t>
            </a:r>
            <a:br>
              <a:rPr lang="en-GB" dirty="0"/>
            </a:br>
            <a:r>
              <a:rPr lang="en-GB" dirty="0"/>
              <a:t>One evening, when they were sitting and chatting by the riverbank, a ravenous leopard leapt out of the bushes. Fox quickly darted away and Tortoise pulled into his shell. Leopard started furiously scratching at Tortoise’s shell to try and eat him. Tortoise shivered and shook.</a:t>
            </a:r>
            <a:br>
              <a:rPr lang="en-GB" dirty="0"/>
            </a:br>
            <a:r>
              <a:rPr lang="en-GB" dirty="0"/>
              <a:t>Fox suddenly shouted, “Stop leopard! That’s not how to eat a tortoise! I’m an expert and will show you how to do it.” Tortoise was very upset that his friend might be about to help leopard eat him.</a:t>
            </a:r>
            <a:br>
              <a:rPr lang="en-GB" dirty="0"/>
            </a:br>
            <a:r>
              <a:rPr lang="en-GB" dirty="0"/>
              <a:t>“Before you can eat tortoise, you need to soften his shell by throwing him into the river,” said Fox. The leopard did exactly what Fox suggested and, as soon as Tortoise hit the bottom, he stretched out his legs and sneaked away along the riverbed.</a:t>
            </a:r>
            <a:br>
              <a:rPr lang="en-GB" dirty="0"/>
            </a:br>
            <a:r>
              <a:rPr lang="en-GB" dirty="0"/>
              <a:t>“How long should I wait?” asked the leopard. </a:t>
            </a:r>
            <a:br>
              <a:rPr lang="en-GB" dirty="0"/>
            </a:br>
            <a:r>
              <a:rPr lang="en-GB" dirty="0"/>
              <a:t>“Until dark, “ Fox replied. “The longer you wait, the softer the shell will be!”</a:t>
            </a:r>
            <a:br>
              <a:rPr lang="en-GB" dirty="0"/>
            </a:br>
            <a:r>
              <a:rPr lang="en-GB" dirty="0"/>
              <a:t> So the leopard waited, pacing up and down, getting angrier and hungrier. At midnight, as he fished in the riverbank for Tortoise, he realised that he had been tricked! Fox and Tortoise, however, had another story to laugh about together.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endParaRPr lang="en-GB" sz="2800" dirty="0"/>
          </a:p>
        </p:txBody>
      </p:sp>
      <p:pic>
        <p:nvPicPr>
          <p:cNvPr id="4" name="Picture 3"/>
          <p:cNvPicPr>
            <a:picLocks noChangeAspect="1"/>
          </p:cNvPicPr>
          <p:nvPr/>
        </p:nvPicPr>
        <p:blipFill>
          <a:blip r:embed="rId2"/>
          <a:stretch>
            <a:fillRect/>
          </a:stretch>
        </p:blipFill>
        <p:spPr>
          <a:xfrm>
            <a:off x="-13250" y="0"/>
            <a:ext cx="12205250" cy="1146147"/>
          </a:xfrm>
          <a:prstGeom prst="rect">
            <a:avLst/>
          </a:prstGeom>
        </p:spPr>
      </p:pic>
      <p:pic>
        <p:nvPicPr>
          <p:cNvPr id="6" name="Picture 5"/>
          <p:cNvPicPr>
            <a:picLocks noChangeAspect="1"/>
          </p:cNvPicPr>
          <p:nvPr/>
        </p:nvPicPr>
        <p:blipFill>
          <a:blip r:embed="rId3"/>
          <a:stretch>
            <a:fillRect/>
          </a:stretch>
        </p:blipFill>
        <p:spPr>
          <a:xfrm>
            <a:off x="10222821" y="5349875"/>
            <a:ext cx="1969179" cy="1414395"/>
          </a:xfrm>
          <a:prstGeom prst="rect">
            <a:avLst/>
          </a:prstGeom>
        </p:spPr>
      </p:pic>
      <p:sp>
        <p:nvSpPr>
          <p:cNvPr id="9" name="AutoShape 2"/>
          <p:cNvSpPr>
            <a:spLocks noChangeArrowheads="1"/>
          </p:cNvSpPr>
          <p:nvPr/>
        </p:nvSpPr>
        <p:spPr bwMode="auto">
          <a:xfrm>
            <a:off x="4564902" y="2001300"/>
            <a:ext cx="6194753" cy="3056109"/>
          </a:xfrm>
          <a:prstGeom prst="cloudCallout">
            <a:avLst>
              <a:gd name="adj1" fmla="val 45079"/>
              <a:gd name="adj2" fmla="val 63116"/>
            </a:avLst>
          </a:prstGeom>
          <a:noFill/>
          <a:ln w="25400">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0000"/>
                </a:solidFill>
                <a:effectLst/>
                <a:latin typeface="Calibri" panose="020F050202020403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8549432" y="3242753"/>
            <a:ext cx="1528354" cy="789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05171" y="1861709"/>
            <a:ext cx="4116814" cy="3970318"/>
          </a:xfrm>
          <a:prstGeom prst="rect">
            <a:avLst/>
          </a:prstGeom>
          <a:noFill/>
        </p:spPr>
        <p:txBody>
          <a:bodyPr wrap="square" rtlCol="0">
            <a:spAutoFit/>
          </a:bodyPr>
          <a:lstStyle/>
          <a:p>
            <a:r>
              <a:rPr lang="en-GB" sz="2800" dirty="0">
                <a:latin typeface="+mj-lt"/>
              </a:rPr>
              <a:t>What is the problem?</a:t>
            </a:r>
          </a:p>
          <a:p>
            <a:endParaRPr lang="en-GB" sz="2800" dirty="0">
              <a:latin typeface="+mj-lt"/>
            </a:endParaRPr>
          </a:p>
          <a:p>
            <a:r>
              <a:rPr lang="en-GB" sz="2800" dirty="0">
                <a:latin typeface="+mj-lt"/>
              </a:rPr>
              <a:t>How would you feel?</a:t>
            </a:r>
          </a:p>
          <a:p>
            <a:endParaRPr lang="en-GB" sz="2800" dirty="0">
              <a:latin typeface="+mj-lt"/>
            </a:endParaRPr>
          </a:p>
          <a:p>
            <a:r>
              <a:rPr lang="en-GB" sz="2800" dirty="0">
                <a:latin typeface="+mj-lt"/>
              </a:rPr>
              <a:t>What virtues are involved in this scenario?</a:t>
            </a:r>
          </a:p>
          <a:p>
            <a:endParaRPr lang="en-GB" sz="2800" dirty="0">
              <a:latin typeface="+mj-lt"/>
            </a:endParaRPr>
          </a:p>
          <a:p>
            <a:r>
              <a:rPr lang="en-GB" sz="2800" dirty="0">
                <a:latin typeface="+mj-lt"/>
              </a:rPr>
              <a:t>What do you think a wise thing to do is? Why?</a:t>
            </a:r>
          </a:p>
        </p:txBody>
      </p:sp>
      <p:pic>
        <p:nvPicPr>
          <p:cNvPr id="3" name="Picture 2"/>
          <p:cNvPicPr>
            <a:picLocks noChangeAspect="1"/>
          </p:cNvPicPr>
          <p:nvPr/>
        </p:nvPicPr>
        <p:blipFill>
          <a:blip r:embed="rId4"/>
          <a:stretch>
            <a:fillRect/>
          </a:stretch>
        </p:blipFill>
        <p:spPr>
          <a:xfrm>
            <a:off x="7662279" y="0"/>
            <a:ext cx="4529721" cy="1097375"/>
          </a:xfrm>
          <a:prstGeom prst="rect">
            <a:avLst/>
          </a:prstGeom>
        </p:spPr>
      </p:pic>
      <p:sp>
        <p:nvSpPr>
          <p:cNvPr id="7" name="TextBox 6"/>
          <p:cNvSpPr txBox="1"/>
          <p:nvPr/>
        </p:nvSpPr>
        <p:spPr>
          <a:xfrm>
            <a:off x="5277395" y="2568342"/>
            <a:ext cx="5199018" cy="2031325"/>
          </a:xfrm>
          <a:prstGeom prst="rect">
            <a:avLst/>
          </a:prstGeom>
          <a:noFill/>
        </p:spPr>
        <p:txBody>
          <a:bodyPr wrap="square" rtlCol="0">
            <a:spAutoFit/>
          </a:bodyPr>
          <a:lstStyle/>
          <a:p>
            <a:pPr lvl="0" eaLnBrk="0" fontAlgn="base" hangingPunct="0">
              <a:spcBef>
                <a:spcPct val="0"/>
              </a:spcBef>
              <a:spcAft>
                <a:spcPct val="0"/>
              </a:spcAft>
            </a:pPr>
            <a:r>
              <a:rPr lang="en-GB" altLang="en-US" dirty="0">
                <a:solidFill>
                  <a:srgbClr val="000000"/>
                </a:solidFill>
                <a:latin typeface="Calibri" panose="020F0502020204030204" pitchFamily="34" charset="0"/>
              </a:rPr>
              <a:t>You have two best friends in school, but they aren’t really friends with each other. At </a:t>
            </a:r>
            <a:r>
              <a:rPr lang="en-GB" altLang="en-US" dirty="0" smtClean="0">
                <a:solidFill>
                  <a:srgbClr val="000000"/>
                </a:solidFill>
                <a:latin typeface="Calibri" panose="020F0502020204030204" pitchFamily="34" charset="0"/>
              </a:rPr>
              <a:t>break time </a:t>
            </a:r>
            <a:r>
              <a:rPr lang="en-GB" altLang="en-US" dirty="0">
                <a:solidFill>
                  <a:srgbClr val="000000"/>
                </a:solidFill>
                <a:latin typeface="Calibri" panose="020F0502020204030204" pitchFamily="34" charset="0"/>
              </a:rPr>
              <a:t>one of your friends starts saying unkind things about your other friend. She says that, if you tell your other friend, she will say it was you who said unkind things. She said that good </a:t>
            </a:r>
            <a:r>
              <a:rPr lang="en-GB" altLang="en-US" dirty="0" smtClean="0">
                <a:solidFill>
                  <a:srgbClr val="000000"/>
                </a:solidFill>
                <a:latin typeface="Calibri" panose="020F0502020204030204" pitchFamily="34" charset="0"/>
              </a:rPr>
              <a:t>friends keep </a:t>
            </a:r>
            <a:r>
              <a:rPr lang="en-GB" altLang="en-US" dirty="0">
                <a:solidFill>
                  <a:srgbClr val="000000"/>
                </a:solidFill>
                <a:latin typeface="Calibri" panose="020F0502020204030204" pitchFamily="34" charset="0"/>
              </a:rPr>
              <a:t>secrets. </a:t>
            </a:r>
          </a:p>
          <a:p>
            <a:endParaRPr lang="en-GB" dirty="0"/>
          </a:p>
        </p:txBody>
      </p:sp>
    </p:spTree>
    <p:extLst>
      <p:ext uri="{BB962C8B-B14F-4D97-AF65-F5344CB8AC3E}">
        <p14:creationId xmlns:p14="http://schemas.microsoft.com/office/powerpoint/2010/main" val="127213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r>
              <a:rPr lang="en-GB" b="1" dirty="0"/>
              <a:t>Fox, Tortoise and Leopard </a:t>
            </a:r>
            <a:r>
              <a:rPr lang="en-GB" dirty="0"/>
              <a:t/>
            </a:r>
            <a:br>
              <a:rPr lang="en-GB" dirty="0"/>
            </a:br>
            <a:r>
              <a:rPr lang="en-GB" dirty="0"/>
              <a:t>It was rather unusual for Fox and Tortoise to be such good friends because they were so different. Fox was clever and quick, but Tortoise was slow and thoughtful. However, they loved being together, they laughed a lot and their differences didn’t matter.</a:t>
            </a:r>
            <a:br>
              <a:rPr lang="en-GB" dirty="0"/>
            </a:br>
            <a:r>
              <a:rPr lang="en-GB" dirty="0"/>
              <a:t>One evening, when they were sitting and chatting by the riverbank, a ravenous leopard leapt out of the bushes. Fox quickly darted away and Tortoise pulled into his shell. Leopard started furiously scratching at Tortoise’s shell to try and eat him. Tortoise shivered and shook.</a:t>
            </a:r>
            <a:br>
              <a:rPr lang="en-GB" dirty="0"/>
            </a:br>
            <a:r>
              <a:rPr lang="en-GB" dirty="0"/>
              <a:t>Fox suddenly shouted, “Stop leopard! That’s not how to eat a tortoise! I’m an expert and will show you how to do it.” Tortoise was very upset that his friend might be about to help leopard eat him.</a:t>
            </a:r>
            <a:br>
              <a:rPr lang="en-GB" dirty="0"/>
            </a:br>
            <a:r>
              <a:rPr lang="en-GB" dirty="0"/>
              <a:t>“Before you can eat tortoise, you need to soften his shell by throwing him into the river,” said Fox. The leopard did exactly what Fox suggested and, as soon as Tortoise hit the bottom, he stretched out his legs and sneaked away along the riverbed.</a:t>
            </a:r>
            <a:br>
              <a:rPr lang="en-GB" dirty="0"/>
            </a:br>
            <a:r>
              <a:rPr lang="en-GB" dirty="0"/>
              <a:t>“How long should I wait?” asked the leopard. </a:t>
            </a:r>
            <a:br>
              <a:rPr lang="en-GB" dirty="0"/>
            </a:br>
            <a:r>
              <a:rPr lang="en-GB" dirty="0"/>
              <a:t>“Until dark, “ Fox replied. “The longer you wait, the softer the shell will be!”</a:t>
            </a:r>
            <a:br>
              <a:rPr lang="en-GB" dirty="0"/>
            </a:br>
            <a:r>
              <a:rPr lang="en-GB" dirty="0"/>
              <a:t> So the leopard waited, pacing up and down, getting angrier and hungrier. At midnight, as he fished in the riverbank for Tortoise, he realised that he had been tricked! Fox and Tortoise, however, had another story to laugh about together.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endParaRPr lang="en-GB" sz="2800" dirty="0"/>
          </a:p>
        </p:txBody>
      </p:sp>
      <p:pic>
        <p:nvPicPr>
          <p:cNvPr id="4" name="Picture 3"/>
          <p:cNvPicPr>
            <a:picLocks noChangeAspect="1"/>
          </p:cNvPicPr>
          <p:nvPr/>
        </p:nvPicPr>
        <p:blipFill>
          <a:blip r:embed="rId2"/>
          <a:stretch>
            <a:fillRect/>
          </a:stretch>
        </p:blipFill>
        <p:spPr>
          <a:xfrm>
            <a:off x="-13250" y="0"/>
            <a:ext cx="12205250" cy="1146147"/>
          </a:xfrm>
          <a:prstGeom prst="rect">
            <a:avLst/>
          </a:prstGeom>
        </p:spPr>
      </p:pic>
      <p:pic>
        <p:nvPicPr>
          <p:cNvPr id="6" name="Picture 5"/>
          <p:cNvPicPr>
            <a:picLocks noChangeAspect="1"/>
          </p:cNvPicPr>
          <p:nvPr/>
        </p:nvPicPr>
        <p:blipFill>
          <a:blip r:embed="rId3"/>
          <a:stretch>
            <a:fillRect/>
          </a:stretch>
        </p:blipFill>
        <p:spPr>
          <a:xfrm>
            <a:off x="9878170" y="5133773"/>
            <a:ext cx="2313830" cy="1661946"/>
          </a:xfrm>
          <a:prstGeom prst="rect">
            <a:avLst/>
          </a:prstGeom>
        </p:spPr>
      </p:pic>
      <p:sp>
        <p:nvSpPr>
          <p:cNvPr id="3" name="Rectangle 2"/>
          <p:cNvSpPr/>
          <p:nvPr/>
        </p:nvSpPr>
        <p:spPr>
          <a:xfrm>
            <a:off x="2029832" y="2258862"/>
            <a:ext cx="8322365" cy="3399777"/>
          </a:xfrm>
          <a:prstGeom prst="rect">
            <a:avLst/>
          </a:prstGeom>
        </p:spPr>
        <p:txBody>
          <a:bodyPr wrap="square">
            <a:spAutoFit/>
          </a:bodyPr>
          <a:lstStyle/>
          <a:p>
            <a:pPr algn="ctr">
              <a:lnSpc>
                <a:spcPct val="119000"/>
              </a:lnSpc>
              <a:spcAft>
                <a:spcPts val="600"/>
              </a:spcAft>
            </a:pPr>
            <a:r>
              <a:rPr lang="en-GB" sz="2800" kern="1400" dirty="0">
                <a:solidFill>
                  <a:srgbClr val="000000"/>
                </a:solidFill>
                <a:latin typeface="+mj-lt"/>
                <a:cs typeface="Calibri Light" panose="020F0302020204030204" pitchFamily="34" charset="0"/>
              </a:rPr>
              <a:t>What virtues make you a good friend</a:t>
            </a:r>
            <a:r>
              <a:rPr lang="en-GB" sz="2800" kern="1400" dirty="0" smtClean="0">
                <a:solidFill>
                  <a:srgbClr val="000000"/>
                </a:solidFill>
                <a:latin typeface="+mj-lt"/>
                <a:cs typeface="Calibri Light" panose="020F0302020204030204" pitchFamily="34" charset="0"/>
              </a:rPr>
              <a:t>?</a:t>
            </a:r>
          </a:p>
          <a:p>
            <a:pPr algn="ctr">
              <a:lnSpc>
                <a:spcPct val="119000"/>
              </a:lnSpc>
              <a:spcAft>
                <a:spcPts val="600"/>
              </a:spcAft>
            </a:pPr>
            <a:endParaRPr lang="en-GB" sz="2800" kern="1400" dirty="0">
              <a:solidFill>
                <a:srgbClr val="000000"/>
              </a:solidFill>
              <a:latin typeface="+mj-lt"/>
              <a:cs typeface="Calibri Light" panose="020F0302020204030204" pitchFamily="34" charset="0"/>
            </a:endParaRPr>
          </a:p>
          <a:p>
            <a:pPr algn="ctr">
              <a:lnSpc>
                <a:spcPct val="119000"/>
              </a:lnSpc>
              <a:spcAft>
                <a:spcPts val="600"/>
              </a:spcAft>
            </a:pPr>
            <a:r>
              <a:rPr lang="en-GB" sz="2800" kern="1400" dirty="0" smtClean="0">
                <a:solidFill>
                  <a:srgbClr val="000000"/>
                </a:solidFill>
                <a:latin typeface="+mj-lt"/>
                <a:cs typeface="Calibri Light" panose="020F0302020204030204" pitchFamily="34" charset="0"/>
              </a:rPr>
              <a:t>Choose </a:t>
            </a:r>
            <a:r>
              <a:rPr lang="en-GB" sz="2800" kern="1400" dirty="0">
                <a:solidFill>
                  <a:srgbClr val="000000"/>
                </a:solidFill>
                <a:latin typeface="+mj-lt"/>
                <a:cs typeface="Calibri Light" panose="020F0302020204030204" pitchFamily="34" charset="0"/>
              </a:rPr>
              <a:t>one virtue that you would like to work on to make your friendships stronger. What could you do today to practice that virtue?</a:t>
            </a:r>
          </a:p>
          <a:p>
            <a:pPr algn="ctr">
              <a:lnSpc>
                <a:spcPct val="119000"/>
              </a:lnSpc>
              <a:spcAft>
                <a:spcPts val="600"/>
              </a:spcAft>
            </a:pPr>
            <a:r>
              <a:rPr lang="en-GB" sz="2800" kern="1400" dirty="0">
                <a:solidFill>
                  <a:srgbClr val="000000"/>
                </a:solidFill>
                <a:latin typeface="+mj-lt"/>
                <a:cs typeface="Calibri Light" panose="020F0302020204030204" pitchFamily="34" charset="0"/>
              </a:rPr>
              <a:t> </a:t>
            </a:r>
          </a:p>
        </p:txBody>
      </p:sp>
      <p:pic>
        <p:nvPicPr>
          <p:cNvPr id="7" name="Picture 6"/>
          <p:cNvPicPr>
            <a:picLocks noChangeAspect="1"/>
          </p:cNvPicPr>
          <p:nvPr/>
        </p:nvPicPr>
        <p:blipFill>
          <a:blip r:embed="rId4"/>
          <a:stretch>
            <a:fillRect/>
          </a:stretch>
        </p:blipFill>
        <p:spPr>
          <a:xfrm>
            <a:off x="85039" y="4632767"/>
            <a:ext cx="1944793" cy="2225233"/>
          </a:xfrm>
          <a:prstGeom prst="rect">
            <a:avLst/>
          </a:prstGeom>
        </p:spPr>
      </p:pic>
      <p:pic>
        <p:nvPicPr>
          <p:cNvPr id="8" name="Picture 7"/>
          <p:cNvPicPr>
            <a:picLocks noChangeAspect="1"/>
          </p:cNvPicPr>
          <p:nvPr/>
        </p:nvPicPr>
        <p:blipFill>
          <a:blip r:embed="rId5"/>
          <a:stretch>
            <a:fillRect/>
          </a:stretch>
        </p:blipFill>
        <p:spPr>
          <a:xfrm>
            <a:off x="7662279" y="33413"/>
            <a:ext cx="4529721" cy="1097375"/>
          </a:xfrm>
          <a:prstGeom prst="rect">
            <a:avLst/>
          </a:prstGeom>
        </p:spPr>
      </p:pic>
    </p:spTree>
    <p:extLst>
      <p:ext uri="{BB962C8B-B14F-4D97-AF65-F5344CB8AC3E}">
        <p14:creationId xmlns:p14="http://schemas.microsoft.com/office/powerpoint/2010/main" val="98931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1707</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How do good friends act?</vt:lpstr>
      <vt:lpstr>Can you think of any examples of famous friends? How do you know they are friends?</vt:lpstr>
      <vt:lpstr>Fox, Tortoise and Leopard  It was rather unusual for Fox and Tortoise to be such good friends because they were so different. Fox was clever and quick, but Tortoise was slow and thoughtful. However, they loved being together, they laughed a lot and their differences didn’t matter. One evening, when they were sitting and chatting by the riverbank, a ravenous leopard leapt out of the bushes. Fox quickly darted away and Tortoise pulled into his shell. Leopard started furiously scratching at Tortoise’s shell to try and eat him. Tortoise shivered and shook. Fox suddenly shouted, “Stop leopard! That’s not how to eat a tortoise! I’m an expert and will show you how to do it.” Tortoise was very upset that his friend might be about to help leopard eat him. “Before you can eat tortoise, you need to soften his shell by throwing him into the river,” said Fox. The leopard did exactly what Fox suggested and, as soon as Tortoise hit the bottom, he stretched out his legs and sneaked away along the riverbed. “How long should I wait?” asked the leopard.  “Until dark, “ Fox replied. “The longer you wait, the softer the shell will be!”  So the leopard waited, pacing up and down, getting angrier and hungrier. At midnight, as he fished in the riverbank for Tortoise, he realised that he had been tricked! Fox and Tortoise, however, had another story to laugh about together.              </vt:lpstr>
      <vt:lpstr>Fox, Tortoise and Leopard  It was rather unusual for Fox and Tortoise to be such good friends because they were so different. Fox was clever and quick, but Tortoise was slow and thoughtful. However, they loved being together, they laughed a lot and their differences didn’t matter. One evening, when they were sitting and chatting by the riverbank, a ravenous leopard leapt out of the bushes. Fox quickly darted away and Tortoise pulled into his shell. Leopard started furiously scratching at Tortoise’s shell to try and eat him. Tortoise shivered and shook. Fox suddenly shouted, “Stop leopard! That’s not how to eat a tortoise! I’m an expert and will show you how to do it.” Tortoise was very upset that his friend might be about to help leopard eat him. “Before you can eat tortoise, you need to soften his shell by throwing him into the river,” said Fox. The leopard did exactly what Fox suggested and, as soon as Tortoise hit the bottom, he stretched out his legs and sneaked away along the riverbed. “How long should I wait?” asked the leopard.  “Until dark, “ Fox replied. “The longer you wait, the softer the shell will be!”  So the leopard waited, pacing up and down, getting angrier and hungrier. At midnight, as he fished in the riverbank for Tortoise, he realised that he had been tricked! Fox and Tortoise, however, had another story to laugh about together.              </vt:lpstr>
      <vt:lpstr>PowerPoint Presentation</vt:lpstr>
      <vt:lpstr>Fox, Tortoise and Leopard  It was rather unusual for Fox and Tortoise to be such good friends because they were so different. Fox was clever and quick, but Tortoise was slow and thoughtful. However, they loved being together, they laughed a lot and their differences didn’t matter. One evening, when they were sitting and chatting by the riverbank, a ravenous leopard leapt out of the bushes. Fox quickly darted away and Tortoise pulled into his shell. Leopard started furiously scratching at Tortoise’s shell to try and eat him. Tortoise shivered and shook. Fox suddenly shouted, “Stop leopard! That’s not how to eat a tortoise! I’m an expert and will show you how to do it.” Tortoise was very upset that his friend might be about to help leopard eat him. “Before you can eat tortoise, you need to soften his shell by throwing him into the river,” said Fox. The leopard did exactly what Fox suggested and, as soon as Tortoise hit the bottom, he stretched out his legs and sneaked away along the riverbed. “How long should I wait?” asked the leopard.  “Until dark, “ Fox replied. “The longer you wait, the softer the shell will be!”  So the leopard waited, pacing up and down, getting angrier and hungrier. At midnight, as he fished in the riverbank for Tortoise, he realised that he had been tricked! Fox and Tortoise, however, had another story to laugh about together.              </vt:lpstr>
      <vt:lpstr>Fox, Tortoise and Leopard  It was rather unusual for Fox and Tortoise to be such good friends because they were so different. Fox was clever and quick, but Tortoise was slow and thoughtful. However, they loved being together, they laughed a lot and their differences didn’t matter. One evening, when they were sitting and chatting by the riverbank, a ravenous leopard leapt out of the bushes. Fox quickly darted away and Tortoise pulled into his shell. Leopard started furiously scratching at Tortoise’s shell to try and eat him. Tortoise shivered and shook. Fox suddenly shouted, “Stop leopard! That’s not how to eat a tortoise! I’m an expert and will show you how to do it.” Tortoise was very upset that his friend might be about to help leopard eat him. “Before you can eat tortoise, you need to soften his shell by throwing him into the river,” said Fox. The leopard did exactly what Fox suggested and, as soon as Tortoise hit the bottom, he stretched out his legs and sneaked away along the riverbed. “How long should I wait?” asked the leopard.  “Until dark, “ Fox replied. “The longer you wait, the softer the shell will be!”  So the leopard waited, pacing up and down, getting angrier and hungrier. At midnight, as he fished in the riverbank for Tortoise, he realised that he had been tricked! Fox and Tortoise, however, had another story to laugh about together.              </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good friends do when you’re in trouble?</dc:title>
  <dc:creator>Rachael Hunter (School of Education)</dc:creator>
  <cp:lastModifiedBy>Rebecca Wycherley (Education)</cp:lastModifiedBy>
  <cp:revision>22</cp:revision>
  <cp:lastPrinted>2019-06-20T07:38:54Z</cp:lastPrinted>
  <dcterms:created xsi:type="dcterms:W3CDTF">2019-06-10T14:53:50Z</dcterms:created>
  <dcterms:modified xsi:type="dcterms:W3CDTF">2020-06-05T11:52:21Z</dcterms:modified>
</cp:coreProperties>
</file>