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63" r:id="rId5"/>
    <p:sldId id="259" r:id="rId6"/>
    <p:sldId id="260" r:id="rId7"/>
    <p:sldId id="261" r:id="rId8"/>
    <p:sldId id="262"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A5F5BCB-E197-478E-96A4-CC988005720D}" type="datetimeFigureOut">
              <a:rPr lang="en-GB" smtClean="0"/>
              <a:t>05/06/2020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E2C6E3E-EC52-44B0-BC30-759F21AEA797}" type="slidenum">
              <a:rPr lang="en-GB" smtClean="0"/>
              <a:t>‹#›</a:t>
            </a:fld>
            <a:endParaRPr lang="en-GB"/>
          </a:p>
        </p:txBody>
      </p:sp>
    </p:spTree>
    <p:extLst>
      <p:ext uri="{BB962C8B-B14F-4D97-AF65-F5344CB8AC3E}">
        <p14:creationId xmlns:p14="http://schemas.microsoft.com/office/powerpoint/2010/main" val="38809486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BA19FD-2257-43FB-960B-1CEBB5F94744}"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107902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A19FD-2257-43FB-960B-1CEBB5F94744}"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297928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A19FD-2257-43FB-960B-1CEBB5F94744}"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372309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A19FD-2257-43FB-960B-1CEBB5F94744}"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128997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BA19FD-2257-43FB-960B-1CEBB5F94744}"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124700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BA19FD-2257-43FB-960B-1CEBB5F94744}"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398962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BA19FD-2257-43FB-960B-1CEBB5F94744}"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282784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BA19FD-2257-43FB-960B-1CEBB5F94744}"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3824730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A19FD-2257-43FB-960B-1CEBB5F94744}"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2866836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BA19FD-2257-43FB-960B-1CEBB5F94744}"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342683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BA19FD-2257-43FB-960B-1CEBB5F94744}"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25B372-C8EF-49FA-8ADA-96C8B8BCE79E}" type="slidenum">
              <a:rPr lang="en-GB" smtClean="0"/>
              <a:t>‹#›</a:t>
            </a:fld>
            <a:endParaRPr lang="en-GB"/>
          </a:p>
        </p:txBody>
      </p:sp>
    </p:spTree>
    <p:extLst>
      <p:ext uri="{BB962C8B-B14F-4D97-AF65-F5344CB8AC3E}">
        <p14:creationId xmlns:p14="http://schemas.microsoft.com/office/powerpoint/2010/main" val="1872252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A19FD-2257-43FB-960B-1CEBB5F94744}"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5B372-C8EF-49FA-8ADA-96C8B8BCE79E}" type="slidenum">
              <a:rPr lang="en-GB" smtClean="0"/>
              <a:t>‹#›</a:t>
            </a:fld>
            <a:endParaRPr lang="en-GB"/>
          </a:p>
        </p:txBody>
      </p:sp>
    </p:spTree>
    <p:extLst>
      <p:ext uri="{BB962C8B-B14F-4D97-AF65-F5344CB8AC3E}">
        <p14:creationId xmlns:p14="http://schemas.microsoft.com/office/powerpoint/2010/main" val="3173364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Gl3e-OUnavQ"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438" y="1543781"/>
            <a:ext cx="9144000" cy="2387600"/>
          </a:xfrm>
        </p:spPr>
        <p:txBody>
          <a:bodyPr/>
          <a:lstStyle/>
          <a:p>
            <a:r>
              <a:rPr lang="en-GB" dirty="0" smtClean="0"/>
              <a:t>Do friends fall out?</a:t>
            </a:r>
            <a:endParaRPr lang="en-GB"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096878" y="5349875"/>
            <a:ext cx="1969179" cy="1414395"/>
          </a:xfrm>
          <a:prstGeom prst="rect">
            <a:avLst/>
          </a:prstGeom>
        </p:spPr>
      </p:pic>
      <p:pic>
        <p:nvPicPr>
          <p:cNvPr id="3" name="Picture 2"/>
          <p:cNvPicPr>
            <a:picLocks noChangeAspect="1"/>
          </p:cNvPicPr>
          <p:nvPr/>
        </p:nvPicPr>
        <p:blipFill>
          <a:blip r:embed="rId4"/>
          <a:stretch>
            <a:fillRect/>
          </a:stretch>
        </p:blipFill>
        <p:spPr>
          <a:xfrm>
            <a:off x="7675001" y="81016"/>
            <a:ext cx="4523624" cy="1097375"/>
          </a:xfrm>
          <a:prstGeom prst="rect">
            <a:avLst/>
          </a:prstGeom>
        </p:spPr>
      </p:pic>
    </p:spTree>
    <p:extLst>
      <p:ext uri="{BB962C8B-B14F-4D97-AF65-F5344CB8AC3E}">
        <p14:creationId xmlns:p14="http://schemas.microsoft.com/office/powerpoint/2010/main" val="214417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649" y="-1350353"/>
            <a:ext cx="9144000" cy="4173207"/>
          </a:xfrm>
        </p:spPr>
        <p:txBody>
          <a:bodyPr>
            <a:normAutofit/>
          </a:bodyPr>
          <a:lstStyle/>
          <a:p>
            <a:pPr algn="l"/>
            <a:r>
              <a:rPr lang="en-GB" sz="2800" dirty="0" smtClean="0"/>
              <a:t>Watch the video: </a:t>
            </a:r>
            <a:r>
              <a:rPr lang="en-GB" sz="2800" u="sng" dirty="0">
                <a:hlinkClick r:id="rId2"/>
              </a:rPr>
              <a:t>https://www.youtube.com/watch?v=Gl3e-OUnavQ</a:t>
            </a:r>
            <a:r>
              <a:rPr lang="en-GB" sz="2800" dirty="0"/>
              <a:t> </a:t>
            </a:r>
            <a:r>
              <a:rPr lang="en-GB" sz="2800" dirty="0" smtClean="0"/>
              <a:t>[accessed 26.05.2020].</a:t>
            </a:r>
            <a:endParaRPr lang="en-GB" sz="2800" dirty="0"/>
          </a:p>
        </p:txBody>
      </p:sp>
      <p:pic>
        <p:nvPicPr>
          <p:cNvPr id="4" name="Picture 3"/>
          <p:cNvPicPr>
            <a:picLocks noChangeAspect="1"/>
          </p:cNvPicPr>
          <p:nvPr/>
        </p:nvPicPr>
        <p:blipFill>
          <a:blip r:embed="rId3"/>
          <a:stretch>
            <a:fillRect/>
          </a:stretch>
        </p:blipFill>
        <p:spPr>
          <a:xfrm>
            <a:off x="-6625" y="0"/>
            <a:ext cx="12205250" cy="1146147"/>
          </a:xfrm>
          <a:prstGeom prst="rect">
            <a:avLst/>
          </a:prstGeom>
        </p:spPr>
      </p:pic>
      <p:pic>
        <p:nvPicPr>
          <p:cNvPr id="6" name="Picture 5"/>
          <p:cNvPicPr>
            <a:picLocks noChangeAspect="1"/>
          </p:cNvPicPr>
          <p:nvPr/>
        </p:nvPicPr>
        <p:blipFill>
          <a:blip r:embed="rId4"/>
          <a:stretch>
            <a:fillRect/>
          </a:stretch>
        </p:blipFill>
        <p:spPr>
          <a:xfrm>
            <a:off x="10096878" y="5349875"/>
            <a:ext cx="1969179" cy="1414395"/>
          </a:xfrm>
          <a:prstGeom prst="rect">
            <a:avLst/>
          </a:prstGeom>
        </p:spPr>
      </p:pic>
      <p:pic>
        <p:nvPicPr>
          <p:cNvPr id="3" name="Picture 2"/>
          <p:cNvPicPr>
            <a:picLocks noChangeAspect="1"/>
          </p:cNvPicPr>
          <p:nvPr/>
        </p:nvPicPr>
        <p:blipFill rotWithShape="1">
          <a:blip r:embed="rId5"/>
          <a:srcRect l="12698" r="18380"/>
          <a:stretch/>
        </p:blipFill>
        <p:spPr>
          <a:xfrm>
            <a:off x="7243638" y="2917638"/>
            <a:ext cx="2894276" cy="2799522"/>
          </a:xfrm>
          <a:prstGeom prst="rect">
            <a:avLst/>
          </a:prstGeom>
        </p:spPr>
      </p:pic>
      <p:sp>
        <p:nvSpPr>
          <p:cNvPr id="7" name="TextBox 6"/>
          <p:cNvSpPr txBox="1"/>
          <p:nvPr/>
        </p:nvSpPr>
        <p:spPr>
          <a:xfrm>
            <a:off x="7960628" y="5717160"/>
            <a:ext cx="2573572" cy="276999"/>
          </a:xfrm>
          <a:prstGeom prst="rect">
            <a:avLst/>
          </a:prstGeom>
          <a:noFill/>
        </p:spPr>
        <p:txBody>
          <a:bodyPr wrap="square" rtlCol="0">
            <a:spAutoFit/>
          </a:bodyPr>
          <a:lstStyle/>
          <a:p>
            <a:r>
              <a:rPr lang="en-GB" sz="1200" dirty="0" smtClean="0"/>
              <a:t>Image: pixabay.com</a:t>
            </a:r>
            <a:endParaRPr lang="en-GB" sz="1200" dirty="0"/>
          </a:p>
        </p:txBody>
      </p:sp>
      <p:sp>
        <p:nvSpPr>
          <p:cNvPr id="8" name="TextBox 7"/>
          <p:cNvSpPr txBox="1"/>
          <p:nvPr/>
        </p:nvSpPr>
        <p:spPr>
          <a:xfrm>
            <a:off x="601649" y="3888188"/>
            <a:ext cx="5854810" cy="954107"/>
          </a:xfrm>
          <a:prstGeom prst="rect">
            <a:avLst/>
          </a:prstGeom>
          <a:noFill/>
        </p:spPr>
        <p:txBody>
          <a:bodyPr wrap="square" rtlCol="0">
            <a:spAutoFit/>
          </a:bodyPr>
          <a:lstStyle/>
          <a:p>
            <a:r>
              <a:rPr lang="en-GB" sz="2800" dirty="0" smtClean="0">
                <a:latin typeface="+mj-lt"/>
              </a:rPr>
              <a:t>What causes conflict in friendships? Brainstorm as many ideas as you can.</a:t>
            </a:r>
            <a:endParaRPr lang="en-GB" sz="2800" dirty="0">
              <a:latin typeface="+mj-lt"/>
            </a:endParaRPr>
          </a:p>
        </p:txBody>
      </p:sp>
      <p:pic>
        <p:nvPicPr>
          <p:cNvPr id="9" name="Picture 8"/>
          <p:cNvPicPr>
            <a:picLocks noChangeAspect="1"/>
          </p:cNvPicPr>
          <p:nvPr/>
        </p:nvPicPr>
        <p:blipFill>
          <a:blip r:embed="rId6"/>
          <a:stretch>
            <a:fillRect/>
          </a:stretch>
        </p:blipFill>
        <p:spPr>
          <a:xfrm>
            <a:off x="7835066" y="48772"/>
            <a:ext cx="4523624" cy="1097375"/>
          </a:xfrm>
          <a:prstGeom prst="rect">
            <a:avLst/>
          </a:prstGeom>
        </p:spPr>
      </p:pic>
    </p:spTree>
    <p:extLst>
      <p:ext uri="{BB962C8B-B14F-4D97-AF65-F5344CB8AC3E}">
        <p14:creationId xmlns:p14="http://schemas.microsoft.com/office/powerpoint/2010/main" val="2250219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24" y="1223676"/>
            <a:ext cx="9144000" cy="4173207"/>
          </a:xfrm>
        </p:spPr>
        <p:txBody>
          <a:bodyPr>
            <a:normAutofit/>
          </a:bodyPr>
          <a:lstStyle/>
          <a:p>
            <a:pPr algn="l"/>
            <a:r>
              <a:rPr lang="en-GB" sz="2800" dirty="0" smtClean="0"/>
              <a:t>Discuss the following questions in pairs:</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Why is it important to solve conflict in friendships? </a:t>
            </a:r>
            <a:br>
              <a:rPr lang="en-GB" sz="2800" dirty="0" smtClean="0"/>
            </a:br>
            <a:r>
              <a:rPr lang="en-GB" sz="2800" dirty="0" smtClean="0"/>
              <a:t/>
            </a:r>
            <a:br>
              <a:rPr lang="en-GB" sz="2800" dirty="0" smtClean="0"/>
            </a:br>
            <a:r>
              <a:rPr lang="en-GB" sz="2800" dirty="0" smtClean="0"/>
              <a:t>What will happen if we don’t or if we solve them badly?</a:t>
            </a:r>
            <a:br>
              <a:rPr lang="en-GB" sz="2800" dirty="0" smtClean="0"/>
            </a:br>
            <a:r>
              <a:rPr lang="en-GB" sz="2800" dirty="0" smtClean="0"/>
              <a:t/>
            </a:r>
            <a:br>
              <a:rPr lang="en-GB" sz="2800" dirty="0" smtClean="0"/>
            </a:br>
            <a:r>
              <a:rPr lang="en-GB" sz="2800" dirty="0" smtClean="0"/>
              <a:t>What stops us from resolving conflict well?</a:t>
            </a:r>
            <a:br>
              <a:rPr lang="en-GB" sz="2800" dirty="0" smtClean="0"/>
            </a:br>
            <a:r>
              <a:rPr lang="en-GB" sz="2800" dirty="0"/>
              <a:t/>
            </a:r>
            <a:br>
              <a:rPr lang="en-GB" sz="2800" dirty="0"/>
            </a:br>
            <a:r>
              <a:rPr lang="en-GB" sz="2800" dirty="0" smtClean="0"/>
              <a:t>What methods do you know already for solving conflict?</a:t>
            </a:r>
            <a:endParaRPr lang="en-GB" sz="2800"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096878" y="5349875"/>
            <a:ext cx="1969179" cy="141439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84314" y="2004226"/>
            <a:ext cx="2863579" cy="2135753"/>
          </a:xfrm>
          <a:prstGeom prst="rect">
            <a:avLst/>
          </a:prstGeom>
        </p:spPr>
      </p:pic>
      <p:sp>
        <p:nvSpPr>
          <p:cNvPr id="11" name="TextBox 10"/>
          <p:cNvSpPr txBox="1"/>
          <p:nvPr/>
        </p:nvSpPr>
        <p:spPr>
          <a:xfrm>
            <a:off x="0" y="6519598"/>
            <a:ext cx="2899576" cy="276999"/>
          </a:xfrm>
          <a:prstGeom prst="rect">
            <a:avLst/>
          </a:prstGeom>
          <a:noFill/>
        </p:spPr>
        <p:txBody>
          <a:bodyPr wrap="square" rtlCol="0">
            <a:spAutoFit/>
          </a:bodyPr>
          <a:lstStyle/>
          <a:p>
            <a:r>
              <a:rPr lang="en-GB" sz="1200" dirty="0" smtClean="0"/>
              <a:t>Image: pixabay.com</a:t>
            </a:r>
            <a:endParaRPr lang="en-GB" sz="1200" dirty="0"/>
          </a:p>
        </p:txBody>
      </p:sp>
      <p:pic>
        <p:nvPicPr>
          <p:cNvPr id="3" name="Picture 2"/>
          <p:cNvPicPr>
            <a:picLocks noChangeAspect="1"/>
          </p:cNvPicPr>
          <p:nvPr/>
        </p:nvPicPr>
        <p:blipFill>
          <a:blip r:embed="rId5"/>
          <a:stretch>
            <a:fillRect/>
          </a:stretch>
        </p:blipFill>
        <p:spPr>
          <a:xfrm>
            <a:off x="7835066" y="48772"/>
            <a:ext cx="4523624" cy="1097375"/>
          </a:xfrm>
          <a:prstGeom prst="rect">
            <a:avLst/>
          </a:prstGeom>
        </p:spPr>
      </p:pic>
    </p:spTree>
    <p:extLst>
      <p:ext uri="{BB962C8B-B14F-4D97-AF65-F5344CB8AC3E}">
        <p14:creationId xmlns:p14="http://schemas.microsoft.com/office/powerpoint/2010/main" val="307941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719" y="1624894"/>
            <a:ext cx="5950226" cy="4173207"/>
          </a:xfrm>
        </p:spPr>
        <p:txBody>
          <a:bodyPr>
            <a:noAutofit/>
          </a:bodyPr>
          <a:lstStyle/>
          <a:p>
            <a:pPr algn="l"/>
            <a:r>
              <a:rPr lang="en-GB" sz="2800" b="1" dirty="0" smtClean="0"/>
              <a:t>Two Donkeys</a:t>
            </a:r>
            <a:r>
              <a:rPr lang="en-GB" sz="2800" dirty="0" smtClean="0"/>
              <a:t/>
            </a:r>
            <a:br>
              <a:rPr lang="en-GB" sz="2800" dirty="0" smtClean="0"/>
            </a:br>
            <a:r>
              <a:rPr lang="en-GB" sz="2800" dirty="0" smtClean="0"/>
              <a:t/>
            </a:r>
            <a:br>
              <a:rPr lang="en-GB" sz="2800" dirty="0" smtClean="0"/>
            </a:br>
            <a:r>
              <a:rPr lang="en-GB" sz="2800" dirty="0" smtClean="0"/>
              <a:t>Once upon a time there were two donkeys. They were tied together in the farmyard, and they were very hungry. Then, the farmer left two boxes of food in the yard for them: one for the first donkey on the left and one for the other donkey on the right. Each donkey saw that the food had been left, but they were still tied together. </a:t>
            </a:r>
            <a:endParaRPr lang="en-GB" sz="2800"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222821" y="5443605"/>
            <a:ext cx="1969179" cy="141439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045" y="1415332"/>
            <a:ext cx="4361953" cy="4361953"/>
          </a:xfrm>
          <a:prstGeom prst="rect">
            <a:avLst/>
          </a:prstGeom>
        </p:spPr>
      </p:pic>
      <p:sp>
        <p:nvSpPr>
          <p:cNvPr id="7" name="TextBox 6"/>
          <p:cNvSpPr txBox="1"/>
          <p:nvPr/>
        </p:nvSpPr>
        <p:spPr>
          <a:xfrm>
            <a:off x="0" y="6581001"/>
            <a:ext cx="1836751" cy="276999"/>
          </a:xfrm>
          <a:prstGeom prst="rect">
            <a:avLst/>
          </a:prstGeom>
          <a:noFill/>
        </p:spPr>
        <p:txBody>
          <a:bodyPr wrap="square" rtlCol="0">
            <a:spAutoFit/>
          </a:bodyPr>
          <a:lstStyle/>
          <a:p>
            <a:r>
              <a:rPr lang="en-GB" sz="1200" dirty="0" smtClean="0"/>
              <a:t>Image: pixabay.com</a:t>
            </a:r>
            <a:endParaRPr lang="en-GB" sz="1200" dirty="0"/>
          </a:p>
        </p:txBody>
      </p:sp>
      <p:pic>
        <p:nvPicPr>
          <p:cNvPr id="8" name="Picture 7"/>
          <p:cNvPicPr>
            <a:picLocks noChangeAspect="1"/>
          </p:cNvPicPr>
          <p:nvPr/>
        </p:nvPicPr>
        <p:blipFill>
          <a:blip r:embed="rId5"/>
          <a:stretch>
            <a:fillRect/>
          </a:stretch>
        </p:blipFill>
        <p:spPr>
          <a:xfrm>
            <a:off x="7675001" y="24385"/>
            <a:ext cx="4523624" cy="1097375"/>
          </a:xfrm>
          <a:prstGeom prst="rect">
            <a:avLst/>
          </a:prstGeom>
        </p:spPr>
      </p:pic>
    </p:spTree>
    <p:extLst>
      <p:ext uri="{BB962C8B-B14F-4D97-AF65-F5344CB8AC3E}">
        <p14:creationId xmlns:p14="http://schemas.microsoft.com/office/powerpoint/2010/main" val="215547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1061" y="820535"/>
            <a:ext cx="5950226" cy="4173207"/>
          </a:xfrm>
        </p:spPr>
        <p:txBody>
          <a:bodyPr>
            <a:noAutofit/>
          </a:bodyPr>
          <a:lstStyle/>
          <a:p>
            <a:pPr algn="l"/>
            <a:r>
              <a:rPr lang="en-GB" sz="2800" dirty="0" smtClean="0"/>
              <a:t>They each tried to reach their food, but they couldn’t. They were just as strong as each other, so however hard they pulled on their rope, they would never get the food. Feeling tired and out of breath, they sat down next to each other, even hungrier than before. </a:t>
            </a:r>
            <a:endParaRPr lang="en-GB" sz="2800"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222821" y="5443605"/>
            <a:ext cx="1969179" cy="141439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045" y="1407381"/>
            <a:ext cx="4361953" cy="4361953"/>
          </a:xfrm>
          <a:prstGeom prst="rect">
            <a:avLst/>
          </a:prstGeom>
        </p:spPr>
      </p:pic>
      <p:sp>
        <p:nvSpPr>
          <p:cNvPr id="7" name="TextBox 6"/>
          <p:cNvSpPr txBox="1"/>
          <p:nvPr/>
        </p:nvSpPr>
        <p:spPr>
          <a:xfrm>
            <a:off x="-6625" y="6581001"/>
            <a:ext cx="1836751" cy="276999"/>
          </a:xfrm>
          <a:prstGeom prst="rect">
            <a:avLst/>
          </a:prstGeom>
          <a:noFill/>
        </p:spPr>
        <p:txBody>
          <a:bodyPr wrap="square" rtlCol="0">
            <a:spAutoFit/>
          </a:bodyPr>
          <a:lstStyle/>
          <a:p>
            <a:r>
              <a:rPr lang="en-GB" sz="1200" dirty="0" smtClean="0"/>
              <a:t>Image: pixabay.com</a:t>
            </a:r>
            <a:endParaRPr lang="en-GB" sz="1200" dirty="0"/>
          </a:p>
        </p:txBody>
      </p:sp>
      <p:pic>
        <p:nvPicPr>
          <p:cNvPr id="8" name="Picture 7"/>
          <p:cNvPicPr>
            <a:picLocks noChangeAspect="1"/>
          </p:cNvPicPr>
          <p:nvPr/>
        </p:nvPicPr>
        <p:blipFill>
          <a:blip r:embed="rId5"/>
          <a:stretch>
            <a:fillRect/>
          </a:stretch>
        </p:blipFill>
        <p:spPr>
          <a:xfrm>
            <a:off x="7675001" y="24385"/>
            <a:ext cx="4523624" cy="1097375"/>
          </a:xfrm>
          <a:prstGeom prst="rect">
            <a:avLst/>
          </a:prstGeom>
        </p:spPr>
      </p:pic>
    </p:spTree>
    <p:extLst>
      <p:ext uri="{BB962C8B-B14F-4D97-AF65-F5344CB8AC3E}">
        <p14:creationId xmlns:p14="http://schemas.microsoft.com/office/powerpoint/2010/main" val="1389270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1405" y="1661822"/>
            <a:ext cx="5950226" cy="3005594"/>
          </a:xfrm>
        </p:spPr>
        <p:txBody>
          <a:bodyPr>
            <a:normAutofit/>
          </a:bodyPr>
          <a:lstStyle/>
          <a:p>
            <a:pPr algn="l"/>
            <a:r>
              <a:rPr lang="en-GB" sz="2800" dirty="0" smtClean="0"/>
              <a:t>How could the donkeys solve the problem? </a:t>
            </a:r>
            <a:br>
              <a:rPr lang="en-GB" sz="2800" dirty="0" smtClean="0"/>
            </a:br>
            <a:r>
              <a:rPr lang="en-GB" sz="2800" dirty="0"/>
              <a:t/>
            </a:r>
            <a:br>
              <a:rPr lang="en-GB" sz="2800" dirty="0"/>
            </a:br>
            <a:r>
              <a:rPr lang="en-GB" sz="2800" dirty="0" smtClean="0"/>
              <a:t/>
            </a:r>
            <a:br>
              <a:rPr lang="en-GB" sz="2800" dirty="0" smtClean="0"/>
            </a:br>
            <a:r>
              <a:rPr lang="en-GB" sz="2800" dirty="0" smtClean="0"/>
              <a:t>What will happen if they don’t?</a:t>
            </a:r>
            <a:endParaRPr lang="en-GB" sz="2800"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222821" y="5443605"/>
            <a:ext cx="1969179" cy="141439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045" y="1407381"/>
            <a:ext cx="4361953" cy="4361953"/>
          </a:xfrm>
          <a:prstGeom prst="rect">
            <a:avLst/>
          </a:prstGeom>
        </p:spPr>
      </p:pic>
      <p:sp>
        <p:nvSpPr>
          <p:cNvPr id="7" name="TextBox 6"/>
          <p:cNvSpPr txBox="1"/>
          <p:nvPr/>
        </p:nvSpPr>
        <p:spPr>
          <a:xfrm>
            <a:off x="8706678" y="5753569"/>
            <a:ext cx="1836751" cy="276999"/>
          </a:xfrm>
          <a:prstGeom prst="rect">
            <a:avLst/>
          </a:prstGeom>
          <a:noFill/>
        </p:spPr>
        <p:txBody>
          <a:bodyPr wrap="square" rtlCol="0">
            <a:spAutoFit/>
          </a:bodyPr>
          <a:lstStyle/>
          <a:p>
            <a:r>
              <a:rPr lang="en-GB" sz="1200" dirty="0" smtClean="0"/>
              <a:t>Image: pixabay.com</a:t>
            </a:r>
            <a:endParaRPr lang="en-GB" sz="1200" dirty="0"/>
          </a:p>
        </p:txBody>
      </p:sp>
      <p:pic>
        <p:nvPicPr>
          <p:cNvPr id="8" name="Picture 7"/>
          <p:cNvPicPr>
            <a:picLocks noChangeAspect="1"/>
          </p:cNvPicPr>
          <p:nvPr/>
        </p:nvPicPr>
        <p:blipFill>
          <a:blip r:embed="rId5"/>
          <a:stretch>
            <a:fillRect/>
          </a:stretch>
        </p:blipFill>
        <p:spPr>
          <a:xfrm>
            <a:off x="7754181" y="0"/>
            <a:ext cx="4523624" cy="1097375"/>
          </a:xfrm>
          <a:prstGeom prst="rect">
            <a:avLst/>
          </a:prstGeom>
        </p:spPr>
      </p:pic>
    </p:spTree>
    <p:extLst>
      <p:ext uri="{BB962C8B-B14F-4D97-AF65-F5344CB8AC3E}">
        <p14:creationId xmlns:p14="http://schemas.microsoft.com/office/powerpoint/2010/main" val="334008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768" y="1407382"/>
            <a:ext cx="11070866" cy="890546"/>
          </a:xfrm>
        </p:spPr>
        <p:txBody>
          <a:bodyPr>
            <a:normAutofit/>
          </a:bodyPr>
          <a:lstStyle/>
          <a:p>
            <a:pPr algn="l"/>
            <a:r>
              <a:rPr lang="en-GB" sz="2800" dirty="0" smtClean="0"/>
              <a:t>Choose one of the scenarios to act out in a group. Act it out with a positive outcome and with a negative outcome.</a:t>
            </a:r>
            <a:endParaRPr lang="en-GB" sz="2800" dirty="0"/>
          </a:p>
        </p:txBody>
      </p:sp>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222821" y="5443605"/>
            <a:ext cx="1969179" cy="1414395"/>
          </a:xfrm>
          <a:prstGeom prst="rect">
            <a:avLst/>
          </a:prstGeom>
        </p:spPr>
      </p:pic>
      <p:sp>
        <p:nvSpPr>
          <p:cNvPr id="8" name="Explosion 2 7"/>
          <p:cNvSpPr/>
          <p:nvPr/>
        </p:nvSpPr>
        <p:spPr>
          <a:xfrm>
            <a:off x="143690" y="2354055"/>
            <a:ext cx="3927377" cy="3589546"/>
          </a:xfrm>
          <a:prstGeom prst="irregularSeal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241445" y="3432449"/>
            <a:ext cx="2188677" cy="1569660"/>
          </a:xfrm>
          <a:prstGeom prst="rect">
            <a:avLst/>
          </a:prstGeom>
        </p:spPr>
        <p:txBody>
          <a:bodyPr wrap="square">
            <a:spAutoFit/>
          </a:bodyPr>
          <a:lstStyle/>
          <a:p>
            <a:r>
              <a:rPr lang="en-GB" sz="2400" dirty="0" smtClean="0">
                <a:latin typeface="+mj-lt"/>
              </a:rPr>
              <a:t>A friend won’t let you join in their game at playtime.</a:t>
            </a:r>
            <a:endParaRPr lang="en-GB" sz="2400" dirty="0">
              <a:latin typeface="+mj-lt"/>
            </a:endParaRPr>
          </a:p>
        </p:txBody>
      </p:sp>
      <p:sp>
        <p:nvSpPr>
          <p:cNvPr id="10" name="Explosion 1 9"/>
          <p:cNvSpPr/>
          <p:nvPr/>
        </p:nvSpPr>
        <p:spPr>
          <a:xfrm>
            <a:off x="4071067" y="3077254"/>
            <a:ext cx="4192155" cy="3275838"/>
          </a:xfrm>
          <a:prstGeom prst="irregularSeal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5122830" y="3983826"/>
            <a:ext cx="2615449" cy="1200329"/>
          </a:xfrm>
          <a:prstGeom prst="rect">
            <a:avLst/>
          </a:prstGeom>
        </p:spPr>
        <p:txBody>
          <a:bodyPr wrap="square">
            <a:spAutoFit/>
          </a:bodyPr>
          <a:lstStyle/>
          <a:p>
            <a:r>
              <a:rPr lang="en-GB" sz="2400" dirty="0" smtClean="0">
                <a:latin typeface="+mj-lt"/>
              </a:rPr>
              <a:t>A friend starts teasing you about how you look.</a:t>
            </a:r>
            <a:endParaRPr lang="en-GB" sz="2400" dirty="0">
              <a:latin typeface="+mj-lt"/>
            </a:endParaRPr>
          </a:p>
        </p:txBody>
      </p:sp>
      <p:sp>
        <p:nvSpPr>
          <p:cNvPr id="12" name="Explosion 1 11"/>
          <p:cNvSpPr/>
          <p:nvPr/>
        </p:nvSpPr>
        <p:spPr>
          <a:xfrm rot="409753">
            <a:off x="7682646" y="1676718"/>
            <a:ext cx="4483527" cy="3997666"/>
          </a:xfrm>
          <a:prstGeom prst="irregularSeal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8803710" y="2804064"/>
            <a:ext cx="2600165" cy="1692771"/>
          </a:xfrm>
          <a:prstGeom prst="rect">
            <a:avLst/>
          </a:prstGeom>
        </p:spPr>
        <p:txBody>
          <a:bodyPr wrap="square">
            <a:spAutoFit/>
          </a:bodyPr>
          <a:lstStyle/>
          <a:p>
            <a:r>
              <a:rPr lang="en-GB" sz="2000" dirty="0" smtClean="0">
                <a:latin typeface="+mj-lt"/>
              </a:rPr>
              <a:t>A new person joins your class and your friend only wants to play with them and ignores you</a:t>
            </a:r>
            <a:r>
              <a:rPr lang="en-GB" sz="2400" dirty="0" smtClean="0">
                <a:latin typeface="+mj-lt"/>
              </a:rPr>
              <a:t>.</a:t>
            </a:r>
            <a:endParaRPr lang="en-GB" sz="2400" dirty="0">
              <a:latin typeface="+mj-lt"/>
            </a:endParaRPr>
          </a:p>
        </p:txBody>
      </p:sp>
      <p:pic>
        <p:nvPicPr>
          <p:cNvPr id="3" name="Picture 2"/>
          <p:cNvPicPr>
            <a:picLocks noChangeAspect="1"/>
          </p:cNvPicPr>
          <p:nvPr/>
        </p:nvPicPr>
        <p:blipFill>
          <a:blip r:embed="rId4"/>
          <a:stretch>
            <a:fillRect/>
          </a:stretch>
        </p:blipFill>
        <p:spPr>
          <a:xfrm>
            <a:off x="7738279" y="24385"/>
            <a:ext cx="4523624" cy="1097375"/>
          </a:xfrm>
          <a:prstGeom prst="rect">
            <a:avLst/>
          </a:prstGeom>
        </p:spPr>
      </p:pic>
    </p:spTree>
    <p:extLst>
      <p:ext uri="{BB962C8B-B14F-4D97-AF65-F5344CB8AC3E}">
        <p14:creationId xmlns:p14="http://schemas.microsoft.com/office/powerpoint/2010/main" val="424452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625" y="0"/>
            <a:ext cx="12205250" cy="1146147"/>
          </a:xfrm>
          <a:prstGeom prst="rect">
            <a:avLst/>
          </a:prstGeom>
        </p:spPr>
      </p:pic>
      <p:pic>
        <p:nvPicPr>
          <p:cNvPr id="6" name="Picture 5"/>
          <p:cNvPicPr>
            <a:picLocks noChangeAspect="1"/>
          </p:cNvPicPr>
          <p:nvPr/>
        </p:nvPicPr>
        <p:blipFill>
          <a:blip r:embed="rId3"/>
          <a:stretch>
            <a:fillRect/>
          </a:stretch>
        </p:blipFill>
        <p:spPr>
          <a:xfrm>
            <a:off x="10222821" y="5443605"/>
            <a:ext cx="1969179" cy="1414395"/>
          </a:xfrm>
          <a:prstGeom prst="rect">
            <a:avLst/>
          </a:prstGeom>
        </p:spPr>
      </p:pic>
      <p:sp>
        <p:nvSpPr>
          <p:cNvPr id="3" name="Rectangle 2"/>
          <p:cNvSpPr/>
          <p:nvPr/>
        </p:nvSpPr>
        <p:spPr>
          <a:xfrm>
            <a:off x="2095893" y="2439175"/>
            <a:ext cx="8000214" cy="1384995"/>
          </a:xfrm>
          <a:prstGeom prst="rect">
            <a:avLst/>
          </a:prstGeom>
        </p:spPr>
        <p:txBody>
          <a:bodyPr wrap="square">
            <a:spAutoFit/>
          </a:bodyPr>
          <a:lstStyle/>
          <a:p>
            <a:pPr algn="ctr"/>
            <a:r>
              <a:rPr lang="en-GB" sz="2800" dirty="0" smtClean="0">
                <a:latin typeface="+mj-lt"/>
              </a:rPr>
              <a:t>Are there opportunities at school to support others to be friends? This might be a friendship bench, peer mediators etc. If there are not, could you start one?</a:t>
            </a:r>
            <a:endParaRPr lang="en-GB" sz="2800" dirty="0">
              <a:latin typeface="+mj-lt"/>
            </a:endParaRPr>
          </a:p>
        </p:txBody>
      </p:sp>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l="4002" t="8630" r="3393" b="8720"/>
          <a:stretch/>
        </p:blipFill>
        <p:spPr>
          <a:xfrm>
            <a:off x="271984" y="4447150"/>
            <a:ext cx="2271860" cy="2055044"/>
          </a:xfrm>
          <a:prstGeom prst="rect">
            <a:avLst/>
          </a:prstGeom>
        </p:spPr>
      </p:pic>
      <p:sp>
        <p:nvSpPr>
          <p:cNvPr id="16" name="TextBox 15"/>
          <p:cNvSpPr txBox="1"/>
          <p:nvPr/>
        </p:nvSpPr>
        <p:spPr>
          <a:xfrm>
            <a:off x="0" y="6581001"/>
            <a:ext cx="3544479" cy="276999"/>
          </a:xfrm>
          <a:prstGeom prst="rect">
            <a:avLst/>
          </a:prstGeom>
          <a:noFill/>
        </p:spPr>
        <p:txBody>
          <a:bodyPr wrap="square" rtlCol="0">
            <a:spAutoFit/>
          </a:bodyPr>
          <a:lstStyle/>
          <a:p>
            <a:r>
              <a:rPr lang="en-GB" sz="1200" dirty="0" smtClean="0"/>
              <a:t>Image: commons.wikimedia.org</a:t>
            </a:r>
            <a:endParaRPr lang="en-GB" sz="1200" dirty="0"/>
          </a:p>
        </p:txBody>
      </p:sp>
      <p:pic>
        <p:nvPicPr>
          <p:cNvPr id="2" name="Picture 1"/>
          <p:cNvPicPr>
            <a:picLocks noChangeAspect="1"/>
          </p:cNvPicPr>
          <p:nvPr/>
        </p:nvPicPr>
        <p:blipFill>
          <a:blip r:embed="rId5"/>
          <a:stretch>
            <a:fillRect/>
          </a:stretch>
        </p:blipFill>
        <p:spPr>
          <a:xfrm>
            <a:off x="7668376" y="48772"/>
            <a:ext cx="4523624" cy="1097375"/>
          </a:xfrm>
          <a:prstGeom prst="rect">
            <a:avLst/>
          </a:prstGeom>
        </p:spPr>
      </p:pic>
    </p:spTree>
    <p:extLst>
      <p:ext uri="{BB962C8B-B14F-4D97-AF65-F5344CB8AC3E}">
        <p14:creationId xmlns:p14="http://schemas.microsoft.com/office/powerpoint/2010/main" val="2419188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356</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Do friends fall out?</vt:lpstr>
      <vt:lpstr>Watch the video: https://www.youtube.com/watch?v=Gl3e-OUnavQ [accessed 26.05.2020].</vt:lpstr>
      <vt:lpstr>Discuss the following questions in pairs:   Why is it important to solve conflict in friendships?   What will happen if we don’t or if we solve them badly?  What stops us from resolving conflict well?  What methods do you know already for solving conflict?</vt:lpstr>
      <vt:lpstr>Two Donkeys  Once upon a time there were two donkeys. They were tied together in the farmyard, and they were very hungry. Then, the farmer left two boxes of food in the yard for them: one for the first donkey on the left and one for the other donkey on the right. Each donkey saw that the food had been left, but they were still tied together. </vt:lpstr>
      <vt:lpstr>They each tried to reach their food, but they couldn’t. They were just as strong as each other, so however hard they pulled on their rope, they would never get the food. Feeling tired and out of breath, they sat down next to each other, even hungrier than before. </vt:lpstr>
      <vt:lpstr>How could the donkeys solve the problem?    What will happen if they don’t?</vt:lpstr>
      <vt:lpstr>Choose one of the scenarios to act out in a group. Act it out with a positive outcome and with a negative outcome.</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friends fall out?</dc:title>
  <dc:creator>Rachael Hunter (School of Education)</dc:creator>
  <cp:lastModifiedBy>Rebecca Wycherley (Education)</cp:lastModifiedBy>
  <cp:revision>15</cp:revision>
  <cp:lastPrinted>2019-06-19T13:33:12Z</cp:lastPrinted>
  <dcterms:created xsi:type="dcterms:W3CDTF">2019-06-11T13:39:45Z</dcterms:created>
  <dcterms:modified xsi:type="dcterms:W3CDTF">2020-06-05T11:52:35Z</dcterms:modified>
</cp:coreProperties>
</file>