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3" d="100"/>
          <a:sy n="73"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71AD63D-4EC0-42B1-98A6-9B2E3B312702}"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55BE10-F54E-4AA7-B0D3-8FD260DBAA5D}" type="slidenum">
              <a:rPr lang="en-GB" smtClean="0"/>
              <a:t>‹#›</a:t>
            </a:fld>
            <a:endParaRPr lang="en-GB"/>
          </a:p>
        </p:txBody>
      </p:sp>
    </p:spTree>
    <p:extLst>
      <p:ext uri="{BB962C8B-B14F-4D97-AF65-F5344CB8AC3E}">
        <p14:creationId xmlns:p14="http://schemas.microsoft.com/office/powerpoint/2010/main" val="234343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1AD63D-4EC0-42B1-98A6-9B2E3B312702}"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55BE10-F54E-4AA7-B0D3-8FD260DBAA5D}" type="slidenum">
              <a:rPr lang="en-GB" smtClean="0"/>
              <a:t>‹#›</a:t>
            </a:fld>
            <a:endParaRPr lang="en-GB"/>
          </a:p>
        </p:txBody>
      </p:sp>
    </p:spTree>
    <p:extLst>
      <p:ext uri="{BB962C8B-B14F-4D97-AF65-F5344CB8AC3E}">
        <p14:creationId xmlns:p14="http://schemas.microsoft.com/office/powerpoint/2010/main" val="3456119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1AD63D-4EC0-42B1-98A6-9B2E3B312702}"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55BE10-F54E-4AA7-B0D3-8FD260DBAA5D}" type="slidenum">
              <a:rPr lang="en-GB" smtClean="0"/>
              <a:t>‹#›</a:t>
            </a:fld>
            <a:endParaRPr lang="en-GB"/>
          </a:p>
        </p:txBody>
      </p:sp>
    </p:spTree>
    <p:extLst>
      <p:ext uri="{BB962C8B-B14F-4D97-AF65-F5344CB8AC3E}">
        <p14:creationId xmlns:p14="http://schemas.microsoft.com/office/powerpoint/2010/main" val="3124677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1AD63D-4EC0-42B1-98A6-9B2E3B312702}"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55BE10-F54E-4AA7-B0D3-8FD260DBAA5D}" type="slidenum">
              <a:rPr lang="en-GB" smtClean="0"/>
              <a:t>‹#›</a:t>
            </a:fld>
            <a:endParaRPr lang="en-GB"/>
          </a:p>
        </p:txBody>
      </p:sp>
    </p:spTree>
    <p:extLst>
      <p:ext uri="{BB962C8B-B14F-4D97-AF65-F5344CB8AC3E}">
        <p14:creationId xmlns:p14="http://schemas.microsoft.com/office/powerpoint/2010/main" val="2015562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71AD63D-4EC0-42B1-98A6-9B2E3B312702}"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55BE10-F54E-4AA7-B0D3-8FD260DBAA5D}" type="slidenum">
              <a:rPr lang="en-GB" smtClean="0"/>
              <a:t>‹#›</a:t>
            </a:fld>
            <a:endParaRPr lang="en-GB"/>
          </a:p>
        </p:txBody>
      </p:sp>
    </p:spTree>
    <p:extLst>
      <p:ext uri="{BB962C8B-B14F-4D97-AF65-F5344CB8AC3E}">
        <p14:creationId xmlns:p14="http://schemas.microsoft.com/office/powerpoint/2010/main" val="3064741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71AD63D-4EC0-42B1-98A6-9B2E3B312702}"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55BE10-F54E-4AA7-B0D3-8FD260DBAA5D}" type="slidenum">
              <a:rPr lang="en-GB" smtClean="0"/>
              <a:t>‹#›</a:t>
            </a:fld>
            <a:endParaRPr lang="en-GB"/>
          </a:p>
        </p:txBody>
      </p:sp>
    </p:spTree>
    <p:extLst>
      <p:ext uri="{BB962C8B-B14F-4D97-AF65-F5344CB8AC3E}">
        <p14:creationId xmlns:p14="http://schemas.microsoft.com/office/powerpoint/2010/main" val="417852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71AD63D-4EC0-42B1-98A6-9B2E3B312702}" type="datetimeFigureOut">
              <a:rPr lang="en-GB" smtClean="0"/>
              <a:t>29/05/2020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55BE10-F54E-4AA7-B0D3-8FD260DBAA5D}" type="slidenum">
              <a:rPr lang="en-GB" smtClean="0"/>
              <a:t>‹#›</a:t>
            </a:fld>
            <a:endParaRPr lang="en-GB"/>
          </a:p>
        </p:txBody>
      </p:sp>
    </p:spTree>
    <p:extLst>
      <p:ext uri="{BB962C8B-B14F-4D97-AF65-F5344CB8AC3E}">
        <p14:creationId xmlns:p14="http://schemas.microsoft.com/office/powerpoint/2010/main" val="1678882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71AD63D-4EC0-42B1-98A6-9B2E3B312702}" type="datetimeFigureOut">
              <a:rPr lang="en-GB" smtClean="0"/>
              <a:t>29/05/2020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55BE10-F54E-4AA7-B0D3-8FD260DBAA5D}" type="slidenum">
              <a:rPr lang="en-GB" smtClean="0"/>
              <a:t>‹#›</a:t>
            </a:fld>
            <a:endParaRPr lang="en-GB"/>
          </a:p>
        </p:txBody>
      </p:sp>
    </p:spTree>
    <p:extLst>
      <p:ext uri="{BB962C8B-B14F-4D97-AF65-F5344CB8AC3E}">
        <p14:creationId xmlns:p14="http://schemas.microsoft.com/office/powerpoint/2010/main" val="346549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1AD63D-4EC0-42B1-98A6-9B2E3B312702}" type="datetimeFigureOut">
              <a:rPr lang="en-GB" smtClean="0"/>
              <a:t>29/05/2020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55BE10-F54E-4AA7-B0D3-8FD260DBAA5D}" type="slidenum">
              <a:rPr lang="en-GB" smtClean="0"/>
              <a:t>‹#›</a:t>
            </a:fld>
            <a:endParaRPr lang="en-GB"/>
          </a:p>
        </p:txBody>
      </p:sp>
    </p:spTree>
    <p:extLst>
      <p:ext uri="{BB962C8B-B14F-4D97-AF65-F5344CB8AC3E}">
        <p14:creationId xmlns:p14="http://schemas.microsoft.com/office/powerpoint/2010/main" val="2388515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71AD63D-4EC0-42B1-98A6-9B2E3B312702}"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55BE10-F54E-4AA7-B0D3-8FD260DBAA5D}" type="slidenum">
              <a:rPr lang="en-GB" smtClean="0"/>
              <a:t>‹#›</a:t>
            </a:fld>
            <a:endParaRPr lang="en-GB"/>
          </a:p>
        </p:txBody>
      </p:sp>
    </p:spTree>
    <p:extLst>
      <p:ext uri="{BB962C8B-B14F-4D97-AF65-F5344CB8AC3E}">
        <p14:creationId xmlns:p14="http://schemas.microsoft.com/office/powerpoint/2010/main" val="1870944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71AD63D-4EC0-42B1-98A6-9B2E3B312702}"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55BE10-F54E-4AA7-B0D3-8FD260DBAA5D}" type="slidenum">
              <a:rPr lang="en-GB" smtClean="0"/>
              <a:t>‹#›</a:t>
            </a:fld>
            <a:endParaRPr lang="en-GB"/>
          </a:p>
        </p:txBody>
      </p:sp>
    </p:spTree>
    <p:extLst>
      <p:ext uri="{BB962C8B-B14F-4D97-AF65-F5344CB8AC3E}">
        <p14:creationId xmlns:p14="http://schemas.microsoft.com/office/powerpoint/2010/main" val="959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1AD63D-4EC0-42B1-98A6-9B2E3B312702}" type="datetimeFigureOut">
              <a:rPr lang="en-GB" smtClean="0"/>
              <a:t>29/05/2020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55BE10-F54E-4AA7-B0D3-8FD260DBAA5D}" type="slidenum">
              <a:rPr lang="en-GB" smtClean="0"/>
              <a:t>‹#›</a:t>
            </a:fld>
            <a:endParaRPr lang="en-GB"/>
          </a:p>
        </p:txBody>
      </p:sp>
    </p:spTree>
    <p:extLst>
      <p:ext uri="{BB962C8B-B14F-4D97-AF65-F5344CB8AC3E}">
        <p14:creationId xmlns:p14="http://schemas.microsoft.com/office/powerpoint/2010/main" val="4247458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bbc.com/bitesize/clips/zsqkxnb"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OPi9nTE70aA" TargetMode="External"/><Relationship Id="rId7" Type="http://schemas.openxmlformats.org/officeDocument/2006/relationships/image" Target="../media/image3.png"/><Relationship Id="rId2" Type="http://schemas.openxmlformats.org/officeDocument/2006/relationships/hyperlink" Target="https://www.youtube.com/watch?v=2uP9uQ-l-TI"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youtube.com/watch?v=l0eEqeizNC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5115" y="1901591"/>
            <a:ext cx="10331395" cy="2387600"/>
          </a:xfrm>
        </p:spPr>
        <p:txBody>
          <a:bodyPr/>
          <a:lstStyle/>
          <a:p>
            <a:pPr algn="l"/>
            <a:r>
              <a:rPr lang="en-GB" dirty="0" smtClean="0"/>
              <a:t>Do adverts control what we eat?</a:t>
            </a:r>
            <a:endParaRPr lang="en-GB" dirty="0"/>
          </a:p>
        </p:txBody>
      </p:sp>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6" name="Picture 5"/>
          <p:cNvPicPr>
            <a:picLocks noChangeAspect="1"/>
          </p:cNvPicPr>
          <p:nvPr/>
        </p:nvPicPr>
        <p:blipFill>
          <a:blip r:embed="rId3"/>
          <a:stretch>
            <a:fillRect/>
          </a:stretch>
        </p:blipFill>
        <p:spPr>
          <a:xfrm>
            <a:off x="10222821" y="5257800"/>
            <a:ext cx="1969179" cy="1414395"/>
          </a:xfrm>
          <a:prstGeom prst="rect">
            <a:avLst/>
          </a:prstGeom>
        </p:spPr>
      </p:pic>
      <p:pic>
        <p:nvPicPr>
          <p:cNvPr id="3" name="Picture 2"/>
          <p:cNvPicPr>
            <a:picLocks noChangeAspect="1"/>
          </p:cNvPicPr>
          <p:nvPr/>
        </p:nvPicPr>
        <p:blipFill>
          <a:blip r:embed="rId4"/>
          <a:stretch>
            <a:fillRect/>
          </a:stretch>
        </p:blipFill>
        <p:spPr>
          <a:xfrm>
            <a:off x="7751132" y="24385"/>
            <a:ext cx="4529721" cy="1097375"/>
          </a:xfrm>
          <a:prstGeom prst="rect">
            <a:avLst/>
          </a:prstGeom>
        </p:spPr>
      </p:pic>
    </p:spTree>
    <p:extLst>
      <p:ext uri="{BB962C8B-B14F-4D97-AF65-F5344CB8AC3E}">
        <p14:creationId xmlns:p14="http://schemas.microsoft.com/office/powerpoint/2010/main" val="453315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710" y="-620727"/>
            <a:ext cx="10331395" cy="2387600"/>
          </a:xfrm>
        </p:spPr>
        <p:txBody>
          <a:bodyPr>
            <a:normAutofit/>
          </a:bodyPr>
          <a:lstStyle/>
          <a:p>
            <a:pPr algn="l"/>
            <a:r>
              <a:rPr lang="en-GB" sz="2800" dirty="0" smtClean="0"/>
              <a:t>Which companies do these logos represent?</a:t>
            </a:r>
            <a:endParaRPr lang="en-GB" sz="2800" dirty="0"/>
          </a:p>
        </p:txBody>
      </p:sp>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6" name="Picture 5"/>
          <p:cNvPicPr>
            <a:picLocks noChangeAspect="1"/>
          </p:cNvPicPr>
          <p:nvPr/>
        </p:nvPicPr>
        <p:blipFill>
          <a:blip r:embed="rId3"/>
          <a:stretch>
            <a:fillRect/>
          </a:stretch>
        </p:blipFill>
        <p:spPr>
          <a:xfrm>
            <a:off x="10222821" y="5443605"/>
            <a:ext cx="1969179" cy="1414395"/>
          </a:xfrm>
          <a:prstGeom prst="rect">
            <a:avLst/>
          </a:prstGeom>
        </p:spPr>
      </p:pic>
      <p:pic>
        <p:nvPicPr>
          <p:cNvPr id="3" name="Picture 2"/>
          <p:cNvPicPr>
            <a:picLocks noChangeAspect="1"/>
          </p:cNvPicPr>
          <p:nvPr/>
        </p:nvPicPr>
        <p:blipFill>
          <a:blip r:embed="rId4"/>
          <a:stretch>
            <a:fillRect/>
          </a:stretch>
        </p:blipFill>
        <p:spPr>
          <a:xfrm>
            <a:off x="2673130" y="2075439"/>
            <a:ext cx="5732554" cy="4678838"/>
          </a:xfrm>
          <a:prstGeom prst="rect">
            <a:avLst/>
          </a:prstGeom>
        </p:spPr>
      </p:pic>
      <p:pic>
        <p:nvPicPr>
          <p:cNvPr id="7" name="Picture 6"/>
          <p:cNvPicPr>
            <a:picLocks noChangeAspect="1"/>
          </p:cNvPicPr>
          <p:nvPr/>
        </p:nvPicPr>
        <p:blipFill>
          <a:blip r:embed="rId5"/>
          <a:stretch>
            <a:fillRect/>
          </a:stretch>
        </p:blipFill>
        <p:spPr>
          <a:xfrm>
            <a:off x="7662279" y="0"/>
            <a:ext cx="4529721" cy="1097375"/>
          </a:xfrm>
          <a:prstGeom prst="rect">
            <a:avLst/>
          </a:prstGeom>
        </p:spPr>
      </p:pic>
      <p:cxnSp>
        <p:nvCxnSpPr>
          <p:cNvPr id="8" name="Straight Connector 7"/>
          <p:cNvCxnSpPr/>
          <p:nvPr/>
        </p:nvCxnSpPr>
        <p:spPr>
          <a:xfrm>
            <a:off x="8322557" y="2075439"/>
            <a:ext cx="0" cy="44084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354618" y="2087922"/>
            <a:ext cx="9236" cy="4316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748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315" y="2973936"/>
            <a:ext cx="8099210" cy="2387600"/>
          </a:xfrm>
        </p:spPr>
        <p:txBody>
          <a:bodyPr>
            <a:noAutofit/>
          </a:bodyPr>
          <a:lstStyle/>
          <a:p>
            <a:pPr algn="l"/>
            <a:r>
              <a:rPr lang="en-GB" sz="3600" dirty="0" smtClean="0"/>
              <a:t>Did you find this easy or hard?</a:t>
            </a:r>
            <a:br>
              <a:rPr lang="en-GB" sz="3600" dirty="0" smtClean="0"/>
            </a:br>
            <a:r>
              <a:rPr lang="en-GB" sz="3600" dirty="0"/>
              <a:t/>
            </a:r>
            <a:br>
              <a:rPr lang="en-GB" sz="3600" dirty="0"/>
            </a:br>
            <a:r>
              <a:rPr lang="en-GB" sz="3600" dirty="0" smtClean="0"/>
              <a:t>Why do you think this is?</a:t>
            </a:r>
            <a:br>
              <a:rPr lang="en-GB" sz="3600" dirty="0" smtClean="0"/>
            </a:br>
            <a:r>
              <a:rPr lang="en-GB" sz="3600" dirty="0"/>
              <a:t/>
            </a:r>
            <a:br>
              <a:rPr lang="en-GB" sz="3600" dirty="0"/>
            </a:br>
            <a:r>
              <a:rPr lang="en-GB" sz="3600" dirty="0" smtClean="0"/>
              <a:t>Why do you think advertisements target children? </a:t>
            </a:r>
            <a:endParaRPr lang="en-GB" sz="3600" dirty="0"/>
          </a:p>
        </p:txBody>
      </p:sp>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6" name="Picture 5"/>
          <p:cNvPicPr>
            <a:picLocks noChangeAspect="1"/>
          </p:cNvPicPr>
          <p:nvPr/>
        </p:nvPicPr>
        <p:blipFill>
          <a:blip r:embed="rId3"/>
          <a:stretch>
            <a:fillRect/>
          </a:stretch>
        </p:blipFill>
        <p:spPr>
          <a:xfrm>
            <a:off x="10148930" y="5268114"/>
            <a:ext cx="1969179" cy="1414395"/>
          </a:xfrm>
          <a:prstGeom prst="rect">
            <a:avLst/>
          </a:prstGeom>
        </p:spPr>
      </p:pic>
      <p:pic>
        <p:nvPicPr>
          <p:cNvPr id="7" name="Picture 6"/>
          <p:cNvPicPr>
            <a:picLocks noChangeAspect="1"/>
          </p:cNvPicPr>
          <p:nvPr/>
        </p:nvPicPr>
        <p:blipFill>
          <a:blip r:embed="rId4"/>
          <a:stretch>
            <a:fillRect/>
          </a:stretch>
        </p:blipFill>
        <p:spPr>
          <a:xfrm>
            <a:off x="8135294" y="2033951"/>
            <a:ext cx="2865368" cy="2133785"/>
          </a:xfrm>
          <a:prstGeom prst="rect">
            <a:avLst/>
          </a:prstGeom>
        </p:spPr>
      </p:pic>
      <p:pic>
        <p:nvPicPr>
          <p:cNvPr id="8" name="Picture 7"/>
          <p:cNvPicPr>
            <a:picLocks noChangeAspect="1"/>
          </p:cNvPicPr>
          <p:nvPr/>
        </p:nvPicPr>
        <p:blipFill>
          <a:blip r:embed="rId5"/>
          <a:stretch>
            <a:fillRect/>
          </a:stretch>
        </p:blipFill>
        <p:spPr>
          <a:xfrm>
            <a:off x="0" y="6517902"/>
            <a:ext cx="1420491" cy="329213"/>
          </a:xfrm>
          <a:prstGeom prst="rect">
            <a:avLst/>
          </a:prstGeom>
        </p:spPr>
      </p:pic>
      <p:pic>
        <p:nvPicPr>
          <p:cNvPr id="3" name="Picture 2"/>
          <p:cNvPicPr>
            <a:picLocks noChangeAspect="1"/>
          </p:cNvPicPr>
          <p:nvPr/>
        </p:nvPicPr>
        <p:blipFill>
          <a:blip r:embed="rId6"/>
          <a:stretch>
            <a:fillRect/>
          </a:stretch>
        </p:blipFill>
        <p:spPr>
          <a:xfrm>
            <a:off x="7790889" y="24385"/>
            <a:ext cx="4529721" cy="1097375"/>
          </a:xfrm>
          <a:prstGeom prst="rect">
            <a:avLst/>
          </a:prstGeom>
        </p:spPr>
      </p:pic>
    </p:spTree>
    <p:extLst>
      <p:ext uri="{BB962C8B-B14F-4D97-AF65-F5344CB8AC3E}">
        <p14:creationId xmlns:p14="http://schemas.microsoft.com/office/powerpoint/2010/main" val="3431389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9206" y="2468385"/>
            <a:ext cx="9533615" cy="2387600"/>
          </a:xfrm>
        </p:spPr>
        <p:txBody>
          <a:bodyPr>
            <a:noAutofit/>
          </a:bodyPr>
          <a:lstStyle/>
          <a:p>
            <a:pPr algn="l"/>
            <a:r>
              <a:rPr lang="en-GB" sz="3600" dirty="0" smtClean="0"/>
              <a:t>Watch: </a:t>
            </a:r>
            <a:r>
              <a:rPr lang="en-GB" sz="3600" dirty="0" smtClean="0">
                <a:hlinkClick r:id="rId2"/>
              </a:rPr>
              <a:t>https://www.bbc.com/bitesize/clips/zsqkxnb</a:t>
            </a:r>
            <a:r>
              <a:rPr lang="en-GB" sz="3600" dirty="0" smtClean="0"/>
              <a:t> [accessed </a:t>
            </a:r>
            <a:r>
              <a:rPr lang="en-GB" sz="3600" dirty="0" smtClean="0"/>
              <a:t>25.05.2020</a:t>
            </a:r>
            <a:r>
              <a:rPr lang="en-GB" sz="3600" dirty="0" smtClean="0"/>
              <a:t>].</a:t>
            </a:r>
            <a:br>
              <a:rPr lang="en-GB" sz="3600" dirty="0" smtClean="0"/>
            </a:br>
            <a:r>
              <a:rPr lang="en-GB" sz="3600" dirty="0" smtClean="0"/>
              <a:t/>
            </a:r>
            <a:br>
              <a:rPr lang="en-GB" sz="3600" dirty="0" smtClean="0"/>
            </a:br>
            <a:r>
              <a:rPr lang="en-GB" sz="3600" dirty="0" smtClean="0"/>
              <a:t>What techniques do advertisements use to sell us their products? Create a list. </a:t>
            </a:r>
            <a:endParaRPr lang="en-GB" sz="3600" dirty="0"/>
          </a:p>
        </p:txBody>
      </p:sp>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6" name="Picture 5"/>
          <p:cNvPicPr>
            <a:picLocks noChangeAspect="1"/>
          </p:cNvPicPr>
          <p:nvPr/>
        </p:nvPicPr>
        <p:blipFill>
          <a:blip r:embed="rId4"/>
          <a:stretch>
            <a:fillRect/>
          </a:stretch>
        </p:blipFill>
        <p:spPr>
          <a:xfrm>
            <a:off x="10222821" y="5257800"/>
            <a:ext cx="1969179" cy="1414395"/>
          </a:xfrm>
          <a:prstGeom prst="rect">
            <a:avLst/>
          </a:prstGeom>
        </p:spPr>
      </p:pic>
      <p:pic>
        <p:nvPicPr>
          <p:cNvPr id="3" name="Picture 2"/>
          <p:cNvPicPr>
            <a:picLocks noChangeAspect="1"/>
          </p:cNvPicPr>
          <p:nvPr/>
        </p:nvPicPr>
        <p:blipFill>
          <a:blip r:embed="rId5"/>
          <a:stretch>
            <a:fillRect/>
          </a:stretch>
        </p:blipFill>
        <p:spPr>
          <a:xfrm>
            <a:off x="7774986" y="24385"/>
            <a:ext cx="4529721" cy="1097375"/>
          </a:xfrm>
          <a:prstGeom prst="rect">
            <a:avLst/>
          </a:prstGeom>
        </p:spPr>
      </p:pic>
    </p:spTree>
    <p:extLst>
      <p:ext uri="{BB962C8B-B14F-4D97-AF65-F5344CB8AC3E}">
        <p14:creationId xmlns:p14="http://schemas.microsoft.com/office/powerpoint/2010/main" val="2661983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768" y="4608692"/>
            <a:ext cx="11370368" cy="2387600"/>
          </a:xfrm>
        </p:spPr>
        <p:txBody>
          <a:bodyPr>
            <a:noAutofit/>
          </a:bodyPr>
          <a:lstStyle/>
          <a:p>
            <a:pPr algn="l"/>
            <a:r>
              <a:rPr lang="en-GB" sz="3600" dirty="0" smtClean="0"/>
              <a:t>What virtues are the following advertisements showing?</a:t>
            </a:r>
            <a:br>
              <a:rPr lang="en-GB" sz="3600" dirty="0" smtClean="0"/>
            </a:br>
            <a:r>
              <a:rPr lang="en-GB" sz="3600" dirty="0"/>
              <a:t/>
            </a:r>
            <a:br>
              <a:rPr lang="en-GB" sz="3600" dirty="0"/>
            </a:br>
            <a:r>
              <a:rPr lang="en-GB" sz="3600" dirty="0" smtClean="0">
                <a:hlinkClick r:id="rId2"/>
              </a:rPr>
              <a:t>https://www.youtube.com/watch?v=2uP9uQ-l-TI </a:t>
            </a:r>
            <a:r>
              <a:rPr lang="en-GB" sz="3600" dirty="0" smtClean="0"/>
              <a:t>(McDonalds)</a:t>
            </a:r>
            <a:br>
              <a:rPr lang="en-GB" sz="3600" dirty="0" smtClean="0"/>
            </a:br>
            <a:r>
              <a:rPr lang="en-GB" sz="3600" dirty="0" smtClean="0"/>
              <a:t/>
            </a:r>
            <a:br>
              <a:rPr lang="en-GB" sz="3600" dirty="0" smtClean="0"/>
            </a:br>
            <a:r>
              <a:rPr lang="en-GB" sz="3600" dirty="0" smtClean="0">
                <a:hlinkClick r:id="rId3"/>
              </a:rPr>
              <a:t>https://www.youtube.com/watch?v=OPi9nTE70aA </a:t>
            </a:r>
            <a:r>
              <a:rPr lang="en-GB" sz="3600" dirty="0" smtClean="0"/>
              <a:t>(Coca Cola)</a:t>
            </a:r>
            <a:br>
              <a:rPr lang="en-GB" sz="3600" dirty="0" smtClean="0"/>
            </a:br>
            <a:r>
              <a:rPr lang="en-GB" sz="3600" dirty="0" smtClean="0"/>
              <a:t/>
            </a:r>
            <a:br>
              <a:rPr lang="en-GB" sz="3600" dirty="0" smtClean="0"/>
            </a:br>
            <a:r>
              <a:rPr lang="en-GB" sz="3600" dirty="0" smtClean="0">
                <a:hlinkClick r:id="rId4"/>
              </a:rPr>
              <a:t>https://www.youtube.com/watch?v=l0eEqeizNCA</a:t>
            </a:r>
            <a:r>
              <a:rPr lang="en-GB" sz="3600" dirty="0"/>
              <a:t> </a:t>
            </a:r>
            <a:r>
              <a:rPr lang="en-GB" sz="3600" dirty="0" smtClean="0"/>
              <a:t>(Cadbury’s)</a:t>
            </a:r>
            <a:br>
              <a:rPr lang="en-GB" sz="3600" dirty="0" smtClean="0"/>
            </a:br>
            <a:endParaRPr lang="en-GB" sz="3600" dirty="0"/>
          </a:p>
        </p:txBody>
      </p:sp>
      <p:pic>
        <p:nvPicPr>
          <p:cNvPr id="4" name="Picture 3"/>
          <p:cNvPicPr>
            <a:picLocks noChangeAspect="1"/>
          </p:cNvPicPr>
          <p:nvPr/>
        </p:nvPicPr>
        <p:blipFill>
          <a:blip r:embed="rId5"/>
          <a:stretch>
            <a:fillRect/>
          </a:stretch>
        </p:blipFill>
        <p:spPr>
          <a:xfrm>
            <a:off x="0" y="0"/>
            <a:ext cx="12205250" cy="1146147"/>
          </a:xfrm>
          <a:prstGeom prst="rect">
            <a:avLst/>
          </a:prstGeom>
        </p:spPr>
      </p:pic>
      <p:pic>
        <p:nvPicPr>
          <p:cNvPr id="6" name="Picture 5"/>
          <p:cNvPicPr>
            <a:picLocks noChangeAspect="1"/>
          </p:cNvPicPr>
          <p:nvPr/>
        </p:nvPicPr>
        <p:blipFill>
          <a:blip r:embed="rId6"/>
          <a:stretch>
            <a:fillRect/>
          </a:stretch>
        </p:blipFill>
        <p:spPr>
          <a:xfrm>
            <a:off x="10222821" y="5334028"/>
            <a:ext cx="1969179" cy="1414395"/>
          </a:xfrm>
          <a:prstGeom prst="rect">
            <a:avLst/>
          </a:prstGeom>
        </p:spPr>
      </p:pic>
      <p:pic>
        <p:nvPicPr>
          <p:cNvPr id="3" name="Picture 2"/>
          <p:cNvPicPr>
            <a:picLocks noChangeAspect="1"/>
          </p:cNvPicPr>
          <p:nvPr/>
        </p:nvPicPr>
        <p:blipFill>
          <a:blip r:embed="rId7"/>
          <a:stretch>
            <a:fillRect/>
          </a:stretch>
        </p:blipFill>
        <p:spPr>
          <a:xfrm>
            <a:off x="7761733" y="0"/>
            <a:ext cx="4529721" cy="1097375"/>
          </a:xfrm>
          <a:prstGeom prst="rect">
            <a:avLst/>
          </a:prstGeom>
        </p:spPr>
      </p:pic>
    </p:spTree>
    <p:extLst>
      <p:ext uri="{BB962C8B-B14F-4D97-AF65-F5344CB8AC3E}">
        <p14:creationId xmlns:p14="http://schemas.microsoft.com/office/powerpoint/2010/main" val="1308267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6" name="Picture 5"/>
          <p:cNvPicPr>
            <a:picLocks noChangeAspect="1"/>
          </p:cNvPicPr>
          <p:nvPr/>
        </p:nvPicPr>
        <p:blipFill>
          <a:blip r:embed="rId3"/>
          <a:stretch>
            <a:fillRect/>
          </a:stretch>
        </p:blipFill>
        <p:spPr>
          <a:xfrm>
            <a:off x="10236071" y="5443605"/>
            <a:ext cx="1969179" cy="1414395"/>
          </a:xfrm>
          <a:prstGeom prst="rect">
            <a:avLst/>
          </a:prstGeom>
        </p:spPr>
      </p:pic>
      <p:sp>
        <p:nvSpPr>
          <p:cNvPr id="7" name="TextBox 6"/>
          <p:cNvSpPr txBox="1"/>
          <p:nvPr/>
        </p:nvSpPr>
        <p:spPr>
          <a:xfrm>
            <a:off x="320012" y="1285314"/>
            <a:ext cx="3178561" cy="5262979"/>
          </a:xfrm>
          <a:prstGeom prst="rect">
            <a:avLst/>
          </a:prstGeom>
          <a:noFill/>
        </p:spPr>
        <p:txBody>
          <a:bodyPr wrap="square" rtlCol="0">
            <a:spAutoFit/>
          </a:bodyPr>
          <a:lstStyle/>
          <a:p>
            <a:r>
              <a:rPr lang="en-GB" sz="2800" dirty="0">
                <a:latin typeface="+mj-lt"/>
              </a:rPr>
              <a:t>What is the problem?</a:t>
            </a:r>
          </a:p>
          <a:p>
            <a:endParaRPr lang="en-GB" sz="2800" dirty="0">
              <a:latin typeface="+mj-lt"/>
            </a:endParaRPr>
          </a:p>
          <a:p>
            <a:r>
              <a:rPr lang="en-GB" sz="2800" dirty="0">
                <a:latin typeface="+mj-lt"/>
              </a:rPr>
              <a:t>How would you feel?</a:t>
            </a:r>
          </a:p>
          <a:p>
            <a:endParaRPr lang="en-GB" sz="2800" dirty="0">
              <a:latin typeface="+mj-lt"/>
            </a:endParaRPr>
          </a:p>
          <a:p>
            <a:r>
              <a:rPr lang="en-GB" sz="2800" dirty="0">
                <a:latin typeface="+mj-lt"/>
              </a:rPr>
              <a:t>What virtues are involved in this scenario?</a:t>
            </a:r>
          </a:p>
          <a:p>
            <a:endParaRPr lang="en-GB" sz="2800" dirty="0">
              <a:latin typeface="+mj-lt"/>
            </a:endParaRPr>
          </a:p>
          <a:p>
            <a:r>
              <a:rPr lang="en-GB" sz="2800" dirty="0">
                <a:latin typeface="+mj-lt"/>
              </a:rPr>
              <a:t>What do you think a wise thing to do is? Why?</a:t>
            </a:r>
          </a:p>
        </p:txBody>
      </p:sp>
      <p:sp>
        <p:nvSpPr>
          <p:cNvPr id="9" name="AutoShape 2"/>
          <p:cNvSpPr>
            <a:spLocks noChangeArrowheads="1"/>
          </p:cNvSpPr>
          <p:nvPr/>
        </p:nvSpPr>
        <p:spPr bwMode="auto">
          <a:xfrm>
            <a:off x="3609891" y="1933694"/>
            <a:ext cx="7394713" cy="3533187"/>
          </a:xfrm>
          <a:prstGeom prst="cloudCallout">
            <a:avLst>
              <a:gd name="adj1" fmla="val 45079"/>
              <a:gd name="adj2" fmla="val 63116"/>
            </a:avLst>
          </a:prstGeom>
          <a:noFill/>
          <a:ln w="25400">
            <a:solidFill>
              <a:srgbClr val="00000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000000"/>
                </a:solidFill>
                <a:effectLst/>
                <a:latin typeface="Calibri" panose="020F0502020204030204" pitchFamily="34" charset="0"/>
              </a:rPr>
              <a:t>        </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4"/>
          <a:stretch>
            <a:fillRect/>
          </a:stretch>
        </p:blipFill>
        <p:spPr>
          <a:xfrm>
            <a:off x="7790889" y="48772"/>
            <a:ext cx="4529721" cy="1097375"/>
          </a:xfrm>
          <a:prstGeom prst="rect">
            <a:avLst/>
          </a:prstGeom>
        </p:spPr>
      </p:pic>
      <p:sp>
        <p:nvSpPr>
          <p:cNvPr id="5" name="Rectangle 4"/>
          <p:cNvSpPr/>
          <p:nvPr/>
        </p:nvSpPr>
        <p:spPr>
          <a:xfrm>
            <a:off x="8216754" y="3450365"/>
            <a:ext cx="1993191" cy="880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4499003" y="2811487"/>
            <a:ext cx="5976569" cy="1754326"/>
          </a:xfrm>
          <a:prstGeom prst="rect">
            <a:avLst/>
          </a:prstGeom>
        </p:spPr>
        <p:txBody>
          <a:bodyPr wrap="square">
            <a:spAutoFit/>
          </a:bodyPr>
          <a:lstStyle/>
          <a:p>
            <a:r>
              <a:rPr lang="en-GB" dirty="0">
                <a:latin typeface="+mj-lt"/>
              </a:rPr>
              <a:t>You are a manager in a large fast food chain. You know that your meals are not a healthy choice for children but are ok as a treat. If you use cartoons in your advertisements, more children come into the restaurant and you make more money. This allows you to pay your workers more. Should you use cartoons in your advertisements? </a:t>
            </a:r>
          </a:p>
        </p:txBody>
      </p:sp>
    </p:spTree>
    <p:extLst>
      <p:ext uri="{BB962C8B-B14F-4D97-AF65-F5344CB8AC3E}">
        <p14:creationId xmlns:p14="http://schemas.microsoft.com/office/powerpoint/2010/main" val="3752627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6" name="Picture 5"/>
          <p:cNvPicPr>
            <a:picLocks noChangeAspect="1"/>
          </p:cNvPicPr>
          <p:nvPr/>
        </p:nvPicPr>
        <p:blipFill>
          <a:blip r:embed="rId3"/>
          <a:stretch>
            <a:fillRect/>
          </a:stretch>
        </p:blipFill>
        <p:spPr>
          <a:xfrm>
            <a:off x="10222821" y="5396299"/>
            <a:ext cx="1969179" cy="1414395"/>
          </a:xfrm>
          <a:prstGeom prst="rect">
            <a:avLst/>
          </a:prstGeom>
        </p:spPr>
      </p:pic>
      <p:sp>
        <p:nvSpPr>
          <p:cNvPr id="2" name="Rectangle 1"/>
          <p:cNvSpPr/>
          <p:nvPr/>
        </p:nvSpPr>
        <p:spPr>
          <a:xfrm>
            <a:off x="3363840" y="1683013"/>
            <a:ext cx="7692490" cy="3970318"/>
          </a:xfrm>
          <a:prstGeom prst="rect">
            <a:avLst/>
          </a:prstGeom>
        </p:spPr>
        <p:txBody>
          <a:bodyPr wrap="square">
            <a:spAutoFit/>
          </a:bodyPr>
          <a:lstStyle/>
          <a:p>
            <a:r>
              <a:rPr lang="en-GB" sz="3600" dirty="0" smtClean="0">
                <a:latin typeface="+mj-lt"/>
              </a:rPr>
              <a:t>Some people believe that advertisements for fast food should be banned before 9pm.</a:t>
            </a:r>
          </a:p>
          <a:p>
            <a:endParaRPr lang="en-GB" sz="3600" dirty="0">
              <a:latin typeface="+mj-lt"/>
            </a:endParaRPr>
          </a:p>
          <a:p>
            <a:r>
              <a:rPr lang="en-GB" sz="3600" dirty="0" smtClean="0">
                <a:latin typeface="+mj-lt"/>
              </a:rPr>
              <a:t>Why do you think they want to do this?</a:t>
            </a:r>
          </a:p>
          <a:p>
            <a:endParaRPr lang="en-GB" sz="3600" dirty="0">
              <a:latin typeface="+mj-lt"/>
            </a:endParaRPr>
          </a:p>
          <a:p>
            <a:r>
              <a:rPr lang="en-GB" sz="3600" dirty="0" smtClean="0">
                <a:latin typeface="+mj-lt"/>
              </a:rPr>
              <a:t>Do you agree?</a:t>
            </a:r>
          </a:p>
        </p:txBody>
      </p:sp>
      <p:pic>
        <p:nvPicPr>
          <p:cNvPr id="7" name="Picture 6"/>
          <p:cNvPicPr>
            <a:picLocks noChangeAspect="1"/>
          </p:cNvPicPr>
          <p:nvPr/>
        </p:nvPicPr>
        <p:blipFill>
          <a:blip r:embed="rId4"/>
          <a:stretch>
            <a:fillRect/>
          </a:stretch>
        </p:blipFill>
        <p:spPr>
          <a:xfrm>
            <a:off x="7675529" y="24385"/>
            <a:ext cx="4529721" cy="1097375"/>
          </a:xfrm>
          <a:prstGeom prst="rect">
            <a:avLst/>
          </a:prstGeom>
        </p:spPr>
      </p:pic>
      <p:pic>
        <p:nvPicPr>
          <p:cNvPr id="9" name="Picture 8"/>
          <p:cNvPicPr>
            <a:picLocks noChangeAspect="1"/>
          </p:cNvPicPr>
          <p:nvPr/>
        </p:nvPicPr>
        <p:blipFill>
          <a:blip r:embed="rId5"/>
          <a:stretch>
            <a:fillRect/>
          </a:stretch>
        </p:blipFill>
        <p:spPr>
          <a:xfrm>
            <a:off x="0" y="6528787"/>
            <a:ext cx="1420491" cy="329213"/>
          </a:xfrm>
          <a:prstGeom prst="rect">
            <a:avLst/>
          </a:prstGeom>
        </p:spPr>
      </p:pic>
      <p:pic>
        <p:nvPicPr>
          <p:cNvPr id="10" name="Picture 9"/>
          <p:cNvPicPr>
            <a:picLocks noChangeAspect="1"/>
          </p:cNvPicPr>
          <p:nvPr/>
        </p:nvPicPr>
        <p:blipFill>
          <a:blip r:embed="rId6"/>
          <a:stretch>
            <a:fillRect/>
          </a:stretch>
        </p:blipFill>
        <p:spPr>
          <a:xfrm>
            <a:off x="228966" y="4117493"/>
            <a:ext cx="2865368" cy="2133785"/>
          </a:xfrm>
          <a:prstGeom prst="rect">
            <a:avLst/>
          </a:prstGeom>
        </p:spPr>
      </p:pic>
    </p:spTree>
    <p:extLst>
      <p:ext uri="{BB962C8B-B14F-4D97-AF65-F5344CB8AC3E}">
        <p14:creationId xmlns:p14="http://schemas.microsoft.com/office/powerpoint/2010/main" val="986015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228</Words>
  <Application>Microsoft Office PowerPoint</Application>
  <PresentationFormat>Widescreen</PresentationFormat>
  <Paragraphs>19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Do adverts control what we eat?</vt:lpstr>
      <vt:lpstr>Which companies do these logos represent?</vt:lpstr>
      <vt:lpstr>Did you find this easy or hard?  Why do you think this is?  Why do you think advertisements target children? </vt:lpstr>
      <vt:lpstr>Watch: https://www.bbc.com/bitesize/clips/zsqkxnb [accessed 25.05.2020].  What techniques do advertisements use to sell us their products? Create a list. </vt:lpstr>
      <vt:lpstr>What virtues are the following advertisements showing?  https://www.youtube.com/watch?v=2uP9uQ-l-TI (McDonalds)  https://www.youtube.com/watch?v=OPi9nTE70aA (Coca Cola)  https://www.youtube.com/watch?v=l0eEqeizNCA (Cadbury’s) </vt:lpstr>
      <vt:lpstr>PowerPoint Presentation</vt:lpstr>
      <vt:lpstr>PowerPoint Presentation</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adverts make us choose unhealthy food?</dc:title>
  <dc:creator>Rachael Hunter (School of Education)</dc:creator>
  <cp:lastModifiedBy>Rebecca Wycherley (Education)</cp:lastModifiedBy>
  <cp:revision>12</cp:revision>
  <dcterms:created xsi:type="dcterms:W3CDTF">2019-06-12T14:28:47Z</dcterms:created>
  <dcterms:modified xsi:type="dcterms:W3CDTF">2020-05-29T10:43:23Z</dcterms:modified>
</cp:coreProperties>
</file>