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2" r:id="rId6"/>
    <p:sldId id="263" r:id="rId7"/>
    <p:sldId id="264" r:id="rId8"/>
    <p:sldId id="260" r:id="rId9"/>
    <p:sldId id="261"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70" d="100"/>
          <a:sy n="70" d="100"/>
        </p:scale>
        <p:origin x="57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15DB41B9-455C-4F2B-BF85-77F7FF5CCE7D}" type="datetimeFigureOut">
              <a:rPr lang="en-GB" smtClean="0"/>
              <a:t>05/06/2020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2E662A-2776-4158-945B-0E8C3BD69E4E}" type="slidenum">
              <a:rPr lang="en-GB" smtClean="0"/>
              <a:t>‹#›</a:t>
            </a:fld>
            <a:endParaRPr lang="en-GB"/>
          </a:p>
        </p:txBody>
      </p:sp>
    </p:spTree>
    <p:extLst>
      <p:ext uri="{BB962C8B-B14F-4D97-AF65-F5344CB8AC3E}">
        <p14:creationId xmlns:p14="http://schemas.microsoft.com/office/powerpoint/2010/main" val="12125349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5DB41B9-455C-4F2B-BF85-77F7FF5CCE7D}" type="datetimeFigureOut">
              <a:rPr lang="en-GB" smtClean="0"/>
              <a:t>05/06/2020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2E662A-2776-4158-945B-0E8C3BD69E4E}" type="slidenum">
              <a:rPr lang="en-GB" smtClean="0"/>
              <a:t>‹#›</a:t>
            </a:fld>
            <a:endParaRPr lang="en-GB"/>
          </a:p>
        </p:txBody>
      </p:sp>
    </p:spTree>
    <p:extLst>
      <p:ext uri="{BB962C8B-B14F-4D97-AF65-F5344CB8AC3E}">
        <p14:creationId xmlns:p14="http://schemas.microsoft.com/office/powerpoint/2010/main" val="29343960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5DB41B9-455C-4F2B-BF85-77F7FF5CCE7D}" type="datetimeFigureOut">
              <a:rPr lang="en-GB" smtClean="0"/>
              <a:t>05/06/2020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2E662A-2776-4158-945B-0E8C3BD69E4E}" type="slidenum">
              <a:rPr lang="en-GB" smtClean="0"/>
              <a:t>‹#›</a:t>
            </a:fld>
            <a:endParaRPr lang="en-GB"/>
          </a:p>
        </p:txBody>
      </p:sp>
    </p:spTree>
    <p:extLst>
      <p:ext uri="{BB962C8B-B14F-4D97-AF65-F5344CB8AC3E}">
        <p14:creationId xmlns:p14="http://schemas.microsoft.com/office/powerpoint/2010/main" val="30073647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5DB41B9-455C-4F2B-BF85-77F7FF5CCE7D}" type="datetimeFigureOut">
              <a:rPr lang="en-GB" smtClean="0"/>
              <a:t>05/06/2020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2E662A-2776-4158-945B-0E8C3BD69E4E}" type="slidenum">
              <a:rPr lang="en-GB" smtClean="0"/>
              <a:t>‹#›</a:t>
            </a:fld>
            <a:endParaRPr lang="en-GB"/>
          </a:p>
        </p:txBody>
      </p:sp>
    </p:spTree>
    <p:extLst>
      <p:ext uri="{BB962C8B-B14F-4D97-AF65-F5344CB8AC3E}">
        <p14:creationId xmlns:p14="http://schemas.microsoft.com/office/powerpoint/2010/main" val="40892560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5DB41B9-455C-4F2B-BF85-77F7FF5CCE7D}" type="datetimeFigureOut">
              <a:rPr lang="en-GB" smtClean="0"/>
              <a:t>05/06/2020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2E662A-2776-4158-945B-0E8C3BD69E4E}" type="slidenum">
              <a:rPr lang="en-GB" smtClean="0"/>
              <a:t>‹#›</a:t>
            </a:fld>
            <a:endParaRPr lang="en-GB"/>
          </a:p>
        </p:txBody>
      </p:sp>
    </p:spTree>
    <p:extLst>
      <p:ext uri="{BB962C8B-B14F-4D97-AF65-F5344CB8AC3E}">
        <p14:creationId xmlns:p14="http://schemas.microsoft.com/office/powerpoint/2010/main" val="1913835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15DB41B9-455C-4F2B-BF85-77F7FF5CCE7D}" type="datetimeFigureOut">
              <a:rPr lang="en-GB" smtClean="0"/>
              <a:t>05/06/2020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C2E662A-2776-4158-945B-0E8C3BD69E4E}" type="slidenum">
              <a:rPr lang="en-GB" smtClean="0"/>
              <a:t>‹#›</a:t>
            </a:fld>
            <a:endParaRPr lang="en-GB"/>
          </a:p>
        </p:txBody>
      </p:sp>
    </p:spTree>
    <p:extLst>
      <p:ext uri="{BB962C8B-B14F-4D97-AF65-F5344CB8AC3E}">
        <p14:creationId xmlns:p14="http://schemas.microsoft.com/office/powerpoint/2010/main" val="3885914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15DB41B9-455C-4F2B-BF85-77F7FF5CCE7D}" type="datetimeFigureOut">
              <a:rPr lang="en-GB" smtClean="0"/>
              <a:t>05/06/2020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C2E662A-2776-4158-945B-0E8C3BD69E4E}" type="slidenum">
              <a:rPr lang="en-GB" smtClean="0"/>
              <a:t>‹#›</a:t>
            </a:fld>
            <a:endParaRPr lang="en-GB"/>
          </a:p>
        </p:txBody>
      </p:sp>
    </p:spTree>
    <p:extLst>
      <p:ext uri="{BB962C8B-B14F-4D97-AF65-F5344CB8AC3E}">
        <p14:creationId xmlns:p14="http://schemas.microsoft.com/office/powerpoint/2010/main" val="20204770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15DB41B9-455C-4F2B-BF85-77F7FF5CCE7D}" type="datetimeFigureOut">
              <a:rPr lang="en-GB" smtClean="0"/>
              <a:t>05/06/2020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C2E662A-2776-4158-945B-0E8C3BD69E4E}" type="slidenum">
              <a:rPr lang="en-GB" smtClean="0"/>
              <a:t>‹#›</a:t>
            </a:fld>
            <a:endParaRPr lang="en-GB"/>
          </a:p>
        </p:txBody>
      </p:sp>
    </p:spTree>
    <p:extLst>
      <p:ext uri="{BB962C8B-B14F-4D97-AF65-F5344CB8AC3E}">
        <p14:creationId xmlns:p14="http://schemas.microsoft.com/office/powerpoint/2010/main" val="2442430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DB41B9-455C-4F2B-BF85-77F7FF5CCE7D}" type="datetimeFigureOut">
              <a:rPr lang="en-GB" smtClean="0"/>
              <a:t>05/06/2020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C2E662A-2776-4158-945B-0E8C3BD69E4E}" type="slidenum">
              <a:rPr lang="en-GB" smtClean="0"/>
              <a:t>‹#›</a:t>
            </a:fld>
            <a:endParaRPr lang="en-GB"/>
          </a:p>
        </p:txBody>
      </p:sp>
    </p:spTree>
    <p:extLst>
      <p:ext uri="{BB962C8B-B14F-4D97-AF65-F5344CB8AC3E}">
        <p14:creationId xmlns:p14="http://schemas.microsoft.com/office/powerpoint/2010/main" val="19048477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5DB41B9-455C-4F2B-BF85-77F7FF5CCE7D}" type="datetimeFigureOut">
              <a:rPr lang="en-GB" smtClean="0"/>
              <a:t>05/06/2020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C2E662A-2776-4158-945B-0E8C3BD69E4E}" type="slidenum">
              <a:rPr lang="en-GB" smtClean="0"/>
              <a:t>‹#›</a:t>
            </a:fld>
            <a:endParaRPr lang="en-GB"/>
          </a:p>
        </p:txBody>
      </p:sp>
    </p:spTree>
    <p:extLst>
      <p:ext uri="{BB962C8B-B14F-4D97-AF65-F5344CB8AC3E}">
        <p14:creationId xmlns:p14="http://schemas.microsoft.com/office/powerpoint/2010/main" val="5140260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5DB41B9-455C-4F2B-BF85-77F7FF5CCE7D}" type="datetimeFigureOut">
              <a:rPr lang="en-GB" smtClean="0"/>
              <a:t>05/06/2020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C2E662A-2776-4158-945B-0E8C3BD69E4E}" type="slidenum">
              <a:rPr lang="en-GB" smtClean="0"/>
              <a:t>‹#›</a:t>
            </a:fld>
            <a:endParaRPr lang="en-GB"/>
          </a:p>
        </p:txBody>
      </p:sp>
    </p:spTree>
    <p:extLst>
      <p:ext uri="{BB962C8B-B14F-4D97-AF65-F5344CB8AC3E}">
        <p14:creationId xmlns:p14="http://schemas.microsoft.com/office/powerpoint/2010/main" val="18001678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DB41B9-455C-4F2B-BF85-77F7FF5CCE7D}" type="datetimeFigureOut">
              <a:rPr lang="en-GB" smtClean="0"/>
              <a:t>05/06/2020</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2E662A-2776-4158-945B-0E8C3BD69E4E}" type="slidenum">
              <a:rPr lang="en-GB" smtClean="0"/>
              <a:t>‹#›</a:t>
            </a:fld>
            <a:endParaRPr lang="en-GB"/>
          </a:p>
        </p:txBody>
      </p:sp>
    </p:spTree>
    <p:extLst>
      <p:ext uri="{BB962C8B-B14F-4D97-AF65-F5344CB8AC3E}">
        <p14:creationId xmlns:p14="http://schemas.microsoft.com/office/powerpoint/2010/main" val="3114696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30625" y="2314162"/>
            <a:ext cx="9144000" cy="2387600"/>
          </a:xfrm>
        </p:spPr>
        <p:txBody>
          <a:bodyPr/>
          <a:lstStyle/>
          <a:p>
            <a:r>
              <a:rPr lang="en-GB" dirty="0" smtClean="0"/>
              <a:t>What should we do about cyber bullying?</a:t>
            </a:r>
            <a:endParaRPr lang="en-GB" dirty="0"/>
          </a:p>
        </p:txBody>
      </p:sp>
      <p:pic>
        <p:nvPicPr>
          <p:cNvPr id="4" name="Picture 3"/>
          <p:cNvPicPr>
            <a:picLocks noChangeAspect="1"/>
          </p:cNvPicPr>
          <p:nvPr/>
        </p:nvPicPr>
        <p:blipFill>
          <a:blip r:embed="rId2"/>
          <a:stretch>
            <a:fillRect/>
          </a:stretch>
        </p:blipFill>
        <p:spPr>
          <a:xfrm>
            <a:off x="0" y="0"/>
            <a:ext cx="12205250" cy="1066892"/>
          </a:xfrm>
          <a:prstGeom prst="rect">
            <a:avLst/>
          </a:prstGeom>
        </p:spPr>
      </p:pic>
      <p:pic>
        <p:nvPicPr>
          <p:cNvPr id="5" name="Picture 4"/>
          <p:cNvPicPr>
            <a:picLocks noChangeAspect="1"/>
          </p:cNvPicPr>
          <p:nvPr/>
        </p:nvPicPr>
        <p:blipFill>
          <a:blip r:embed="rId3"/>
          <a:stretch>
            <a:fillRect/>
          </a:stretch>
        </p:blipFill>
        <p:spPr>
          <a:xfrm>
            <a:off x="7833694" y="-55471"/>
            <a:ext cx="4523624" cy="1097375"/>
          </a:xfrm>
          <a:prstGeom prst="rect">
            <a:avLst/>
          </a:prstGeom>
        </p:spPr>
      </p:pic>
      <p:pic>
        <p:nvPicPr>
          <p:cNvPr id="6" name="Picture 5"/>
          <p:cNvPicPr>
            <a:picLocks noChangeAspect="1"/>
          </p:cNvPicPr>
          <p:nvPr/>
        </p:nvPicPr>
        <p:blipFill>
          <a:blip r:embed="rId4"/>
          <a:stretch>
            <a:fillRect/>
          </a:stretch>
        </p:blipFill>
        <p:spPr>
          <a:xfrm>
            <a:off x="10236071" y="5443605"/>
            <a:ext cx="1969179" cy="1414395"/>
          </a:xfrm>
          <a:prstGeom prst="rect">
            <a:avLst/>
          </a:prstGeom>
        </p:spPr>
      </p:pic>
    </p:spTree>
    <p:extLst>
      <p:ext uri="{BB962C8B-B14F-4D97-AF65-F5344CB8AC3E}">
        <p14:creationId xmlns:p14="http://schemas.microsoft.com/office/powerpoint/2010/main" val="40603689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0" y="0"/>
            <a:ext cx="12205250" cy="1066892"/>
          </a:xfrm>
          <a:prstGeom prst="rect">
            <a:avLst/>
          </a:prstGeom>
        </p:spPr>
      </p:pic>
      <p:pic>
        <p:nvPicPr>
          <p:cNvPr id="5" name="Picture 4"/>
          <p:cNvPicPr>
            <a:picLocks noChangeAspect="1"/>
          </p:cNvPicPr>
          <p:nvPr/>
        </p:nvPicPr>
        <p:blipFill>
          <a:blip r:embed="rId3"/>
          <a:stretch>
            <a:fillRect/>
          </a:stretch>
        </p:blipFill>
        <p:spPr>
          <a:xfrm>
            <a:off x="7833694" y="-55471"/>
            <a:ext cx="4523624" cy="1097375"/>
          </a:xfrm>
          <a:prstGeom prst="rect">
            <a:avLst/>
          </a:prstGeom>
        </p:spPr>
      </p:pic>
      <p:pic>
        <p:nvPicPr>
          <p:cNvPr id="6" name="Picture 5"/>
          <p:cNvPicPr>
            <a:picLocks noChangeAspect="1"/>
          </p:cNvPicPr>
          <p:nvPr/>
        </p:nvPicPr>
        <p:blipFill>
          <a:blip r:embed="rId4"/>
          <a:stretch>
            <a:fillRect/>
          </a:stretch>
        </p:blipFill>
        <p:spPr>
          <a:xfrm>
            <a:off x="10236071" y="5443605"/>
            <a:ext cx="1969179" cy="1414395"/>
          </a:xfrm>
          <a:prstGeom prst="rect">
            <a:avLst/>
          </a:prstGeom>
        </p:spPr>
      </p:pic>
      <p:pic>
        <p:nvPicPr>
          <p:cNvPr id="3" name="Picture 2"/>
          <p:cNvPicPr>
            <a:picLocks noChangeAspect="1"/>
          </p:cNvPicPr>
          <p:nvPr/>
        </p:nvPicPr>
        <p:blipFill>
          <a:blip r:embed="rId5"/>
          <a:stretch>
            <a:fillRect/>
          </a:stretch>
        </p:blipFill>
        <p:spPr>
          <a:xfrm>
            <a:off x="3523627" y="1420059"/>
            <a:ext cx="7108674" cy="4730743"/>
          </a:xfrm>
          <a:prstGeom prst="rect">
            <a:avLst/>
          </a:prstGeom>
        </p:spPr>
      </p:pic>
      <p:sp>
        <p:nvSpPr>
          <p:cNvPr id="7" name="Rectangle 6"/>
          <p:cNvSpPr/>
          <p:nvPr/>
        </p:nvSpPr>
        <p:spPr>
          <a:xfrm>
            <a:off x="222636" y="1420059"/>
            <a:ext cx="3093057" cy="4832092"/>
          </a:xfrm>
          <a:prstGeom prst="rect">
            <a:avLst/>
          </a:prstGeom>
        </p:spPr>
        <p:txBody>
          <a:bodyPr wrap="square">
            <a:spAutoFit/>
          </a:bodyPr>
          <a:lstStyle/>
          <a:p>
            <a:r>
              <a:rPr lang="en-GB" sz="2800" dirty="0" smtClean="0">
                <a:latin typeface="+mj-lt"/>
              </a:rPr>
              <a:t>What do you think a ‘bystander’ is?</a:t>
            </a:r>
          </a:p>
          <a:p>
            <a:endParaRPr lang="en-GB" sz="2800" dirty="0">
              <a:latin typeface="+mj-lt"/>
            </a:endParaRPr>
          </a:p>
          <a:p>
            <a:r>
              <a:rPr lang="en-GB" sz="2800" dirty="0" smtClean="0">
                <a:latin typeface="+mj-lt"/>
              </a:rPr>
              <a:t>What responsibility do they have?</a:t>
            </a:r>
          </a:p>
          <a:p>
            <a:endParaRPr lang="en-GB" sz="2800" dirty="0">
              <a:latin typeface="+mj-lt"/>
            </a:endParaRPr>
          </a:p>
          <a:p>
            <a:r>
              <a:rPr lang="en-GB" sz="2800" dirty="0" smtClean="0">
                <a:latin typeface="+mj-lt"/>
              </a:rPr>
              <a:t>What might being a ‘bystander’ look </a:t>
            </a:r>
          </a:p>
          <a:p>
            <a:r>
              <a:rPr lang="en-GB" sz="2800" dirty="0">
                <a:latin typeface="+mj-lt"/>
              </a:rPr>
              <a:t>l</a:t>
            </a:r>
            <a:r>
              <a:rPr lang="en-GB" sz="2800" dirty="0" smtClean="0">
                <a:latin typeface="+mj-lt"/>
              </a:rPr>
              <a:t>ike when cyber bullying is happening? </a:t>
            </a:r>
            <a:endParaRPr lang="en-GB" sz="2800" dirty="0">
              <a:latin typeface="+mj-lt"/>
            </a:endParaRPr>
          </a:p>
        </p:txBody>
      </p:sp>
    </p:spTree>
    <p:extLst>
      <p:ext uri="{BB962C8B-B14F-4D97-AF65-F5344CB8AC3E}">
        <p14:creationId xmlns:p14="http://schemas.microsoft.com/office/powerpoint/2010/main" val="779119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0" y="0"/>
            <a:ext cx="12205250" cy="1066892"/>
          </a:xfrm>
          <a:prstGeom prst="rect">
            <a:avLst/>
          </a:prstGeom>
        </p:spPr>
      </p:pic>
      <p:pic>
        <p:nvPicPr>
          <p:cNvPr id="5" name="Picture 4"/>
          <p:cNvPicPr>
            <a:picLocks noChangeAspect="1"/>
          </p:cNvPicPr>
          <p:nvPr/>
        </p:nvPicPr>
        <p:blipFill>
          <a:blip r:embed="rId3"/>
          <a:stretch>
            <a:fillRect/>
          </a:stretch>
        </p:blipFill>
        <p:spPr>
          <a:xfrm>
            <a:off x="7833694" y="-55471"/>
            <a:ext cx="4523624" cy="1097375"/>
          </a:xfrm>
          <a:prstGeom prst="rect">
            <a:avLst/>
          </a:prstGeom>
        </p:spPr>
      </p:pic>
      <p:pic>
        <p:nvPicPr>
          <p:cNvPr id="6" name="Picture 5"/>
          <p:cNvPicPr>
            <a:picLocks noChangeAspect="1"/>
          </p:cNvPicPr>
          <p:nvPr/>
        </p:nvPicPr>
        <p:blipFill>
          <a:blip r:embed="rId4"/>
          <a:stretch>
            <a:fillRect/>
          </a:stretch>
        </p:blipFill>
        <p:spPr>
          <a:xfrm>
            <a:off x="10236071" y="5443605"/>
            <a:ext cx="1969179" cy="1414395"/>
          </a:xfrm>
          <a:prstGeom prst="rect">
            <a:avLst/>
          </a:prstGeom>
        </p:spPr>
      </p:pic>
      <p:sp>
        <p:nvSpPr>
          <p:cNvPr id="2" name="Rectangle 1"/>
          <p:cNvSpPr/>
          <p:nvPr/>
        </p:nvSpPr>
        <p:spPr>
          <a:xfrm>
            <a:off x="426720" y="1877737"/>
            <a:ext cx="9668786" cy="4031873"/>
          </a:xfrm>
          <a:prstGeom prst="rect">
            <a:avLst/>
          </a:prstGeom>
        </p:spPr>
        <p:txBody>
          <a:bodyPr wrap="square">
            <a:spAutoFit/>
          </a:bodyPr>
          <a:lstStyle/>
          <a:p>
            <a:r>
              <a:rPr lang="en-GB" sz="3200" dirty="0" smtClean="0">
                <a:latin typeface="+mj-lt"/>
              </a:rPr>
              <a:t>Although ‘bystanders’ might not be actively involved in bullying, they are allowing it to continue. </a:t>
            </a:r>
          </a:p>
          <a:p>
            <a:endParaRPr lang="en-GB" sz="3200" dirty="0">
              <a:latin typeface="+mj-lt"/>
            </a:endParaRPr>
          </a:p>
          <a:p>
            <a:r>
              <a:rPr lang="en-GB" sz="3200" dirty="0" smtClean="0">
                <a:latin typeface="+mj-lt"/>
              </a:rPr>
              <a:t>We want to be ‘</a:t>
            </a:r>
            <a:r>
              <a:rPr lang="en-GB" sz="3200" dirty="0" err="1" smtClean="0">
                <a:latin typeface="+mj-lt"/>
              </a:rPr>
              <a:t>upstanders</a:t>
            </a:r>
            <a:r>
              <a:rPr lang="en-GB" sz="3200" dirty="0" smtClean="0">
                <a:latin typeface="+mj-lt"/>
              </a:rPr>
              <a:t>’ – people who take action to do what is right.</a:t>
            </a:r>
          </a:p>
          <a:p>
            <a:endParaRPr lang="en-GB" sz="3200" dirty="0">
              <a:latin typeface="+mj-lt"/>
            </a:endParaRPr>
          </a:p>
          <a:p>
            <a:r>
              <a:rPr lang="en-GB" sz="3200" dirty="0" smtClean="0">
                <a:latin typeface="+mj-lt"/>
              </a:rPr>
              <a:t>What virtues are needed to be an ‘</a:t>
            </a:r>
            <a:r>
              <a:rPr lang="en-GB" sz="3200" dirty="0" err="1" smtClean="0">
                <a:latin typeface="+mj-lt"/>
              </a:rPr>
              <a:t>upstander</a:t>
            </a:r>
            <a:r>
              <a:rPr lang="en-GB" sz="3200" dirty="0" smtClean="0">
                <a:latin typeface="+mj-lt"/>
              </a:rPr>
              <a:t>?’</a:t>
            </a:r>
          </a:p>
          <a:p>
            <a:r>
              <a:rPr lang="en-GB" sz="3200" dirty="0" smtClean="0">
                <a:latin typeface="+mj-lt"/>
              </a:rPr>
              <a:t>  </a:t>
            </a:r>
            <a:endParaRPr lang="en-GB" sz="3200" dirty="0">
              <a:latin typeface="+mj-lt"/>
            </a:endParaRPr>
          </a:p>
        </p:txBody>
      </p:sp>
    </p:spTree>
    <p:extLst>
      <p:ext uri="{BB962C8B-B14F-4D97-AF65-F5344CB8AC3E}">
        <p14:creationId xmlns:p14="http://schemas.microsoft.com/office/powerpoint/2010/main" val="8848267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0" y="0"/>
            <a:ext cx="12205250" cy="1066892"/>
          </a:xfrm>
          <a:prstGeom prst="rect">
            <a:avLst/>
          </a:prstGeom>
        </p:spPr>
      </p:pic>
      <p:pic>
        <p:nvPicPr>
          <p:cNvPr id="5" name="Picture 4"/>
          <p:cNvPicPr>
            <a:picLocks noChangeAspect="1"/>
          </p:cNvPicPr>
          <p:nvPr/>
        </p:nvPicPr>
        <p:blipFill>
          <a:blip r:embed="rId3"/>
          <a:stretch>
            <a:fillRect/>
          </a:stretch>
        </p:blipFill>
        <p:spPr>
          <a:xfrm>
            <a:off x="7833694" y="-55471"/>
            <a:ext cx="4523624" cy="1097375"/>
          </a:xfrm>
          <a:prstGeom prst="rect">
            <a:avLst/>
          </a:prstGeom>
        </p:spPr>
      </p:pic>
      <p:pic>
        <p:nvPicPr>
          <p:cNvPr id="6" name="Picture 5"/>
          <p:cNvPicPr>
            <a:picLocks noChangeAspect="1"/>
          </p:cNvPicPr>
          <p:nvPr/>
        </p:nvPicPr>
        <p:blipFill>
          <a:blip r:embed="rId4"/>
          <a:stretch>
            <a:fillRect/>
          </a:stretch>
        </p:blipFill>
        <p:spPr>
          <a:xfrm>
            <a:off x="10236071" y="5443605"/>
            <a:ext cx="1969179" cy="1414395"/>
          </a:xfrm>
          <a:prstGeom prst="rect">
            <a:avLst/>
          </a:prstGeom>
        </p:spPr>
      </p:pic>
      <p:sp>
        <p:nvSpPr>
          <p:cNvPr id="2" name="Rectangle 1"/>
          <p:cNvSpPr/>
          <p:nvPr/>
        </p:nvSpPr>
        <p:spPr>
          <a:xfrm>
            <a:off x="660950" y="2169370"/>
            <a:ext cx="11696368" cy="2862322"/>
          </a:xfrm>
          <a:prstGeom prst="rect">
            <a:avLst/>
          </a:prstGeom>
        </p:spPr>
        <p:txBody>
          <a:bodyPr wrap="square">
            <a:spAutoFit/>
          </a:bodyPr>
          <a:lstStyle/>
          <a:p>
            <a:r>
              <a:rPr lang="en-GB" sz="3600" dirty="0" smtClean="0">
                <a:latin typeface="+mj-lt"/>
              </a:rPr>
              <a:t>Look at the following scenarios and discuss:</a:t>
            </a:r>
          </a:p>
          <a:p>
            <a:endParaRPr lang="en-GB" sz="3600" dirty="0" smtClean="0">
              <a:latin typeface="+mj-lt"/>
            </a:endParaRPr>
          </a:p>
          <a:p>
            <a:pPr marL="457200" indent="-457200">
              <a:buFontTx/>
              <a:buChar char="-"/>
            </a:pPr>
            <a:r>
              <a:rPr lang="en-GB" sz="3600" dirty="0" smtClean="0">
                <a:latin typeface="+mj-lt"/>
              </a:rPr>
              <a:t>What would a ‘bystander’ do?</a:t>
            </a:r>
          </a:p>
          <a:p>
            <a:pPr marL="457200" indent="-457200">
              <a:buFontTx/>
              <a:buChar char="-"/>
            </a:pPr>
            <a:endParaRPr lang="en-GB" sz="3600" dirty="0" smtClean="0">
              <a:latin typeface="+mj-lt"/>
            </a:endParaRPr>
          </a:p>
          <a:p>
            <a:pPr marL="457200" indent="-457200">
              <a:buFontTx/>
              <a:buChar char="-"/>
            </a:pPr>
            <a:r>
              <a:rPr lang="en-GB" sz="3600" dirty="0" smtClean="0">
                <a:latin typeface="+mj-lt"/>
              </a:rPr>
              <a:t>What would an ‘</a:t>
            </a:r>
            <a:r>
              <a:rPr lang="en-GB" sz="3600" dirty="0" err="1" smtClean="0">
                <a:latin typeface="+mj-lt"/>
              </a:rPr>
              <a:t>upstander</a:t>
            </a:r>
            <a:r>
              <a:rPr lang="en-GB" sz="3600" dirty="0" smtClean="0">
                <a:latin typeface="+mj-lt"/>
              </a:rPr>
              <a:t>’ do?  </a:t>
            </a:r>
            <a:endParaRPr lang="en-GB" sz="3600" dirty="0">
              <a:latin typeface="+mj-lt"/>
            </a:endParaRPr>
          </a:p>
        </p:txBody>
      </p:sp>
    </p:spTree>
    <p:extLst>
      <p:ext uri="{BB962C8B-B14F-4D97-AF65-F5344CB8AC3E}">
        <p14:creationId xmlns:p14="http://schemas.microsoft.com/office/powerpoint/2010/main" val="29973289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0" y="0"/>
            <a:ext cx="12205250" cy="1066892"/>
          </a:xfrm>
          <a:prstGeom prst="rect">
            <a:avLst/>
          </a:prstGeom>
        </p:spPr>
      </p:pic>
      <p:pic>
        <p:nvPicPr>
          <p:cNvPr id="5" name="Picture 4"/>
          <p:cNvPicPr>
            <a:picLocks noChangeAspect="1"/>
          </p:cNvPicPr>
          <p:nvPr/>
        </p:nvPicPr>
        <p:blipFill>
          <a:blip r:embed="rId3"/>
          <a:stretch>
            <a:fillRect/>
          </a:stretch>
        </p:blipFill>
        <p:spPr>
          <a:xfrm>
            <a:off x="7833694" y="-55471"/>
            <a:ext cx="4523624" cy="1097375"/>
          </a:xfrm>
          <a:prstGeom prst="rect">
            <a:avLst/>
          </a:prstGeom>
        </p:spPr>
      </p:pic>
      <p:pic>
        <p:nvPicPr>
          <p:cNvPr id="6" name="Picture 5"/>
          <p:cNvPicPr>
            <a:picLocks noChangeAspect="1"/>
          </p:cNvPicPr>
          <p:nvPr/>
        </p:nvPicPr>
        <p:blipFill>
          <a:blip r:embed="rId4"/>
          <a:stretch>
            <a:fillRect/>
          </a:stretch>
        </p:blipFill>
        <p:spPr>
          <a:xfrm>
            <a:off x="10236071" y="5443605"/>
            <a:ext cx="1969179" cy="1414395"/>
          </a:xfrm>
          <a:prstGeom prst="rect">
            <a:avLst/>
          </a:prstGeom>
        </p:spPr>
      </p:pic>
      <p:sp>
        <p:nvSpPr>
          <p:cNvPr id="7" name="Text Box 2"/>
          <p:cNvSpPr txBox="1">
            <a:spLocks noChangeArrowheads="1"/>
          </p:cNvSpPr>
          <p:nvPr/>
        </p:nvSpPr>
        <p:spPr bwMode="auto">
          <a:xfrm>
            <a:off x="488195" y="2316995"/>
            <a:ext cx="10985537" cy="2040320"/>
          </a:xfrm>
          <a:prstGeom prst="rect">
            <a:avLst/>
          </a:prstGeom>
          <a:solidFill>
            <a:srgbClr val="FFFFFF"/>
          </a:solidFill>
          <a:ln w="9525">
            <a:solidFill>
              <a:srgbClr val="FF0000"/>
            </a:solidFill>
            <a:miter lim="800000"/>
            <a:headEnd/>
            <a:tailEnd/>
          </a:ln>
        </p:spPr>
        <p:txBody>
          <a:bodyPr rot="0" vert="horz" wrap="square" lIns="91440" tIns="45720" rIns="91440" bIns="45720" anchor="t" anchorCtr="0">
            <a:noAutofit/>
          </a:bodyPr>
          <a:lstStyle/>
          <a:p>
            <a:pPr>
              <a:lnSpc>
                <a:spcPct val="107000"/>
              </a:lnSpc>
              <a:spcAft>
                <a:spcPts val="800"/>
              </a:spcAft>
            </a:pPr>
            <a:r>
              <a:rPr lang="en-GB" sz="3600" dirty="0" err="1">
                <a:effectLst/>
                <a:latin typeface="+mj-lt"/>
                <a:ea typeface="Calibri" panose="020F0502020204030204" pitchFamily="34" charset="0"/>
                <a:cs typeface="Calibri" panose="020F0502020204030204" pitchFamily="34" charset="0"/>
              </a:rPr>
              <a:t>Owais</a:t>
            </a:r>
            <a:r>
              <a:rPr lang="en-GB" sz="3600" dirty="0">
                <a:effectLst/>
                <a:latin typeface="+mj-lt"/>
                <a:ea typeface="Calibri" panose="020F0502020204030204" pitchFamily="34" charset="0"/>
                <a:cs typeface="Calibri" panose="020F0502020204030204" pitchFamily="34" charset="0"/>
              </a:rPr>
              <a:t> is playing an online game and hears </a:t>
            </a:r>
            <a:r>
              <a:rPr lang="en-GB" sz="3600" dirty="0" smtClean="0">
                <a:effectLst/>
                <a:latin typeface="+mj-lt"/>
                <a:ea typeface="Calibri" panose="020F0502020204030204" pitchFamily="34" charset="0"/>
                <a:cs typeface="Calibri" panose="020F0502020204030204" pitchFamily="34" charset="0"/>
              </a:rPr>
              <a:t>someone </a:t>
            </a:r>
            <a:r>
              <a:rPr lang="en-GB" sz="3600" dirty="0">
                <a:effectLst/>
                <a:latin typeface="+mj-lt"/>
                <a:ea typeface="Calibri" panose="020F0502020204030204" pitchFamily="34" charset="0"/>
                <a:cs typeface="Calibri" panose="020F0502020204030204" pitchFamily="34" charset="0"/>
              </a:rPr>
              <a:t>telling another person that they suck at the </a:t>
            </a:r>
            <a:r>
              <a:rPr lang="en-GB" sz="3600" dirty="0" smtClean="0">
                <a:effectLst/>
                <a:latin typeface="+mj-lt"/>
                <a:ea typeface="Calibri" panose="020F0502020204030204" pitchFamily="34" charset="0"/>
                <a:cs typeface="Calibri" panose="020F0502020204030204" pitchFamily="34" charset="0"/>
              </a:rPr>
              <a:t>game and shouldn’t bother. </a:t>
            </a:r>
            <a:r>
              <a:rPr lang="en-GB" sz="3600" dirty="0">
                <a:effectLst/>
                <a:latin typeface="+mj-lt"/>
                <a:ea typeface="Calibri" panose="020F0502020204030204" pitchFamily="34" charset="0"/>
                <a:cs typeface="Calibri" panose="020F0502020204030204" pitchFamily="34" charset="0"/>
              </a:rPr>
              <a:t>This happens every time this person logs on. </a:t>
            </a:r>
          </a:p>
          <a:p>
            <a:pPr>
              <a:lnSpc>
                <a:spcPct val="107000"/>
              </a:lnSpc>
              <a:spcAft>
                <a:spcPts val="800"/>
              </a:spcAft>
            </a:pPr>
            <a:r>
              <a:rPr lang="en-GB" sz="3600" dirty="0">
                <a:effectLst/>
                <a:latin typeface="+mj-lt"/>
                <a:ea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2132873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0" y="0"/>
            <a:ext cx="12205250" cy="1066892"/>
          </a:xfrm>
          <a:prstGeom prst="rect">
            <a:avLst/>
          </a:prstGeom>
        </p:spPr>
      </p:pic>
      <p:pic>
        <p:nvPicPr>
          <p:cNvPr id="5" name="Picture 4"/>
          <p:cNvPicPr>
            <a:picLocks noChangeAspect="1"/>
          </p:cNvPicPr>
          <p:nvPr/>
        </p:nvPicPr>
        <p:blipFill>
          <a:blip r:embed="rId3"/>
          <a:stretch>
            <a:fillRect/>
          </a:stretch>
        </p:blipFill>
        <p:spPr>
          <a:xfrm>
            <a:off x="7833694" y="-55471"/>
            <a:ext cx="4523624" cy="1097375"/>
          </a:xfrm>
          <a:prstGeom prst="rect">
            <a:avLst/>
          </a:prstGeom>
        </p:spPr>
      </p:pic>
      <p:pic>
        <p:nvPicPr>
          <p:cNvPr id="6" name="Picture 5"/>
          <p:cNvPicPr>
            <a:picLocks noChangeAspect="1"/>
          </p:cNvPicPr>
          <p:nvPr/>
        </p:nvPicPr>
        <p:blipFill>
          <a:blip r:embed="rId4"/>
          <a:stretch>
            <a:fillRect/>
          </a:stretch>
        </p:blipFill>
        <p:spPr>
          <a:xfrm>
            <a:off x="10236071" y="5443605"/>
            <a:ext cx="1969179" cy="1414395"/>
          </a:xfrm>
          <a:prstGeom prst="rect">
            <a:avLst/>
          </a:prstGeom>
        </p:spPr>
      </p:pic>
      <p:sp>
        <p:nvSpPr>
          <p:cNvPr id="8" name="Text Box 2"/>
          <p:cNvSpPr txBox="1">
            <a:spLocks noChangeArrowheads="1"/>
          </p:cNvSpPr>
          <p:nvPr/>
        </p:nvSpPr>
        <p:spPr bwMode="auto">
          <a:xfrm>
            <a:off x="1323310" y="2504811"/>
            <a:ext cx="9585879" cy="1947919"/>
          </a:xfrm>
          <a:prstGeom prst="rect">
            <a:avLst/>
          </a:prstGeom>
          <a:solidFill>
            <a:srgbClr val="FFFFFF"/>
          </a:solidFill>
          <a:ln w="9525">
            <a:solidFill>
              <a:srgbClr val="0070C0"/>
            </a:solidFill>
            <a:miter lim="800000"/>
            <a:headEnd/>
            <a:tailEnd/>
          </a:ln>
        </p:spPr>
        <p:txBody>
          <a:bodyPr rot="0" vert="horz" wrap="square" lIns="91440" tIns="45720" rIns="91440" bIns="45720" anchor="t" anchorCtr="0">
            <a:noAutofit/>
          </a:bodyPr>
          <a:lstStyle/>
          <a:p>
            <a:pPr>
              <a:lnSpc>
                <a:spcPct val="107000"/>
              </a:lnSpc>
              <a:spcAft>
                <a:spcPts val="800"/>
              </a:spcAft>
            </a:pPr>
            <a:r>
              <a:rPr lang="en-GB" sz="3600" dirty="0">
                <a:effectLst/>
                <a:latin typeface="+mj-lt"/>
                <a:ea typeface="Calibri" panose="020F0502020204030204" pitchFamily="34" charset="0"/>
                <a:cs typeface="Times New Roman" panose="02020603050405020304" pitchFamily="18" charset="0"/>
              </a:rPr>
              <a:t>Someone posts a picture of Claire that she doesn’t </a:t>
            </a:r>
            <a:r>
              <a:rPr lang="en-GB" sz="3600" dirty="0" smtClean="0">
                <a:effectLst/>
                <a:latin typeface="+mj-lt"/>
                <a:ea typeface="Calibri" panose="020F0502020204030204" pitchFamily="34" charset="0"/>
                <a:cs typeface="Times New Roman" panose="02020603050405020304" pitchFamily="18" charset="0"/>
              </a:rPr>
              <a:t>like on </a:t>
            </a:r>
            <a:r>
              <a:rPr lang="en-GB" sz="3600" dirty="0">
                <a:effectLst/>
                <a:latin typeface="+mj-lt"/>
                <a:ea typeface="Calibri" panose="020F0502020204030204" pitchFamily="34" charset="0"/>
                <a:cs typeface="Times New Roman" panose="02020603050405020304" pitchFamily="18" charset="0"/>
              </a:rPr>
              <a:t>Instagram. Lots of people like it and are posting mean comments underneath.</a:t>
            </a:r>
          </a:p>
          <a:p>
            <a:pPr>
              <a:lnSpc>
                <a:spcPct val="107000"/>
              </a:lnSpc>
              <a:spcAft>
                <a:spcPts val="800"/>
              </a:spcAft>
            </a:pPr>
            <a:r>
              <a:rPr lang="en-GB" sz="3600" dirty="0">
                <a:effectLst/>
                <a:latin typeface="+mj-lt"/>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16492022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0" y="0"/>
            <a:ext cx="12205250" cy="1066892"/>
          </a:xfrm>
          <a:prstGeom prst="rect">
            <a:avLst/>
          </a:prstGeom>
        </p:spPr>
      </p:pic>
      <p:pic>
        <p:nvPicPr>
          <p:cNvPr id="5" name="Picture 4"/>
          <p:cNvPicPr>
            <a:picLocks noChangeAspect="1"/>
          </p:cNvPicPr>
          <p:nvPr/>
        </p:nvPicPr>
        <p:blipFill>
          <a:blip r:embed="rId3"/>
          <a:stretch>
            <a:fillRect/>
          </a:stretch>
        </p:blipFill>
        <p:spPr>
          <a:xfrm>
            <a:off x="7833694" y="-55471"/>
            <a:ext cx="4523624" cy="1097375"/>
          </a:xfrm>
          <a:prstGeom prst="rect">
            <a:avLst/>
          </a:prstGeom>
        </p:spPr>
      </p:pic>
      <p:pic>
        <p:nvPicPr>
          <p:cNvPr id="6" name="Picture 5"/>
          <p:cNvPicPr>
            <a:picLocks noChangeAspect="1"/>
          </p:cNvPicPr>
          <p:nvPr/>
        </p:nvPicPr>
        <p:blipFill>
          <a:blip r:embed="rId4"/>
          <a:stretch>
            <a:fillRect/>
          </a:stretch>
        </p:blipFill>
        <p:spPr>
          <a:xfrm>
            <a:off x="10236071" y="5443605"/>
            <a:ext cx="1969179" cy="1414395"/>
          </a:xfrm>
          <a:prstGeom prst="rect">
            <a:avLst/>
          </a:prstGeom>
        </p:spPr>
      </p:pic>
      <p:sp>
        <p:nvSpPr>
          <p:cNvPr id="9" name="Text Box 3"/>
          <p:cNvSpPr txBox="1"/>
          <p:nvPr/>
        </p:nvSpPr>
        <p:spPr>
          <a:xfrm>
            <a:off x="1513779" y="2436003"/>
            <a:ext cx="8722292" cy="2064435"/>
          </a:xfrm>
          <a:prstGeom prst="rect">
            <a:avLst/>
          </a:prstGeom>
          <a:solidFill>
            <a:schemeClr val="lt1"/>
          </a:solidFill>
          <a:ln w="6350">
            <a:solidFill>
              <a:srgbClr val="00B050"/>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en-GB" sz="3600" dirty="0">
                <a:effectLst/>
                <a:latin typeface="+mj-lt"/>
                <a:ea typeface="Calibri" panose="020F0502020204030204" pitchFamily="34" charset="0"/>
                <a:cs typeface="Times New Roman" panose="02020603050405020304" pitchFamily="18" charset="0"/>
              </a:rPr>
              <a:t>You see that someone in your class has lots of tweets about </a:t>
            </a:r>
            <a:r>
              <a:rPr lang="en-GB" sz="3600" dirty="0" smtClean="0">
                <a:effectLst/>
                <a:latin typeface="+mj-lt"/>
                <a:ea typeface="Calibri" panose="020F0502020204030204" pitchFamily="34" charset="0"/>
                <a:cs typeface="Times New Roman" panose="02020603050405020304" pitchFamily="18" charset="0"/>
              </a:rPr>
              <a:t>them which make fun of </a:t>
            </a:r>
            <a:r>
              <a:rPr lang="en-GB" sz="3600" dirty="0">
                <a:effectLst/>
                <a:latin typeface="+mj-lt"/>
                <a:ea typeface="Calibri" panose="020F0502020204030204" pitchFamily="34" charset="0"/>
                <a:cs typeface="Times New Roman" panose="02020603050405020304" pitchFamily="18" charset="0"/>
              </a:rPr>
              <a:t>the way they answered a question in class.</a:t>
            </a:r>
          </a:p>
        </p:txBody>
      </p:sp>
    </p:spTree>
    <p:extLst>
      <p:ext uri="{BB962C8B-B14F-4D97-AF65-F5344CB8AC3E}">
        <p14:creationId xmlns:p14="http://schemas.microsoft.com/office/powerpoint/2010/main" val="20694828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0" y="0"/>
            <a:ext cx="12205250" cy="1066892"/>
          </a:xfrm>
          <a:prstGeom prst="rect">
            <a:avLst/>
          </a:prstGeom>
        </p:spPr>
      </p:pic>
      <p:pic>
        <p:nvPicPr>
          <p:cNvPr id="5" name="Picture 4"/>
          <p:cNvPicPr>
            <a:picLocks noChangeAspect="1"/>
          </p:cNvPicPr>
          <p:nvPr/>
        </p:nvPicPr>
        <p:blipFill>
          <a:blip r:embed="rId3"/>
          <a:stretch>
            <a:fillRect/>
          </a:stretch>
        </p:blipFill>
        <p:spPr>
          <a:xfrm>
            <a:off x="7833694" y="-55471"/>
            <a:ext cx="4523624" cy="1097375"/>
          </a:xfrm>
          <a:prstGeom prst="rect">
            <a:avLst/>
          </a:prstGeom>
        </p:spPr>
      </p:pic>
      <p:pic>
        <p:nvPicPr>
          <p:cNvPr id="6" name="Picture 5"/>
          <p:cNvPicPr>
            <a:picLocks noChangeAspect="1"/>
          </p:cNvPicPr>
          <p:nvPr/>
        </p:nvPicPr>
        <p:blipFill>
          <a:blip r:embed="rId4"/>
          <a:stretch>
            <a:fillRect/>
          </a:stretch>
        </p:blipFill>
        <p:spPr>
          <a:xfrm>
            <a:off x="10236071" y="5443605"/>
            <a:ext cx="1969179" cy="1414395"/>
          </a:xfrm>
          <a:prstGeom prst="rect">
            <a:avLst/>
          </a:prstGeom>
        </p:spPr>
      </p:pic>
      <p:sp>
        <p:nvSpPr>
          <p:cNvPr id="11" name="AutoShape 2"/>
          <p:cNvSpPr>
            <a:spLocks noChangeArrowheads="1"/>
          </p:cNvSpPr>
          <p:nvPr/>
        </p:nvSpPr>
        <p:spPr bwMode="auto">
          <a:xfrm>
            <a:off x="4293704" y="1526484"/>
            <a:ext cx="7251589" cy="4166649"/>
          </a:xfrm>
          <a:prstGeom prst="cloudCallout">
            <a:avLst>
              <a:gd name="adj1" fmla="val 45079"/>
              <a:gd name="adj2" fmla="val 63116"/>
            </a:avLst>
          </a:prstGeom>
          <a:noFill/>
          <a:ln w="25400">
            <a:solidFill>
              <a:srgbClr val="000000"/>
            </a:solidFill>
            <a:round/>
            <a:headEnd/>
            <a:tailEnd/>
          </a:ln>
          <a:effectLst/>
          <a:extLst>
            <a:ext uri="{909E8E84-426E-40DD-AFC4-6F175D3DCCD1}">
              <a14:hiddenFill xmlns:a14="http://schemas.microsoft.com/office/drawing/2010/main">
                <a:solidFill>
                  <a:srgbClr val="5B9BD5"/>
                </a:solidFill>
              </a14:hiddenFill>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b="0" i="0" u="none" strike="noStrike" cap="none" normalizeH="0" baseline="0" dirty="0" smtClean="0">
              <a:ln>
                <a:noFill/>
              </a:ln>
              <a:solidFill>
                <a:schemeClr val="tx1"/>
              </a:solidFill>
              <a:effectLst/>
              <a:latin typeface="Arial" panose="020B0604020202020204" pitchFamily="34" charset="0"/>
            </a:endParaRPr>
          </a:p>
        </p:txBody>
      </p:sp>
      <p:sp>
        <p:nvSpPr>
          <p:cNvPr id="2" name="Rectangle 1"/>
          <p:cNvSpPr/>
          <p:nvPr/>
        </p:nvSpPr>
        <p:spPr>
          <a:xfrm>
            <a:off x="296847" y="1824796"/>
            <a:ext cx="3861684" cy="3970318"/>
          </a:xfrm>
          <a:prstGeom prst="rect">
            <a:avLst/>
          </a:prstGeom>
        </p:spPr>
        <p:txBody>
          <a:bodyPr wrap="square">
            <a:spAutoFit/>
          </a:bodyPr>
          <a:lstStyle/>
          <a:p>
            <a:r>
              <a:rPr lang="en-GB" sz="2800" dirty="0">
                <a:latin typeface="+mj-lt"/>
              </a:rPr>
              <a:t>What is the problem?</a:t>
            </a:r>
          </a:p>
          <a:p>
            <a:endParaRPr lang="en-GB" sz="2800" dirty="0">
              <a:latin typeface="+mj-lt"/>
            </a:endParaRPr>
          </a:p>
          <a:p>
            <a:r>
              <a:rPr lang="en-GB" sz="2800" dirty="0">
                <a:latin typeface="+mj-lt"/>
              </a:rPr>
              <a:t>How would you feel?</a:t>
            </a:r>
          </a:p>
          <a:p>
            <a:endParaRPr lang="en-GB" sz="2800" dirty="0">
              <a:latin typeface="+mj-lt"/>
            </a:endParaRPr>
          </a:p>
          <a:p>
            <a:r>
              <a:rPr lang="en-GB" sz="2800" dirty="0">
                <a:latin typeface="+mj-lt"/>
              </a:rPr>
              <a:t>What virtues are involved in this scenario?</a:t>
            </a:r>
          </a:p>
          <a:p>
            <a:endParaRPr lang="en-GB" sz="2800" dirty="0">
              <a:latin typeface="+mj-lt"/>
            </a:endParaRPr>
          </a:p>
          <a:p>
            <a:r>
              <a:rPr lang="en-GB" sz="2800" dirty="0">
                <a:latin typeface="+mj-lt"/>
              </a:rPr>
              <a:t>What do you think a wise thing to do is? Why?</a:t>
            </a:r>
          </a:p>
        </p:txBody>
      </p:sp>
      <p:sp>
        <p:nvSpPr>
          <p:cNvPr id="3" name="Rectangle 2"/>
          <p:cNvSpPr/>
          <p:nvPr/>
        </p:nvSpPr>
        <p:spPr>
          <a:xfrm>
            <a:off x="9297112" y="3621580"/>
            <a:ext cx="1596788" cy="65715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Rectangle 11"/>
          <p:cNvSpPr/>
          <p:nvPr/>
        </p:nvSpPr>
        <p:spPr>
          <a:xfrm>
            <a:off x="5184866" y="2399123"/>
            <a:ext cx="5501334" cy="2308324"/>
          </a:xfrm>
          <a:prstGeom prst="rect">
            <a:avLst/>
          </a:prstGeom>
        </p:spPr>
        <p:txBody>
          <a:bodyPr wrap="square">
            <a:spAutoFit/>
          </a:bodyPr>
          <a:lstStyle/>
          <a:p>
            <a:r>
              <a:rPr lang="en-GB" dirty="0" smtClean="0">
                <a:latin typeface="+mj-lt"/>
              </a:rPr>
              <a:t>Bethany, in your class, is having a sleepover for her birthday but is only allowed to invite 5 people. Two of your friends, who weren’t invited, are really upset and are not speaking to Bethany anymore. You discover that they have been posting nasty comments online about her and they are encouraging others not to go to the sleepover. You understand why they are upset and they’ve said that they won’t be your friend any more if you tell on them.</a:t>
            </a:r>
            <a:endParaRPr lang="en-GB" dirty="0">
              <a:latin typeface="+mj-lt"/>
            </a:endParaRPr>
          </a:p>
        </p:txBody>
      </p:sp>
    </p:spTree>
    <p:extLst>
      <p:ext uri="{BB962C8B-B14F-4D97-AF65-F5344CB8AC3E}">
        <p14:creationId xmlns:p14="http://schemas.microsoft.com/office/powerpoint/2010/main" val="117306447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0" y="0"/>
            <a:ext cx="12205250" cy="1066892"/>
          </a:xfrm>
          <a:prstGeom prst="rect">
            <a:avLst/>
          </a:prstGeom>
        </p:spPr>
      </p:pic>
      <p:pic>
        <p:nvPicPr>
          <p:cNvPr id="5" name="Picture 4"/>
          <p:cNvPicPr>
            <a:picLocks noChangeAspect="1"/>
          </p:cNvPicPr>
          <p:nvPr/>
        </p:nvPicPr>
        <p:blipFill>
          <a:blip r:embed="rId3"/>
          <a:stretch>
            <a:fillRect/>
          </a:stretch>
        </p:blipFill>
        <p:spPr>
          <a:xfrm>
            <a:off x="7833694" y="-55471"/>
            <a:ext cx="4523624" cy="1097375"/>
          </a:xfrm>
          <a:prstGeom prst="rect">
            <a:avLst/>
          </a:prstGeom>
        </p:spPr>
      </p:pic>
      <p:pic>
        <p:nvPicPr>
          <p:cNvPr id="6" name="Picture 5"/>
          <p:cNvPicPr>
            <a:picLocks noChangeAspect="1"/>
          </p:cNvPicPr>
          <p:nvPr/>
        </p:nvPicPr>
        <p:blipFill>
          <a:blip r:embed="rId4"/>
          <a:stretch>
            <a:fillRect/>
          </a:stretch>
        </p:blipFill>
        <p:spPr>
          <a:xfrm>
            <a:off x="10236071" y="5443605"/>
            <a:ext cx="1969179" cy="1414395"/>
          </a:xfrm>
          <a:prstGeom prst="rect">
            <a:avLst/>
          </a:prstGeom>
        </p:spPr>
      </p:pic>
      <p:sp>
        <p:nvSpPr>
          <p:cNvPr id="3" name="TextBox 2"/>
          <p:cNvSpPr txBox="1"/>
          <p:nvPr/>
        </p:nvSpPr>
        <p:spPr>
          <a:xfrm>
            <a:off x="2046227" y="2480807"/>
            <a:ext cx="8189844" cy="2246769"/>
          </a:xfrm>
          <a:prstGeom prst="rect">
            <a:avLst/>
          </a:prstGeom>
          <a:noFill/>
        </p:spPr>
        <p:txBody>
          <a:bodyPr wrap="square" rtlCol="0">
            <a:spAutoFit/>
          </a:bodyPr>
          <a:lstStyle/>
          <a:p>
            <a:pPr algn="ctr"/>
            <a:r>
              <a:rPr lang="en-GB" sz="2800" dirty="0" smtClean="0">
                <a:latin typeface="+mj-lt"/>
              </a:rPr>
              <a:t>What type of person do you want to be online? You could choose one key virtue you would like to show.</a:t>
            </a:r>
          </a:p>
          <a:p>
            <a:pPr algn="ctr"/>
            <a:endParaRPr lang="en-GB" sz="2800" dirty="0">
              <a:latin typeface="+mj-lt"/>
            </a:endParaRPr>
          </a:p>
          <a:p>
            <a:pPr algn="ctr"/>
            <a:r>
              <a:rPr lang="en-GB" sz="2800" dirty="0" smtClean="0">
                <a:latin typeface="+mj-lt"/>
              </a:rPr>
              <a:t>Are there any habits you need to start in order to be this person?</a:t>
            </a:r>
            <a:endParaRPr lang="en-GB" sz="2800" dirty="0">
              <a:latin typeface="+mj-lt"/>
            </a:endParaRPr>
          </a:p>
        </p:txBody>
      </p:sp>
      <p:pic>
        <p:nvPicPr>
          <p:cNvPr id="7" name="Picture 6"/>
          <p:cNvPicPr>
            <a:picLocks noChangeAspect="1"/>
          </p:cNvPicPr>
          <p:nvPr/>
        </p:nvPicPr>
        <p:blipFill rotWithShape="1">
          <a:blip r:embed="rId5"/>
          <a:srcRect l="11722" t="12462" r="17933" b="5940"/>
          <a:stretch/>
        </p:blipFill>
        <p:spPr>
          <a:xfrm>
            <a:off x="159599" y="4777145"/>
            <a:ext cx="1470992" cy="1940119"/>
          </a:xfrm>
          <a:prstGeom prst="rect">
            <a:avLst/>
          </a:prstGeom>
        </p:spPr>
      </p:pic>
    </p:spTree>
    <p:extLst>
      <p:ext uri="{BB962C8B-B14F-4D97-AF65-F5344CB8AC3E}">
        <p14:creationId xmlns:p14="http://schemas.microsoft.com/office/powerpoint/2010/main" val="298924587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TotalTime>
  <Words>353</Words>
  <Application>Microsoft Office PowerPoint</Application>
  <PresentationFormat>Widescreen</PresentationFormat>
  <Paragraphs>34</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Times New Roman</vt:lpstr>
      <vt:lpstr>Office Theme</vt:lpstr>
      <vt:lpstr>What should we do about cyber bullying?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UoB IT Services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should we do about cyber bullying?</dc:title>
  <dc:creator>Rachael Hunter (School of Education)</dc:creator>
  <cp:lastModifiedBy>Rebecca Wycherley (Education)</cp:lastModifiedBy>
  <cp:revision>13</cp:revision>
  <dcterms:created xsi:type="dcterms:W3CDTF">2019-07-04T08:57:38Z</dcterms:created>
  <dcterms:modified xsi:type="dcterms:W3CDTF">2020-06-05T11:55:59Z</dcterms:modified>
</cp:coreProperties>
</file>