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70" d="100"/>
          <a:sy n="70" d="100"/>
        </p:scale>
        <p:origin x="57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876680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9519915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919213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378949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F0A2683-BA6C-4B61-A128-D1359FD66BAA}" type="datetimeFigureOut">
              <a:rPr lang="en-GB" smtClean="0"/>
              <a:t>05/06/2020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2742933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626941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F0A2683-BA6C-4B61-A128-D1359FD66BAA}" type="datetimeFigureOut">
              <a:rPr lang="en-GB" smtClean="0"/>
              <a:t>05/06/2020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712951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F0A2683-BA6C-4B61-A128-D1359FD66BAA}" type="datetimeFigureOut">
              <a:rPr lang="en-GB" smtClean="0"/>
              <a:t>05/06/2020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58097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0A2683-BA6C-4B61-A128-D1359FD66BAA}" type="datetimeFigureOut">
              <a:rPr lang="en-GB" smtClean="0"/>
              <a:t>05/06/2020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3411044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2022496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F0A2683-BA6C-4B61-A128-D1359FD66BAA}" type="datetimeFigureOut">
              <a:rPr lang="en-GB" smtClean="0"/>
              <a:t>05/06/2020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FEA5D3E-2EE9-4E5A-A5D7-16F247E1193E}" type="slidenum">
              <a:rPr lang="en-GB" smtClean="0"/>
              <a:t>‹#›</a:t>
            </a:fld>
            <a:endParaRPr lang="en-GB"/>
          </a:p>
        </p:txBody>
      </p:sp>
    </p:spTree>
    <p:extLst>
      <p:ext uri="{BB962C8B-B14F-4D97-AF65-F5344CB8AC3E}">
        <p14:creationId xmlns:p14="http://schemas.microsoft.com/office/powerpoint/2010/main" val="14348226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0A2683-BA6C-4B61-A128-D1359FD66BAA}" type="datetimeFigureOut">
              <a:rPr lang="en-GB" smtClean="0"/>
              <a:t>05/06/2020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EA5D3E-2EE9-4E5A-A5D7-16F247E1193E}" type="slidenum">
              <a:rPr lang="en-GB" smtClean="0"/>
              <a:t>‹#›</a:t>
            </a:fld>
            <a:endParaRPr lang="en-GB"/>
          </a:p>
        </p:txBody>
      </p:sp>
    </p:spTree>
    <p:extLst>
      <p:ext uri="{BB962C8B-B14F-4D97-AF65-F5344CB8AC3E}">
        <p14:creationId xmlns:p14="http://schemas.microsoft.com/office/powerpoint/2010/main" val="16279316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6536" y="1925445"/>
            <a:ext cx="9144000" cy="2387600"/>
          </a:xfrm>
        </p:spPr>
        <p:txBody>
          <a:bodyPr/>
          <a:lstStyle/>
          <a:p>
            <a:r>
              <a:rPr lang="en-GB" dirty="0" smtClean="0"/>
              <a:t>Making good choices</a:t>
            </a:r>
            <a:endParaRPr lang="en-GB" dirty="0"/>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Tree>
    <p:extLst>
      <p:ext uri="{BB962C8B-B14F-4D97-AF65-F5344CB8AC3E}">
        <p14:creationId xmlns:p14="http://schemas.microsoft.com/office/powerpoint/2010/main" val="27171654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30625" y="-491751"/>
            <a:ext cx="9144000" cy="2387600"/>
          </a:xfrm>
        </p:spPr>
        <p:txBody>
          <a:bodyPr>
            <a:normAutofit/>
          </a:bodyPr>
          <a:lstStyle/>
          <a:p>
            <a:r>
              <a:rPr lang="en-GB" sz="2800" dirty="0"/>
              <a:t>Fact or fiction?</a:t>
            </a:r>
          </a:p>
        </p:txBody>
      </p:sp>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7" name="TextBox 6"/>
          <p:cNvSpPr txBox="1"/>
          <p:nvPr/>
        </p:nvSpPr>
        <p:spPr>
          <a:xfrm>
            <a:off x="596349" y="2174114"/>
            <a:ext cx="7315200" cy="523220"/>
          </a:xfrm>
          <a:prstGeom prst="rect">
            <a:avLst/>
          </a:prstGeom>
          <a:noFill/>
        </p:spPr>
        <p:txBody>
          <a:bodyPr wrap="square" rtlCol="0">
            <a:spAutoFit/>
          </a:bodyPr>
          <a:lstStyle/>
          <a:p>
            <a:r>
              <a:rPr lang="en-GB" sz="2800" dirty="0" smtClean="0">
                <a:latin typeface="+mj-lt"/>
              </a:rPr>
              <a:t>All drugs are harmful.</a:t>
            </a:r>
            <a:endParaRPr lang="en-GB" sz="2800" dirty="0">
              <a:latin typeface="+mj-lt"/>
            </a:endParaRPr>
          </a:p>
        </p:txBody>
      </p:sp>
      <p:sp>
        <p:nvSpPr>
          <p:cNvPr id="8" name="TextBox 7"/>
          <p:cNvSpPr txBox="1"/>
          <p:nvPr/>
        </p:nvSpPr>
        <p:spPr>
          <a:xfrm>
            <a:off x="540689" y="3003071"/>
            <a:ext cx="9851666" cy="523220"/>
          </a:xfrm>
          <a:prstGeom prst="rect">
            <a:avLst/>
          </a:prstGeom>
          <a:noFill/>
        </p:spPr>
        <p:txBody>
          <a:bodyPr wrap="square" rtlCol="0">
            <a:spAutoFit/>
          </a:bodyPr>
          <a:lstStyle/>
          <a:p>
            <a:r>
              <a:rPr lang="en-GB" sz="2800" dirty="0" smtClean="0">
                <a:latin typeface="+mj-lt"/>
              </a:rPr>
              <a:t>Alcohol and tobacco cause more deaths than any other drug.</a:t>
            </a:r>
            <a:endParaRPr lang="en-GB" sz="2800" dirty="0">
              <a:latin typeface="+mj-lt"/>
            </a:endParaRPr>
          </a:p>
        </p:txBody>
      </p:sp>
      <p:sp>
        <p:nvSpPr>
          <p:cNvPr id="9" name="TextBox 8"/>
          <p:cNvSpPr txBox="1"/>
          <p:nvPr/>
        </p:nvSpPr>
        <p:spPr>
          <a:xfrm>
            <a:off x="540689" y="3822595"/>
            <a:ext cx="5995283" cy="523220"/>
          </a:xfrm>
          <a:prstGeom prst="rect">
            <a:avLst/>
          </a:prstGeom>
          <a:noFill/>
        </p:spPr>
        <p:txBody>
          <a:bodyPr wrap="square" rtlCol="0">
            <a:spAutoFit/>
          </a:bodyPr>
          <a:lstStyle/>
          <a:p>
            <a:r>
              <a:rPr lang="en-GB" sz="2800" dirty="0" smtClean="0">
                <a:latin typeface="+mj-lt"/>
              </a:rPr>
              <a:t>Drugs change the way you act and feel.</a:t>
            </a:r>
            <a:endParaRPr lang="en-GB" sz="2800" dirty="0">
              <a:latin typeface="+mj-lt"/>
            </a:endParaRPr>
          </a:p>
        </p:txBody>
      </p:sp>
      <p:sp>
        <p:nvSpPr>
          <p:cNvPr id="10" name="TextBox 9"/>
          <p:cNvSpPr txBox="1"/>
          <p:nvPr/>
        </p:nvSpPr>
        <p:spPr>
          <a:xfrm>
            <a:off x="504907" y="4637355"/>
            <a:ext cx="9792032" cy="523220"/>
          </a:xfrm>
          <a:prstGeom prst="rect">
            <a:avLst/>
          </a:prstGeom>
          <a:noFill/>
        </p:spPr>
        <p:txBody>
          <a:bodyPr wrap="square" rtlCol="0">
            <a:spAutoFit/>
          </a:bodyPr>
          <a:lstStyle/>
          <a:p>
            <a:r>
              <a:rPr lang="en-GB" sz="2800" dirty="0" smtClean="0">
                <a:latin typeface="+mj-lt"/>
              </a:rPr>
              <a:t>Alcohol is more dangerous for children than for adults.</a:t>
            </a:r>
            <a:endParaRPr lang="en-GB" sz="2800" dirty="0">
              <a:latin typeface="+mj-lt"/>
            </a:endParaRPr>
          </a:p>
        </p:txBody>
      </p:sp>
      <p:sp>
        <p:nvSpPr>
          <p:cNvPr id="11" name="TextBox 10"/>
          <p:cNvSpPr txBox="1"/>
          <p:nvPr/>
        </p:nvSpPr>
        <p:spPr>
          <a:xfrm>
            <a:off x="504907" y="5443605"/>
            <a:ext cx="9851666" cy="523220"/>
          </a:xfrm>
          <a:prstGeom prst="rect">
            <a:avLst/>
          </a:prstGeom>
          <a:noFill/>
        </p:spPr>
        <p:txBody>
          <a:bodyPr wrap="square" rtlCol="0">
            <a:spAutoFit/>
          </a:bodyPr>
          <a:lstStyle/>
          <a:p>
            <a:r>
              <a:rPr lang="en-GB" sz="2800" dirty="0" smtClean="0">
                <a:latin typeface="+mj-lt"/>
              </a:rPr>
              <a:t>Drugs have the same effect on everyone who takes them</a:t>
            </a:r>
            <a:r>
              <a:rPr lang="en-GB" sz="2800" dirty="0" smtClean="0"/>
              <a:t>.</a:t>
            </a:r>
            <a:endParaRPr lang="en-GB" sz="2800" dirty="0"/>
          </a:p>
        </p:txBody>
      </p:sp>
    </p:spTree>
    <p:extLst>
      <p:ext uri="{BB962C8B-B14F-4D97-AF65-F5344CB8AC3E}">
        <p14:creationId xmlns:p14="http://schemas.microsoft.com/office/powerpoint/2010/main" val="2840420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12" name="AutoShape 2"/>
          <p:cNvSpPr>
            <a:spLocks noChangeArrowheads="1"/>
          </p:cNvSpPr>
          <p:nvPr/>
        </p:nvSpPr>
        <p:spPr bwMode="auto">
          <a:xfrm>
            <a:off x="4297725" y="1216237"/>
            <a:ext cx="7482179" cy="4227368"/>
          </a:xfrm>
          <a:prstGeom prst="cloudCallout">
            <a:avLst>
              <a:gd name="adj1" fmla="val 45079"/>
              <a:gd name="adj2" fmla="val 63116"/>
            </a:avLst>
          </a:prstGeom>
          <a:noFill/>
          <a:ln w="25400">
            <a:solidFill>
              <a:srgbClr val="000000"/>
            </a:solidFill>
            <a:round/>
            <a:headEnd/>
            <a:tailEnd/>
          </a:ln>
          <a:effectLst/>
          <a:extLst>
            <a:ext uri="{909E8E84-426E-40DD-AFC4-6F175D3DCCD1}">
              <a14:hiddenFill xmlns:a14="http://schemas.microsoft.com/office/drawing/2010/main">
                <a:solidFill>
                  <a:srgbClr val="5B9BD5"/>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b="0" i="0" u="none" strike="noStrike" cap="none" normalizeH="0" baseline="0" dirty="0" smtClean="0">
              <a:ln>
                <a:noFill/>
              </a:ln>
              <a:solidFill>
                <a:schemeClr val="tx1"/>
              </a:solidFill>
              <a:effectLst/>
              <a:latin typeface="Arial" panose="020B0604020202020204" pitchFamily="34" charset="0"/>
            </a:endParaRPr>
          </a:p>
        </p:txBody>
      </p:sp>
      <p:sp>
        <p:nvSpPr>
          <p:cNvPr id="2" name="Rectangle 1"/>
          <p:cNvSpPr/>
          <p:nvPr/>
        </p:nvSpPr>
        <p:spPr>
          <a:xfrm>
            <a:off x="392264" y="1860293"/>
            <a:ext cx="3905461" cy="4401205"/>
          </a:xfrm>
          <a:prstGeom prst="rect">
            <a:avLst/>
          </a:prstGeom>
        </p:spPr>
        <p:txBody>
          <a:bodyPr wrap="square">
            <a:spAutoFit/>
          </a:bodyPr>
          <a:lstStyle/>
          <a:p>
            <a:r>
              <a:rPr lang="en-GB" sz="2800" dirty="0">
                <a:latin typeface="+mj-lt"/>
              </a:rPr>
              <a:t>What is the problem?</a:t>
            </a:r>
          </a:p>
          <a:p>
            <a:endParaRPr lang="en-GB" sz="2800" dirty="0">
              <a:latin typeface="+mj-lt"/>
            </a:endParaRPr>
          </a:p>
          <a:p>
            <a:r>
              <a:rPr lang="en-GB" sz="2800" dirty="0">
                <a:latin typeface="+mj-lt"/>
              </a:rPr>
              <a:t>How would you feel?</a:t>
            </a:r>
          </a:p>
          <a:p>
            <a:endParaRPr lang="en-GB" sz="2800" dirty="0">
              <a:latin typeface="+mj-lt"/>
            </a:endParaRPr>
          </a:p>
          <a:p>
            <a:r>
              <a:rPr lang="en-GB" sz="2800" dirty="0">
                <a:latin typeface="+mj-lt"/>
              </a:rPr>
              <a:t>What virtues are involved in this scenario?</a:t>
            </a:r>
          </a:p>
          <a:p>
            <a:endParaRPr lang="en-GB" sz="2800" dirty="0">
              <a:latin typeface="+mj-lt"/>
            </a:endParaRPr>
          </a:p>
          <a:p>
            <a:r>
              <a:rPr lang="en-GB" sz="2800" dirty="0">
                <a:latin typeface="+mj-lt"/>
              </a:rPr>
              <a:t>What do you think a </a:t>
            </a:r>
            <a:r>
              <a:rPr lang="en-GB" sz="2800" dirty="0" smtClean="0">
                <a:latin typeface="+mj-lt"/>
              </a:rPr>
              <a:t>‘wise’ </a:t>
            </a:r>
            <a:r>
              <a:rPr lang="en-GB" sz="2800" dirty="0">
                <a:latin typeface="+mj-lt"/>
              </a:rPr>
              <a:t>thing to do is? Why?</a:t>
            </a:r>
          </a:p>
        </p:txBody>
      </p:sp>
      <p:sp>
        <p:nvSpPr>
          <p:cNvPr id="3" name="Rectangle 2"/>
          <p:cNvSpPr/>
          <p:nvPr/>
        </p:nvSpPr>
        <p:spPr>
          <a:xfrm>
            <a:off x="9286484" y="2784143"/>
            <a:ext cx="1727259" cy="127675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5409661" y="1987409"/>
            <a:ext cx="5398936" cy="2554545"/>
          </a:xfrm>
          <a:prstGeom prst="rect">
            <a:avLst/>
          </a:prstGeom>
        </p:spPr>
        <p:txBody>
          <a:bodyPr wrap="square">
            <a:spAutoFit/>
          </a:bodyPr>
          <a:lstStyle/>
          <a:p>
            <a:r>
              <a:rPr lang="en-GB" sz="2000" dirty="0"/>
              <a:t>Your friend whispers that he has got something special in his schoolbag to show </a:t>
            </a:r>
            <a:r>
              <a:rPr lang="en-GB" sz="2000" dirty="0" smtClean="0"/>
              <a:t>you, </a:t>
            </a:r>
            <a:r>
              <a:rPr lang="en-GB" sz="2000" dirty="0"/>
              <a:t>if you promise not to tell anyone. You promise and he shows you a lighter and cigarettes that belong to his Dad. He says that he’s going to try one after school with his older brother, if you want to join him. He reminds you that you’ve promised not to tell anyone. </a:t>
            </a:r>
          </a:p>
        </p:txBody>
      </p:sp>
    </p:spTree>
    <p:extLst>
      <p:ext uri="{BB962C8B-B14F-4D97-AF65-F5344CB8AC3E}">
        <p14:creationId xmlns:p14="http://schemas.microsoft.com/office/powerpoint/2010/main" val="10651650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2" name="Rectangle 1"/>
          <p:cNvSpPr/>
          <p:nvPr/>
        </p:nvSpPr>
        <p:spPr>
          <a:xfrm>
            <a:off x="413468" y="1558414"/>
            <a:ext cx="5327374" cy="4093428"/>
          </a:xfrm>
          <a:prstGeom prst="rect">
            <a:avLst/>
          </a:prstGeom>
        </p:spPr>
        <p:txBody>
          <a:bodyPr wrap="square">
            <a:spAutoFit/>
          </a:bodyPr>
          <a:lstStyle/>
          <a:p>
            <a:r>
              <a:rPr lang="en-GB" sz="2800" dirty="0">
                <a:latin typeface="+mj-lt"/>
              </a:rPr>
              <a:t>Think about the adult that you want to be. </a:t>
            </a:r>
            <a:endParaRPr lang="en-GB" sz="2800" dirty="0" smtClean="0">
              <a:latin typeface="+mj-lt"/>
            </a:endParaRPr>
          </a:p>
          <a:p>
            <a:endParaRPr lang="en-GB" sz="2800" dirty="0">
              <a:latin typeface="+mj-lt"/>
            </a:endParaRPr>
          </a:p>
          <a:p>
            <a:r>
              <a:rPr lang="en-GB" sz="2800" dirty="0" smtClean="0">
                <a:latin typeface="+mj-lt"/>
              </a:rPr>
              <a:t>Write </a:t>
            </a:r>
            <a:r>
              <a:rPr lang="en-GB" sz="2800" dirty="0">
                <a:latin typeface="+mj-lt"/>
              </a:rPr>
              <a:t>words/phrases </a:t>
            </a:r>
            <a:r>
              <a:rPr lang="en-GB" sz="2800" dirty="0" smtClean="0">
                <a:latin typeface="+mj-lt"/>
              </a:rPr>
              <a:t>around </a:t>
            </a:r>
            <a:r>
              <a:rPr lang="en-GB" sz="2800" dirty="0">
                <a:latin typeface="+mj-lt"/>
              </a:rPr>
              <a:t>the outline of the person – this could include </a:t>
            </a:r>
            <a:r>
              <a:rPr lang="en-GB" sz="2800" dirty="0" smtClean="0">
                <a:latin typeface="+mj-lt"/>
              </a:rPr>
              <a:t>achievements </a:t>
            </a:r>
            <a:r>
              <a:rPr lang="en-GB" sz="2800" dirty="0">
                <a:latin typeface="+mj-lt"/>
              </a:rPr>
              <a:t>such as the job you want or </a:t>
            </a:r>
            <a:r>
              <a:rPr lang="en-GB" sz="2800" dirty="0" smtClean="0">
                <a:latin typeface="+mj-lt"/>
              </a:rPr>
              <a:t>virtues you want to have e.g. </a:t>
            </a:r>
            <a:r>
              <a:rPr lang="en-GB" sz="2800" dirty="0">
                <a:latin typeface="+mj-lt"/>
              </a:rPr>
              <a:t>generosity. </a:t>
            </a:r>
          </a:p>
          <a:p>
            <a:endParaRPr lang="en-GB" dirty="0"/>
          </a:p>
          <a:p>
            <a:r>
              <a:rPr lang="en-GB" dirty="0"/>
              <a:t>  </a:t>
            </a:r>
          </a:p>
        </p:txBody>
      </p:sp>
      <p:sp>
        <p:nvSpPr>
          <p:cNvPr id="7" name="Rectangle 6"/>
          <p:cNvSpPr/>
          <p:nvPr/>
        </p:nvSpPr>
        <p:spPr>
          <a:xfrm>
            <a:off x="413468" y="5500950"/>
            <a:ext cx="9872870" cy="954107"/>
          </a:xfrm>
          <a:prstGeom prst="rect">
            <a:avLst/>
          </a:prstGeom>
        </p:spPr>
        <p:txBody>
          <a:bodyPr wrap="square">
            <a:spAutoFit/>
          </a:bodyPr>
          <a:lstStyle/>
          <a:p>
            <a:r>
              <a:rPr lang="en-GB" sz="2800" dirty="0">
                <a:latin typeface="+mj-lt"/>
              </a:rPr>
              <a:t>How could harmful substances affect these goals? </a:t>
            </a:r>
            <a:r>
              <a:rPr lang="en-GB" sz="2800" dirty="0" smtClean="0">
                <a:latin typeface="+mj-lt"/>
              </a:rPr>
              <a:t>(e.g. </a:t>
            </a:r>
            <a:r>
              <a:rPr lang="en-GB" sz="2800" dirty="0">
                <a:latin typeface="+mj-lt"/>
              </a:rPr>
              <a:t>if you spend lots of money on cigarettes, it will be harder to save for a </a:t>
            </a:r>
            <a:r>
              <a:rPr lang="en-GB" sz="2800" dirty="0" smtClean="0">
                <a:latin typeface="+mj-lt"/>
              </a:rPr>
              <a:t>house).</a:t>
            </a:r>
            <a:endParaRPr lang="en-GB" sz="2800" dirty="0">
              <a:latin typeface="+mj-lt"/>
            </a:endParaRPr>
          </a:p>
        </p:txBody>
      </p:sp>
      <p:sp>
        <p:nvSpPr>
          <p:cNvPr id="8" name="TextBox 7"/>
          <p:cNvSpPr txBox="1"/>
          <p:nvPr/>
        </p:nvSpPr>
        <p:spPr>
          <a:xfrm>
            <a:off x="7890355" y="4799500"/>
            <a:ext cx="3673503" cy="276999"/>
          </a:xfrm>
          <a:prstGeom prst="rect">
            <a:avLst/>
          </a:prstGeom>
          <a:noFill/>
        </p:spPr>
        <p:txBody>
          <a:bodyPr wrap="square" rtlCol="0">
            <a:spAutoFit/>
          </a:bodyPr>
          <a:lstStyle/>
          <a:p>
            <a:r>
              <a:rPr lang="en-GB" sz="1200" dirty="0" smtClean="0"/>
              <a:t>Image: commons.wikimedia.org</a:t>
            </a:r>
            <a:endParaRPr lang="en-GB" sz="1200" dirty="0"/>
          </a:p>
        </p:txBody>
      </p:sp>
      <p:pic>
        <p:nvPicPr>
          <p:cNvPr id="3" name="Picture 2"/>
          <p:cNvPicPr>
            <a:picLocks noChangeAspect="1"/>
          </p:cNvPicPr>
          <p:nvPr/>
        </p:nvPicPr>
        <p:blipFill>
          <a:blip r:embed="rId5"/>
          <a:stretch>
            <a:fillRect/>
          </a:stretch>
        </p:blipFill>
        <p:spPr>
          <a:xfrm>
            <a:off x="7890355" y="1558414"/>
            <a:ext cx="2036784" cy="3174652"/>
          </a:xfrm>
          <a:prstGeom prst="rect">
            <a:avLst/>
          </a:prstGeom>
        </p:spPr>
      </p:pic>
    </p:spTree>
    <p:extLst>
      <p:ext uri="{BB962C8B-B14F-4D97-AF65-F5344CB8AC3E}">
        <p14:creationId xmlns:p14="http://schemas.microsoft.com/office/powerpoint/2010/main" val="28734631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0"/>
            <a:ext cx="12205250" cy="1066892"/>
          </a:xfrm>
          <a:prstGeom prst="rect">
            <a:avLst/>
          </a:prstGeom>
        </p:spPr>
      </p:pic>
      <p:pic>
        <p:nvPicPr>
          <p:cNvPr id="5" name="Picture 4"/>
          <p:cNvPicPr>
            <a:picLocks noChangeAspect="1"/>
          </p:cNvPicPr>
          <p:nvPr/>
        </p:nvPicPr>
        <p:blipFill>
          <a:blip r:embed="rId3"/>
          <a:stretch>
            <a:fillRect/>
          </a:stretch>
        </p:blipFill>
        <p:spPr>
          <a:xfrm>
            <a:off x="7662279" y="-21050"/>
            <a:ext cx="4529721" cy="1097375"/>
          </a:xfrm>
          <a:prstGeom prst="rect">
            <a:avLst/>
          </a:prstGeom>
        </p:spPr>
      </p:pic>
      <p:pic>
        <p:nvPicPr>
          <p:cNvPr id="6" name="Picture 5"/>
          <p:cNvPicPr>
            <a:picLocks noChangeAspect="1"/>
          </p:cNvPicPr>
          <p:nvPr/>
        </p:nvPicPr>
        <p:blipFill>
          <a:blip r:embed="rId4"/>
          <a:stretch>
            <a:fillRect/>
          </a:stretch>
        </p:blipFill>
        <p:spPr>
          <a:xfrm>
            <a:off x="10222821" y="5443605"/>
            <a:ext cx="1969179" cy="1414395"/>
          </a:xfrm>
          <a:prstGeom prst="rect">
            <a:avLst/>
          </a:prstGeom>
        </p:spPr>
      </p:pic>
      <p:sp>
        <p:nvSpPr>
          <p:cNvPr id="2" name="Rectangle 1"/>
          <p:cNvSpPr/>
          <p:nvPr/>
        </p:nvSpPr>
        <p:spPr>
          <a:xfrm>
            <a:off x="71562" y="1066892"/>
            <a:ext cx="11585051" cy="646331"/>
          </a:xfrm>
          <a:prstGeom prst="rect">
            <a:avLst/>
          </a:prstGeom>
        </p:spPr>
        <p:txBody>
          <a:bodyPr wrap="square">
            <a:spAutoFit/>
          </a:bodyPr>
          <a:lstStyle/>
          <a:p>
            <a:endParaRPr lang="en-GB" dirty="0"/>
          </a:p>
          <a:p>
            <a:r>
              <a:rPr lang="en-GB" dirty="0"/>
              <a:t>  </a:t>
            </a:r>
          </a:p>
        </p:txBody>
      </p:sp>
      <p:sp>
        <p:nvSpPr>
          <p:cNvPr id="3" name="Rectangle 2"/>
          <p:cNvSpPr/>
          <p:nvPr/>
        </p:nvSpPr>
        <p:spPr>
          <a:xfrm>
            <a:off x="2036858" y="2143217"/>
            <a:ext cx="8131534" cy="3046988"/>
          </a:xfrm>
          <a:prstGeom prst="rect">
            <a:avLst/>
          </a:prstGeom>
        </p:spPr>
        <p:txBody>
          <a:bodyPr wrap="square">
            <a:spAutoFit/>
          </a:bodyPr>
          <a:lstStyle/>
          <a:p>
            <a:pPr algn="ctr"/>
            <a:r>
              <a:rPr lang="en-GB" sz="3200" dirty="0">
                <a:latin typeface="+mj-lt"/>
              </a:rPr>
              <a:t>Refer back to your KWL grid. </a:t>
            </a:r>
            <a:endParaRPr lang="en-GB" sz="3200" dirty="0" smtClean="0">
              <a:latin typeface="+mj-lt"/>
            </a:endParaRPr>
          </a:p>
          <a:p>
            <a:pPr algn="ctr"/>
            <a:endParaRPr lang="en-GB" sz="3200" dirty="0" smtClean="0">
              <a:latin typeface="+mj-lt"/>
            </a:endParaRPr>
          </a:p>
          <a:p>
            <a:pPr algn="ctr"/>
            <a:r>
              <a:rPr lang="en-GB" sz="3200" dirty="0" smtClean="0">
                <a:latin typeface="+mj-lt"/>
              </a:rPr>
              <a:t>Have </a:t>
            </a:r>
            <a:r>
              <a:rPr lang="en-GB" sz="3200" dirty="0">
                <a:latin typeface="+mj-lt"/>
              </a:rPr>
              <a:t>all the questions been answered? </a:t>
            </a:r>
            <a:endParaRPr lang="en-GB" sz="3200" dirty="0" smtClean="0">
              <a:latin typeface="+mj-lt"/>
            </a:endParaRPr>
          </a:p>
          <a:p>
            <a:pPr algn="ctr"/>
            <a:r>
              <a:rPr lang="en-GB" sz="3200" dirty="0" smtClean="0">
                <a:latin typeface="+mj-lt"/>
              </a:rPr>
              <a:t>What </a:t>
            </a:r>
            <a:r>
              <a:rPr lang="en-GB" sz="3200" dirty="0">
                <a:latin typeface="+mj-lt"/>
              </a:rPr>
              <a:t>have you learned? </a:t>
            </a:r>
            <a:endParaRPr lang="en-GB" sz="3200" dirty="0" smtClean="0">
              <a:latin typeface="+mj-lt"/>
            </a:endParaRPr>
          </a:p>
          <a:p>
            <a:pPr algn="ctr"/>
            <a:r>
              <a:rPr lang="en-GB" sz="3200" dirty="0" smtClean="0">
                <a:latin typeface="+mj-lt"/>
              </a:rPr>
              <a:t>How </a:t>
            </a:r>
            <a:r>
              <a:rPr lang="en-GB" sz="3200" dirty="0">
                <a:latin typeface="+mj-lt"/>
              </a:rPr>
              <a:t>can we find out the answers to any </a:t>
            </a:r>
            <a:r>
              <a:rPr lang="en-GB" sz="3200" dirty="0" smtClean="0">
                <a:latin typeface="+mj-lt"/>
              </a:rPr>
              <a:t>remaining </a:t>
            </a:r>
            <a:r>
              <a:rPr lang="en-GB" sz="3200" dirty="0">
                <a:latin typeface="+mj-lt"/>
              </a:rPr>
              <a:t>questions?</a:t>
            </a:r>
          </a:p>
        </p:txBody>
      </p:sp>
      <p:pic>
        <p:nvPicPr>
          <p:cNvPr id="9" name="Picture 8"/>
          <p:cNvPicPr>
            <a:picLocks noChangeAspect="1"/>
          </p:cNvPicPr>
          <p:nvPr/>
        </p:nvPicPr>
        <p:blipFill>
          <a:blip r:embed="rId5"/>
          <a:stretch>
            <a:fillRect/>
          </a:stretch>
        </p:blipFill>
        <p:spPr>
          <a:xfrm>
            <a:off x="383029" y="4354892"/>
            <a:ext cx="2091109" cy="2377646"/>
          </a:xfrm>
          <a:prstGeom prst="rect">
            <a:avLst/>
          </a:prstGeom>
        </p:spPr>
      </p:pic>
    </p:spTree>
    <p:extLst>
      <p:ext uri="{BB962C8B-B14F-4D97-AF65-F5344CB8AC3E}">
        <p14:creationId xmlns:p14="http://schemas.microsoft.com/office/powerpoint/2010/main" val="331603564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264</Words>
  <Application>Microsoft Office PowerPoint</Application>
  <PresentationFormat>Widescreen</PresentationFormat>
  <Paragraphs>29</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Making good choices</vt:lpstr>
      <vt:lpstr>Fact or fiction?</vt:lpstr>
      <vt:lpstr>PowerPoint Presentation</vt:lpstr>
      <vt:lpstr>PowerPoint Presentation</vt:lpstr>
      <vt:lpstr>PowerPoint Presentation</vt:lpstr>
    </vt:vector>
  </TitlesOfParts>
  <Company>UoB IT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Hunter (School of Education)</dc:creator>
  <cp:lastModifiedBy>Rebecca Wycherley (Education)</cp:lastModifiedBy>
  <cp:revision>14</cp:revision>
  <dcterms:created xsi:type="dcterms:W3CDTF">2019-07-04T11:09:00Z</dcterms:created>
  <dcterms:modified xsi:type="dcterms:W3CDTF">2020-06-05T12:08:06Z</dcterms:modified>
</cp:coreProperties>
</file>