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7" r:id="rId5"/>
    <p:sldId id="261" r:id="rId6"/>
    <p:sldId id="262" r:id="rId7"/>
    <p:sldId id="263" r:id="rId8"/>
    <p:sldId id="264" r:id="rId9"/>
    <p:sldId id="267" r:id="rId10"/>
    <p:sldId id="268" r:id="rId11"/>
    <p:sldId id="265" r:id="rId12"/>
    <p:sldId id="266"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D9805-F462-4C54-8296-04EF35369537}" v="63" dt="2020-09-10T17:56:25.681"/>
    <p1510:client id="{E1BD5773-815E-4360-83C1-86D68579C53A}" v="8" dt="2020-09-10T18:39:26.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481"/>
  </p:normalViewPr>
  <p:slideViewPr>
    <p:cSldViewPr snapToGrid="0" snapToObjects="1">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F68CF-83BE-1E4E-8331-6275C8AD6986}"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56C2B-BBEA-674B-ADC4-BAB76366A505}" type="slidenum">
              <a:rPr lang="en-US" smtClean="0"/>
              <a:t>‹#›</a:t>
            </a:fld>
            <a:endParaRPr lang="en-US"/>
          </a:p>
        </p:txBody>
      </p:sp>
    </p:spTree>
    <p:extLst>
      <p:ext uri="{BB962C8B-B14F-4D97-AF65-F5344CB8AC3E}">
        <p14:creationId xmlns:p14="http://schemas.microsoft.com/office/powerpoint/2010/main" val="73585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kern="1200" dirty="0">
                <a:solidFill>
                  <a:schemeClr val="tx1"/>
                </a:solidFill>
                <a:effectLst/>
                <a:latin typeface="+mn-lt"/>
                <a:ea typeface="+mn-ea"/>
                <a:cs typeface="+mn-cs"/>
              </a:rPr>
              <a:t>Deaths of hundreds of frontline NHS and care workers to be investigated: https://</a:t>
            </a:r>
            <a:r>
              <a:rPr lang="en-US" sz="1200" b="0" kern="1200" dirty="0" err="1">
                <a:solidFill>
                  <a:schemeClr val="tx1"/>
                </a:solidFill>
                <a:effectLst/>
                <a:latin typeface="+mn-lt"/>
                <a:ea typeface="+mn-ea"/>
                <a:cs typeface="+mn-cs"/>
              </a:rPr>
              <a:t>www.independent.co.uk</a:t>
            </a:r>
            <a:r>
              <a:rPr lang="en-US" sz="1200" b="0" kern="1200" dirty="0">
                <a:solidFill>
                  <a:schemeClr val="tx1"/>
                </a:solidFill>
                <a:effectLst/>
                <a:latin typeface="+mn-lt"/>
                <a:ea typeface="+mn-ea"/>
                <a:cs typeface="+mn-cs"/>
              </a:rPr>
              <a:t>/news/health/coronavirus-nhs-deaths-healthcare-workers-covid-care-doctors-nurses-a9665386.html</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National Emergency:</a:t>
            </a:r>
            <a:r>
              <a:rPr lang="en-US" baseline="0" dirty="0"/>
              <a:t> </a:t>
            </a:r>
            <a:r>
              <a:rPr lang="en-US" dirty="0"/>
              <a:t>https://</a:t>
            </a:r>
            <a:r>
              <a:rPr lang="en-US" dirty="0" err="1"/>
              <a:t>www.theguardian.com</a:t>
            </a:r>
            <a:r>
              <a:rPr lang="en-US" dirty="0"/>
              <a:t>/world/2020/mar/24/a-national-emergency-how-the-uk-papers-covered-the-coronavirus-lockdown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UK’s pandemic planning an ‘astonishing’ failure’: https://</a:t>
            </a:r>
            <a:r>
              <a:rPr lang="en-US" dirty="0" err="1"/>
              <a:t>www.bbc.co.uk</a:t>
            </a:r>
            <a:r>
              <a:rPr lang="en-US" dirty="0"/>
              <a:t>/news/uk-politics-53484998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40,000 UK deaths - what happened?: https://</a:t>
            </a:r>
            <a:r>
              <a:rPr lang="en-US" sz="1200" b="0" i="0" u="none" strike="noStrike" kern="1200" dirty="0" err="1">
                <a:solidFill>
                  <a:schemeClr val="tx1"/>
                </a:solidFill>
                <a:effectLst/>
                <a:latin typeface="+mn-lt"/>
                <a:ea typeface="+mn-ea"/>
                <a:cs typeface="+mn-cs"/>
              </a:rPr>
              <a:t>www.bbc.co.uk</a:t>
            </a:r>
            <a:r>
              <a:rPr lang="en-US" sz="1200" b="0" i="0" u="none" strike="noStrike" kern="1200" dirty="0">
                <a:solidFill>
                  <a:schemeClr val="tx1"/>
                </a:solidFill>
                <a:effectLst/>
                <a:latin typeface="+mn-lt"/>
                <a:ea typeface="+mn-ea"/>
                <a:cs typeface="+mn-cs"/>
              </a:rPr>
              <a:t>/news/</a:t>
            </a:r>
            <a:r>
              <a:rPr lang="en-US" sz="1200" b="0" i="0" u="none" strike="noStrike" kern="1200" dirty="0" err="1">
                <a:solidFill>
                  <a:schemeClr val="tx1"/>
                </a:solidFill>
                <a:effectLst/>
                <a:latin typeface="+mn-lt"/>
                <a:ea typeface="+mn-ea"/>
                <a:cs typeface="+mn-cs"/>
              </a:rPr>
              <a:t>video_and_audio</a:t>
            </a:r>
            <a:r>
              <a:rPr lang="en-US" sz="1200" b="0" i="0" u="none" strike="noStrike" kern="1200" dirty="0">
                <a:solidFill>
                  <a:schemeClr val="tx1"/>
                </a:solidFill>
                <a:effectLst/>
                <a:latin typeface="+mn-lt"/>
                <a:ea typeface="+mn-ea"/>
                <a:cs typeface="+mn-cs"/>
              </a:rPr>
              <a:t>/headlines/52944894/coronavirus-40000-uk-deaths-what-happened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1356C2B-BBEA-674B-ADC4-BAB76366A505}" type="slidenum">
              <a:rPr lang="en-US" smtClean="0"/>
              <a:t>2</a:t>
            </a:fld>
            <a:endParaRPr lang="en-US"/>
          </a:p>
        </p:txBody>
      </p:sp>
    </p:spTree>
    <p:extLst>
      <p:ext uri="{BB962C8B-B14F-4D97-AF65-F5344CB8AC3E}">
        <p14:creationId xmlns:p14="http://schemas.microsoft.com/office/powerpoint/2010/main" val="1406870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69297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61206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29325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01181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B8DAA9-01E6-3E44-B29A-66C86F28C489}"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77886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B8DAA9-01E6-3E44-B29A-66C86F28C489}"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7371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B8DAA9-01E6-3E44-B29A-66C86F28C489}"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18097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B8DAA9-01E6-3E44-B29A-66C86F28C489}"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55502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8DAA9-01E6-3E44-B29A-66C86F28C489}"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44367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B8DAA9-01E6-3E44-B29A-66C86F28C489}"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84374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B8DAA9-01E6-3E44-B29A-66C86F28C489}"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4B24-E916-AA4E-A4CA-E255902E0B81}" type="slidenum">
              <a:rPr lang="en-US" smtClean="0"/>
              <a:t>‹#›</a:t>
            </a:fld>
            <a:endParaRPr lang="en-US"/>
          </a:p>
        </p:txBody>
      </p:sp>
    </p:spTree>
    <p:extLst>
      <p:ext uri="{BB962C8B-B14F-4D97-AF65-F5344CB8AC3E}">
        <p14:creationId xmlns:p14="http://schemas.microsoft.com/office/powerpoint/2010/main" val="102675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8DAA9-01E6-3E44-B29A-66C86F28C489}" type="datetimeFigureOut">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84B24-E916-AA4E-A4CA-E255902E0B81}" type="slidenum">
              <a:rPr lang="en-US" smtClean="0"/>
              <a:t>‹#›</a:t>
            </a:fld>
            <a:endParaRPr lang="en-US"/>
          </a:p>
        </p:txBody>
      </p:sp>
    </p:spTree>
    <p:extLst>
      <p:ext uri="{BB962C8B-B14F-4D97-AF65-F5344CB8AC3E}">
        <p14:creationId xmlns:p14="http://schemas.microsoft.com/office/powerpoint/2010/main" val="188378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31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3417" y="2610678"/>
            <a:ext cx="11118574" cy="523220"/>
          </a:xfrm>
          <a:prstGeom prst="rect">
            <a:avLst/>
          </a:prstGeom>
          <a:noFill/>
        </p:spPr>
        <p:txBody>
          <a:bodyPr wrap="square" rtlCol="0">
            <a:spAutoFit/>
          </a:bodyPr>
          <a:lstStyle/>
          <a:p>
            <a:pPr algn="ctr"/>
            <a:endParaRPr lang="en-US" sz="2800" dirty="0"/>
          </a:p>
        </p:txBody>
      </p:sp>
      <p:sp>
        <p:nvSpPr>
          <p:cNvPr id="9" name="TextBox 8"/>
          <p:cNvSpPr txBox="1"/>
          <p:nvPr/>
        </p:nvSpPr>
        <p:spPr>
          <a:xfrm>
            <a:off x="1102947" y="1811502"/>
            <a:ext cx="9986105" cy="1938992"/>
          </a:xfrm>
          <a:prstGeom prst="rect">
            <a:avLst/>
          </a:prstGeom>
          <a:noFill/>
        </p:spPr>
        <p:txBody>
          <a:bodyPr wrap="square" rtlCol="0">
            <a:spAutoFit/>
          </a:bodyPr>
          <a:lstStyle/>
          <a:p>
            <a:pPr algn="ctr"/>
            <a:r>
              <a:rPr lang="en-US" sz="4000" b="1" dirty="0">
                <a:solidFill>
                  <a:schemeClr val="bg1"/>
                </a:solidFill>
              </a:rPr>
              <a:t>To finish, let’s watch this YouTube video. As you are watching it, reflect on how compassion is demonstrated in the video. </a:t>
            </a:r>
          </a:p>
        </p:txBody>
      </p:sp>
      <p:sp>
        <p:nvSpPr>
          <p:cNvPr id="2" name="Rectangle 1"/>
          <p:cNvSpPr/>
          <p:nvPr/>
        </p:nvSpPr>
        <p:spPr>
          <a:xfrm>
            <a:off x="2327437" y="4549670"/>
            <a:ext cx="7749109" cy="584775"/>
          </a:xfrm>
          <a:prstGeom prst="rect">
            <a:avLst/>
          </a:prstGeom>
        </p:spPr>
        <p:txBody>
          <a:bodyPr wrap="none">
            <a:spAutoFit/>
          </a:bodyPr>
          <a:lstStyle/>
          <a:p>
            <a:r>
              <a:rPr lang="en-GB" sz="3200" b="1" u="sng" dirty="0">
                <a:solidFill>
                  <a:schemeClr val="bg1"/>
                </a:solidFill>
                <a:effectLst/>
                <a:ea typeface="Calibri" charset="0"/>
                <a:cs typeface="Times New Roman" charset="0"/>
              </a:rPr>
              <a:t>www.youtube.com/watch?v=8Wi0UWLeT9I</a:t>
            </a:r>
            <a:r>
              <a:rPr lang="en-GB" sz="3200" b="1" u="sng" dirty="0">
                <a:solidFill>
                  <a:schemeClr val="bg1"/>
                </a:solidFill>
                <a:effectLst/>
              </a:rPr>
              <a:t> </a:t>
            </a:r>
            <a:endParaRPr lang="en-US" sz="3200" b="1" u="sng" dirty="0">
              <a:solidFill>
                <a:schemeClr val="bg1"/>
              </a:solidFill>
            </a:endParaRPr>
          </a:p>
        </p:txBody>
      </p:sp>
    </p:spTree>
    <p:extLst>
      <p:ext uri="{BB962C8B-B14F-4D97-AF65-F5344CB8AC3E}">
        <p14:creationId xmlns:p14="http://schemas.microsoft.com/office/powerpoint/2010/main" val="196144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3417" y="2610678"/>
            <a:ext cx="11118574" cy="523220"/>
          </a:xfrm>
          <a:prstGeom prst="rect">
            <a:avLst/>
          </a:prstGeom>
          <a:noFill/>
        </p:spPr>
        <p:txBody>
          <a:bodyPr wrap="square" rtlCol="0">
            <a:spAutoFit/>
          </a:bodyPr>
          <a:lstStyle/>
          <a:p>
            <a:pPr algn="ctr"/>
            <a:endParaRPr lang="en-US" sz="2800" dirty="0"/>
          </a:p>
        </p:txBody>
      </p:sp>
      <p:sp>
        <p:nvSpPr>
          <p:cNvPr id="3" name="TextBox 2"/>
          <p:cNvSpPr txBox="1"/>
          <p:nvPr/>
        </p:nvSpPr>
        <p:spPr>
          <a:xfrm>
            <a:off x="1477543" y="1938811"/>
            <a:ext cx="5849780" cy="707886"/>
          </a:xfrm>
          <a:prstGeom prst="rect">
            <a:avLst/>
          </a:prstGeom>
          <a:noFill/>
        </p:spPr>
        <p:txBody>
          <a:bodyPr wrap="square" rtlCol="0">
            <a:spAutoFit/>
          </a:bodyPr>
          <a:lstStyle/>
          <a:p>
            <a:r>
              <a:rPr lang="en-US" sz="4000" b="1" dirty="0">
                <a:solidFill>
                  <a:schemeClr val="bg1"/>
                </a:solidFill>
              </a:rPr>
              <a:t>Virtue Focus Reflection</a:t>
            </a:r>
          </a:p>
        </p:txBody>
      </p:sp>
      <p:sp>
        <p:nvSpPr>
          <p:cNvPr id="4" name="TextBox 3"/>
          <p:cNvSpPr txBox="1"/>
          <p:nvPr/>
        </p:nvSpPr>
        <p:spPr>
          <a:xfrm>
            <a:off x="1477543" y="3004071"/>
            <a:ext cx="8843503" cy="2246769"/>
          </a:xfrm>
          <a:prstGeom prst="rect">
            <a:avLst/>
          </a:prstGeom>
          <a:noFill/>
        </p:spPr>
        <p:txBody>
          <a:bodyPr wrap="square" rtlCol="0">
            <a:spAutoFit/>
          </a:bodyPr>
          <a:lstStyle/>
          <a:p>
            <a:r>
              <a:rPr lang="en-US" sz="2800" b="1" dirty="0">
                <a:solidFill>
                  <a:schemeClr val="bg1"/>
                </a:solidFill>
              </a:rPr>
              <a:t>Compassion: Showing care and concern for others. </a:t>
            </a:r>
          </a:p>
          <a:p>
            <a:endParaRPr lang="en-US" sz="2800" b="1" dirty="0">
              <a:solidFill>
                <a:schemeClr val="bg1"/>
              </a:solidFill>
            </a:endParaRPr>
          </a:p>
          <a:p>
            <a:r>
              <a:rPr lang="en-US" sz="2800" b="1" dirty="0">
                <a:solidFill>
                  <a:schemeClr val="bg1"/>
                </a:solidFill>
              </a:rPr>
              <a:t>Empathy: To understand and share the feelings of another.</a:t>
            </a:r>
          </a:p>
          <a:p>
            <a:endParaRPr lang="en-US" sz="2800" b="1" dirty="0">
              <a:solidFill>
                <a:schemeClr val="bg1"/>
              </a:solidFill>
            </a:endParaRPr>
          </a:p>
          <a:p>
            <a:r>
              <a:rPr lang="en-US" sz="2800" b="1" dirty="0">
                <a:solidFill>
                  <a:schemeClr val="bg1"/>
                </a:solidFill>
              </a:rPr>
              <a:t>Kindness: Being friendly, generous and considerate. </a:t>
            </a:r>
          </a:p>
        </p:txBody>
      </p:sp>
    </p:spTree>
    <p:extLst>
      <p:ext uri="{BB962C8B-B14F-4D97-AF65-F5344CB8AC3E}">
        <p14:creationId xmlns:p14="http://schemas.microsoft.com/office/powerpoint/2010/main" val="8828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6576" y="1180997"/>
            <a:ext cx="11118574" cy="923330"/>
          </a:xfrm>
          <a:prstGeom prst="rect">
            <a:avLst/>
          </a:prstGeom>
          <a:noFill/>
        </p:spPr>
        <p:txBody>
          <a:bodyPr wrap="square" rtlCol="0">
            <a:spAutoFit/>
          </a:bodyPr>
          <a:lstStyle/>
          <a:p>
            <a:pPr algn="ctr"/>
            <a:r>
              <a:rPr lang="en-US" sz="5400" b="1" dirty="0">
                <a:solidFill>
                  <a:schemeClr val="bg1"/>
                </a:solidFill>
              </a:rPr>
              <a:t>News Headlines</a:t>
            </a:r>
          </a:p>
        </p:txBody>
      </p:sp>
      <p:sp>
        <p:nvSpPr>
          <p:cNvPr id="9" name="TextBox 8"/>
          <p:cNvSpPr txBox="1"/>
          <p:nvPr/>
        </p:nvSpPr>
        <p:spPr>
          <a:xfrm rot="21325227">
            <a:off x="19652" y="3113430"/>
            <a:ext cx="5392845" cy="707886"/>
          </a:xfrm>
          <a:prstGeom prst="rect">
            <a:avLst/>
          </a:prstGeom>
          <a:noFill/>
        </p:spPr>
        <p:txBody>
          <a:bodyPr wrap="square" rtlCol="0">
            <a:spAutoFit/>
          </a:bodyPr>
          <a:lstStyle/>
          <a:p>
            <a:pPr algn="ctr"/>
            <a:r>
              <a:rPr lang="en-US" sz="4000" b="1" i="1" dirty="0">
                <a:solidFill>
                  <a:schemeClr val="bg1"/>
                </a:solidFill>
                <a:ea typeface="Abadi MT Condensed Extra Bold" charset="0"/>
                <a:cs typeface="Abadi MT Condensed Extra Bold" charset="0"/>
              </a:rPr>
              <a:t>‘A National Emergency’</a:t>
            </a:r>
          </a:p>
        </p:txBody>
      </p:sp>
      <p:sp>
        <p:nvSpPr>
          <p:cNvPr id="3" name="Rectangle 2"/>
          <p:cNvSpPr/>
          <p:nvPr/>
        </p:nvSpPr>
        <p:spPr>
          <a:xfrm rot="21393198">
            <a:off x="1147564" y="5425223"/>
            <a:ext cx="7489679" cy="646331"/>
          </a:xfrm>
          <a:prstGeom prst="rect">
            <a:avLst/>
          </a:prstGeom>
        </p:spPr>
        <p:txBody>
          <a:bodyPr wrap="none">
            <a:spAutoFit/>
          </a:bodyPr>
          <a:lstStyle/>
          <a:p>
            <a:pPr fontAlgn="base"/>
            <a:r>
              <a:rPr lang="en-US" sz="3600" b="1" i="1" u="none" strike="noStrike" dirty="0">
                <a:solidFill>
                  <a:schemeClr val="bg1"/>
                </a:solidFill>
                <a:effectLst/>
                <a:ea typeface="Abadi MT Condensed Extra Bold" charset="0"/>
                <a:cs typeface="Abadi MT Condensed Extra Bold" charset="0"/>
              </a:rPr>
              <a:t>‘40,000 UK Deaths – what happened?’</a:t>
            </a:r>
          </a:p>
        </p:txBody>
      </p:sp>
      <p:sp>
        <p:nvSpPr>
          <p:cNvPr id="10" name="Rectangle 9"/>
          <p:cNvSpPr/>
          <p:nvPr/>
        </p:nvSpPr>
        <p:spPr>
          <a:xfrm>
            <a:off x="2246916" y="4184087"/>
            <a:ext cx="9500421" cy="646331"/>
          </a:xfrm>
          <a:prstGeom prst="rect">
            <a:avLst/>
          </a:prstGeom>
        </p:spPr>
        <p:txBody>
          <a:bodyPr wrap="none">
            <a:spAutoFit/>
          </a:bodyPr>
          <a:lstStyle/>
          <a:p>
            <a:pPr fontAlgn="base"/>
            <a:r>
              <a:rPr lang="en-US" sz="3600" b="1" i="1" u="none" strike="noStrike" dirty="0">
                <a:solidFill>
                  <a:schemeClr val="bg1"/>
                </a:solidFill>
                <a:effectLst/>
                <a:ea typeface="Abadi MT Condensed Extra Bold" charset="0"/>
                <a:cs typeface="Abadi MT Condensed Extra Bold" charset="0"/>
              </a:rPr>
              <a:t>‘UK's pandemic planning an 'astonishing' failure’</a:t>
            </a:r>
          </a:p>
        </p:txBody>
      </p:sp>
      <p:sp>
        <p:nvSpPr>
          <p:cNvPr id="4" name="Rectangle 3"/>
          <p:cNvSpPr/>
          <p:nvPr/>
        </p:nvSpPr>
        <p:spPr>
          <a:xfrm rot="172567">
            <a:off x="5601897" y="2555160"/>
            <a:ext cx="6096000" cy="2123658"/>
          </a:xfrm>
          <a:prstGeom prst="rect">
            <a:avLst/>
          </a:prstGeom>
        </p:spPr>
        <p:txBody>
          <a:bodyPr>
            <a:spAutoFit/>
          </a:bodyPr>
          <a:lstStyle/>
          <a:p>
            <a:pPr fontAlgn="base"/>
            <a:r>
              <a:rPr lang="en-US" sz="3200" b="1" i="1" dirty="0">
                <a:solidFill>
                  <a:schemeClr val="bg1"/>
                </a:solidFill>
                <a:effectLst/>
                <a:ea typeface="Abadi MT Condensed Extra Bold" charset="0"/>
                <a:cs typeface="Abadi MT Condensed Extra Bold" charset="0"/>
              </a:rPr>
              <a:t>‘Deaths of hundreds of frontline NHS and care workers to be investigated’</a:t>
            </a:r>
          </a:p>
          <a:p>
            <a:pPr fontAlgn="base"/>
            <a:r>
              <a:rPr lang="en-US" b="0" dirty="0">
                <a:solidFill>
                  <a:schemeClr val="bg1"/>
                </a:solidFill>
                <a:effectLst/>
              </a:rPr>
              <a:t/>
            </a:r>
            <a:br>
              <a:rPr lang="en-US" b="0" dirty="0">
                <a:solidFill>
                  <a:schemeClr val="bg1"/>
                </a:solidFill>
                <a:effectLst/>
              </a:rPr>
            </a:br>
            <a:endParaRPr lang="en-US" b="0" dirty="0">
              <a:solidFill>
                <a:schemeClr val="bg1"/>
              </a:solidFill>
              <a:effectLst/>
            </a:endParaRPr>
          </a:p>
        </p:txBody>
      </p:sp>
    </p:spTree>
    <p:extLst>
      <p:ext uri="{BB962C8B-B14F-4D97-AF65-F5344CB8AC3E}">
        <p14:creationId xmlns:p14="http://schemas.microsoft.com/office/powerpoint/2010/main" val="214631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36713" y="2397948"/>
            <a:ext cx="11118574" cy="2062103"/>
          </a:xfrm>
          <a:prstGeom prst="rect">
            <a:avLst/>
          </a:prstGeom>
          <a:noFill/>
        </p:spPr>
        <p:txBody>
          <a:bodyPr wrap="square" rtlCol="0">
            <a:spAutoFit/>
          </a:bodyPr>
          <a:lstStyle/>
          <a:p>
            <a:pPr algn="ctr"/>
            <a:r>
              <a:rPr lang="en-US" sz="4000" b="1" dirty="0">
                <a:solidFill>
                  <a:schemeClr val="bg1"/>
                </a:solidFill>
              </a:rPr>
              <a:t>In pairs, discuss the meaning of ‘compassion’</a:t>
            </a:r>
          </a:p>
          <a:p>
            <a:pPr algn="ctr"/>
            <a:endParaRPr lang="en-US" sz="4000" dirty="0">
              <a:solidFill>
                <a:schemeClr val="bg1"/>
              </a:solidFill>
            </a:endParaRPr>
          </a:p>
          <a:p>
            <a:pPr algn="ctr"/>
            <a:r>
              <a:rPr lang="en-US" sz="4800" dirty="0">
                <a:solidFill>
                  <a:schemeClr val="bg1"/>
                </a:solidFill>
              </a:rPr>
              <a:t>What do you think it is?</a:t>
            </a:r>
          </a:p>
        </p:txBody>
      </p:sp>
    </p:spTree>
    <p:extLst>
      <p:ext uri="{BB962C8B-B14F-4D97-AF65-F5344CB8AC3E}">
        <p14:creationId xmlns:p14="http://schemas.microsoft.com/office/powerpoint/2010/main" val="110224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68289" y="1659285"/>
            <a:ext cx="10655422" cy="3539430"/>
          </a:xfrm>
          <a:prstGeom prst="rect">
            <a:avLst/>
          </a:prstGeom>
          <a:noFill/>
        </p:spPr>
        <p:txBody>
          <a:bodyPr wrap="square" rtlCol="0">
            <a:spAutoFit/>
          </a:bodyPr>
          <a:lstStyle/>
          <a:p>
            <a:r>
              <a:rPr lang="en-US" sz="2800" b="1" dirty="0">
                <a:solidFill>
                  <a:schemeClr val="bg1"/>
                </a:solidFill>
              </a:rPr>
              <a:t>Compassion is feeling pain at someone else’s undeserved bad fortune. </a:t>
            </a:r>
          </a:p>
          <a:p>
            <a:endParaRPr lang="en-US" sz="2800" b="1" dirty="0">
              <a:solidFill>
                <a:schemeClr val="bg1"/>
              </a:solidFill>
            </a:endParaRPr>
          </a:p>
          <a:p>
            <a:r>
              <a:rPr lang="en-US" sz="2800" b="1" dirty="0">
                <a:solidFill>
                  <a:schemeClr val="bg1"/>
                </a:solidFill>
              </a:rPr>
              <a:t>Can you think of a time when you have shown compassion?</a:t>
            </a:r>
          </a:p>
          <a:p>
            <a:endParaRPr lang="en-US" sz="2800" b="1" dirty="0">
              <a:solidFill>
                <a:schemeClr val="bg1"/>
              </a:solidFill>
            </a:endParaRPr>
          </a:p>
          <a:p>
            <a:r>
              <a:rPr lang="en-US" sz="2800" b="1" dirty="0">
                <a:solidFill>
                  <a:schemeClr val="bg1"/>
                </a:solidFill>
              </a:rPr>
              <a:t>Would you show compassion for:</a:t>
            </a:r>
          </a:p>
          <a:p>
            <a:pPr marL="571500" indent="-571500">
              <a:buFont typeface="Arial" charset="0"/>
              <a:buChar char="•"/>
            </a:pPr>
            <a:r>
              <a:rPr lang="en-US" sz="2800" b="1" dirty="0">
                <a:solidFill>
                  <a:schemeClr val="bg1"/>
                </a:solidFill>
              </a:rPr>
              <a:t>An advert on TV for a charity?</a:t>
            </a:r>
          </a:p>
          <a:p>
            <a:pPr marL="571500" indent="-571500">
              <a:buFont typeface="Arial" charset="0"/>
              <a:buChar char="•"/>
            </a:pPr>
            <a:r>
              <a:rPr lang="en-US" sz="2800" b="1" dirty="0">
                <a:solidFill>
                  <a:schemeClr val="bg1"/>
                </a:solidFill>
              </a:rPr>
              <a:t>When someone you love is having a difficult time?</a:t>
            </a:r>
          </a:p>
          <a:p>
            <a:pPr marL="571500" indent="-571500">
              <a:buFont typeface="Arial" charset="0"/>
              <a:buChar char="•"/>
            </a:pPr>
            <a:r>
              <a:rPr lang="en-US" sz="2800" b="1" dirty="0">
                <a:solidFill>
                  <a:schemeClr val="bg1"/>
                </a:solidFill>
              </a:rPr>
              <a:t>If someone is a victim of a crime?</a:t>
            </a:r>
            <a:endParaRPr lang="en-US" sz="4000" b="1" dirty="0">
              <a:solidFill>
                <a:schemeClr val="bg1"/>
              </a:solidFill>
            </a:endParaRPr>
          </a:p>
        </p:txBody>
      </p:sp>
      <p:pic>
        <p:nvPicPr>
          <p:cNvPr id="3" name="Picture 2" descr="A picture containing drawing&#10;&#10;Description automatically generated">
            <a:extLst>
              <a:ext uri="{FF2B5EF4-FFF2-40B4-BE49-F238E27FC236}">
                <a16:creationId xmlns:a16="http://schemas.microsoft.com/office/drawing/2014/main" id="{B5072303-4C01-435D-9EE7-4BE9E9978BEA}"/>
              </a:ext>
            </a:extLst>
          </p:cNvPr>
          <p:cNvPicPr>
            <a:picLocks noChangeAspect="1"/>
          </p:cNvPicPr>
          <p:nvPr/>
        </p:nvPicPr>
        <p:blipFill>
          <a:blip r:embed="rId3"/>
          <a:stretch>
            <a:fillRect/>
          </a:stretch>
        </p:blipFill>
        <p:spPr>
          <a:xfrm>
            <a:off x="8572239" y="4394968"/>
            <a:ext cx="2286521" cy="2070572"/>
          </a:xfrm>
          <a:prstGeom prst="rect">
            <a:avLst/>
          </a:prstGeom>
        </p:spPr>
      </p:pic>
    </p:spTree>
    <p:extLst>
      <p:ext uri="{BB962C8B-B14F-4D97-AF65-F5344CB8AC3E}">
        <p14:creationId xmlns:p14="http://schemas.microsoft.com/office/powerpoint/2010/main" val="38295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496540" y="1198025"/>
            <a:ext cx="10015341" cy="707886"/>
          </a:xfrm>
          <a:prstGeom prst="rect">
            <a:avLst/>
          </a:prstGeom>
          <a:noFill/>
        </p:spPr>
        <p:txBody>
          <a:bodyPr wrap="square" rtlCol="0">
            <a:spAutoFit/>
          </a:bodyPr>
          <a:lstStyle/>
          <a:p>
            <a:r>
              <a:rPr lang="en-US" sz="4000" b="1" dirty="0">
                <a:solidFill>
                  <a:schemeClr val="bg1"/>
                </a:solidFill>
              </a:rPr>
              <a:t>Hot Seating Scenario Cards</a:t>
            </a:r>
          </a:p>
        </p:txBody>
      </p:sp>
      <p:sp>
        <p:nvSpPr>
          <p:cNvPr id="2" name="Rectangle 1"/>
          <p:cNvSpPr/>
          <p:nvPr/>
        </p:nvSpPr>
        <p:spPr>
          <a:xfrm>
            <a:off x="1496541" y="2217434"/>
            <a:ext cx="8912107" cy="2031325"/>
          </a:xfrm>
          <a:prstGeom prst="rect">
            <a:avLst/>
          </a:prstGeom>
        </p:spPr>
        <p:txBody>
          <a:bodyPr wrap="square">
            <a:spAutoFit/>
          </a:bodyPr>
          <a:lstStyle/>
          <a:p>
            <a:r>
              <a:rPr lang="en-US" b="1" dirty="0">
                <a:solidFill>
                  <a:schemeClr val="bg1"/>
                </a:solidFill>
                <a:effectLst/>
              </a:rPr>
              <a:t>Courtney didn’t like school because she found the work really difficult and she believed the teachers didn’t treat her fairly. However, once she left, she went to a college where she liked the staff and, even though the work was hard, she had lots of support from her teachers and the other students. She passed her exams and has been offered a place at university about 3 hours away from home. She doesn’t know whether to accept the place. It’s going to be miles away from home and her friends, and she’s worried she will struggle with the work again. </a:t>
            </a:r>
            <a:endParaRPr lang="en-US" dirty="0">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3EDD886A-6168-4BC9-8104-55C058500AE6}"/>
              </a:ext>
            </a:extLst>
          </p:cNvPr>
          <p:cNvPicPr>
            <a:picLocks noChangeAspect="1"/>
          </p:cNvPicPr>
          <p:nvPr/>
        </p:nvPicPr>
        <p:blipFill>
          <a:blip r:embed="rId3"/>
          <a:stretch>
            <a:fillRect/>
          </a:stretch>
        </p:blipFill>
        <p:spPr>
          <a:xfrm>
            <a:off x="4481920" y="4304774"/>
            <a:ext cx="2941347" cy="2076245"/>
          </a:xfrm>
          <a:prstGeom prst="rect">
            <a:avLst/>
          </a:prstGeom>
        </p:spPr>
      </p:pic>
    </p:spTree>
    <p:extLst>
      <p:ext uri="{BB962C8B-B14F-4D97-AF65-F5344CB8AC3E}">
        <p14:creationId xmlns:p14="http://schemas.microsoft.com/office/powerpoint/2010/main" val="201135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145783" y="1286197"/>
            <a:ext cx="11118574" cy="643533"/>
          </a:xfrm>
          <a:prstGeom prst="rect">
            <a:avLst/>
          </a:prstGeom>
          <a:noFill/>
        </p:spPr>
        <p:txBody>
          <a:bodyPr wrap="square" rtlCol="0">
            <a:spAutoFit/>
          </a:bodyPr>
          <a:lstStyle/>
          <a:p>
            <a:r>
              <a:rPr lang="en-US" sz="4000" b="1" dirty="0">
                <a:solidFill>
                  <a:schemeClr val="bg1"/>
                </a:solidFill>
              </a:rPr>
              <a:t>Hot Seating Scenario Cards</a:t>
            </a:r>
          </a:p>
        </p:txBody>
      </p:sp>
      <p:sp>
        <p:nvSpPr>
          <p:cNvPr id="3" name="Rectangle 2"/>
          <p:cNvSpPr/>
          <p:nvPr/>
        </p:nvSpPr>
        <p:spPr>
          <a:xfrm>
            <a:off x="1145783" y="2209561"/>
            <a:ext cx="9674617" cy="1938992"/>
          </a:xfrm>
          <a:prstGeom prst="rect">
            <a:avLst/>
          </a:prstGeom>
        </p:spPr>
        <p:txBody>
          <a:bodyPr wrap="square">
            <a:spAutoFit/>
          </a:bodyPr>
          <a:lstStyle/>
          <a:p>
            <a:r>
              <a:rPr lang="en-US" sz="2000" b="1" dirty="0">
                <a:solidFill>
                  <a:schemeClr val="bg1"/>
                </a:solidFill>
                <a:effectLst/>
              </a:rPr>
              <a:t>David believes that eating meat is cruel and that animals are treated very badly in the food industry, so he has stopped eating any animal products. He has joined a group who protest against animal testing. They’re planning a raid on an animal testing facility where they will break in, smash some of the equipment and free the animals held there. He is waiting at night in the car park to be picked up by one of the other protesters. He believes what they’re going to do is right, but he’s worried about being caught. </a:t>
            </a:r>
            <a:endParaRPr lang="en-US" sz="2000" dirty="0">
              <a:solidFill>
                <a:schemeClr val="bg1"/>
              </a:solidFill>
            </a:endParaRPr>
          </a:p>
        </p:txBody>
      </p:sp>
      <p:pic>
        <p:nvPicPr>
          <p:cNvPr id="5" name="Picture 4" descr="A close up of a sign&#10;&#10;Description automatically generated">
            <a:extLst>
              <a:ext uri="{FF2B5EF4-FFF2-40B4-BE49-F238E27FC236}">
                <a16:creationId xmlns:a16="http://schemas.microsoft.com/office/drawing/2014/main" id="{2B83CEEA-06C2-4B58-98D5-B657F07A1E1C}"/>
              </a:ext>
            </a:extLst>
          </p:cNvPr>
          <p:cNvPicPr>
            <a:picLocks noChangeAspect="1"/>
          </p:cNvPicPr>
          <p:nvPr/>
        </p:nvPicPr>
        <p:blipFill>
          <a:blip r:embed="rId3"/>
          <a:stretch>
            <a:fillRect/>
          </a:stretch>
        </p:blipFill>
        <p:spPr>
          <a:xfrm>
            <a:off x="4994076" y="4547532"/>
            <a:ext cx="2203848" cy="2203848"/>
          </a:xfrm>
          <a:prstGeom prst="rect">
            <a:avLst/>
          </a:prstGeom>
        </p:spPr>
      </p:pic>
    </p:spTree>
    <p:extLst>
      <p:ext uri="{BB962C8B-B14F-4D97-AF65-F5344CB8AC3E}">
        <p14:creationId xmlns:p14="http://schemas.microsoft.com/office/powerpoint/2010/main" val="112468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212458" y="1147377"/>
            <a:ext cx="11118574" cy="707886"/>
          </a:xfrm>
          <a:prstGeom prst="rect">
            <a:avLst/>
          </a:prstGeom>
          <a:noFill/>
        </p:spPr>
        <p:txBody>
          <a:bodyPr wrap="square" rtlCol="0">
            <a:spAutoFit/>
          </a:bodyPr>
          <a:lstStyle/>
          <a:p>
            <a:r>
              <a:rPr lang="en-US" sz="4000" b="1" dirty="0">
                <a:solidFill>
                  <a:schemeClr val="bg1"/>
                </a:solidFill>
              </a:rPr>
              <a:t>Hot Seating Scenario Cards</a:t>
            </a:r>
          </a:p>
        </p:txBody>
      </p:sp>
      <p:sp>
        <p:nvSpPr>
          <p:cNvPr id="2" name="Rectangle 1"/>
          <p:cNvSpPr/>
          <p:nvPr/>
        </p:nvSpPr>
        <p:spPr>
          <a:xfrm>
            <a:off x="702364" y="3283300"/>
            <a:ext cx="10809517" cy="461665"/>
          </a:xfrm>
          <a:prstGeom prst="rect">
            <a:avLst/>
          </a:prstGeom>
        </p:spPr>
        <p:txBody>
          <a:bodyPr wrap="square">
            <a:spAutoFit/>
          </a:bodyPr>
          <a:lstStyle/>
          <a:p>
            <a:endParaRPr lang="en-US" sz="2400" dirty="0">
              <a:latin typeface="+mj-lt"/>
            </a:endParaRPr>
          </a:p>
        </p:txBody>
      </p:sp>
      <p:sp>
        <p:nvSpPr>
          <p:cNvPr id="3" name="Rectangle 2"/>
          <p:cNvSpPr/>
          <p:nvPr/>
        </p:nvSpPr>
        <p:spPr>
          <a:xfrm>
            <a:off x="1212459" y="1954499"/>
            <a:ext cx="10160392" cy="1631216"/>
          </a:xfrm>
          <a:prstGeom prst="rect">
            <a:avLst/>
          </a:prstGeom>
        </p:spPr>
        <p:txBody>
          <a:bodyPr wrap="square">
            <a:spAutoFit/>
          </a:bodyPr>
          <a:lstStyle/>
          <a:p>
            <a:r>
              <a:rPr lang="en-US" sz="2000" b="1" dirty="0" err="1">
                <a:solidFill>
                  <a:schemeClr val="bg1"/>
                </a:solidFill>
                <a:effectLst/>
              </a:rPr>
              <a:t>Samra</a:t>
            </a:r>
            <a:r>
              <a:rPr lang="en-US" sz="2000" b="1" dirty="0">
                <a:solidFill>
                  <a:schemeClr val="bg1"/>
                </a:solidFill>
                <a:effectLst/>
              </a:rPr>
              <a:t> passed her driving test with flying colours and to celebrate, her dad bought her a car. She’s already gone driving around the city and through some country roads – going a bit fast, but it’s just celebrating! She managed to hit someone’s car as she sped round the corner, but it was just an old, already dented one and it wasn’t a big crash. She decides not to tell anyone and just drive away. If she got into trouble, it would really spoil her celebrations! </a:t>
            </a:r>
            <a:endParaRPr lang="en-US" sz="2000" dirty="0">
              <a:solidFill>
                <a:schemeClr val="bg1"/>
              </a:solidFill>
            </a:endParaRPr>
          </a:p>
        </p:txBody>
      </p:sp>
      <p:pic>
        <p:nvPicPr>
          <p:cNvPr id="6" name="Picture 5" descr="A close up of a sign&#10;&#10;Description automatically generated">
            <a:extLst>
              <a:ext uri="{FF2B5EF4-FFF2-40B4-BE49-F238E27FC236}">
                <a16:creationId xmlns:a16="http://schemas.microsoft.com/office/drawing/2014/main" id="{C39A3857-7E3D-48E2-8B41-7590CE5ADC0C}"/>
              </a:ext>
            </a:extLst>
          </p:cNvPr>
          <p:cNvPicPr>
            <a:picLocks noChangeAspect="1"/>
          </p:cNvPicPr>
          <p:nvPr/>
        </p:nvPicPr>
        <p:blipFill>
          <a:blip r:embed="rId3"/>
          <a:stretch>
            <a:fillRect/>
          </a:stretch>
        </p:blipFill>
        <p:spPr>
          <a:xfrm>
            <a:off x="2920289" y="3988308"/>
            <a:ext cx="5614111" cy="2629828"/>
          </a:xfrm>
          <a:prstGeom prst="rect">
            <a:avLst/>
          </a:prstGeom>
        </p:spPr>
      </p:pic>
    </p:spTree>
    <p:extLst>
      <p:ext uri="{BB962C8B-B14F-4D97-AF65-F5344CB8AC3E}">
        <p14:creationId xmlns:p14="http://schemas.microsoft.com/office/powerpoint/2010/main" val="10368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3417" y="2610678"/>
            <a:ext cx="11118574" cy="523220"/>
          </a:xfrm>
          <a:prstGeom prst="rect">
            <a:avLst/>
          </a:prstGeom>
          <a:noFill/>
        </p:spPr>
        <p:txBody>
          <a:bodyPr wrap="square" rtlCol="0">
            <a:spAutoFit/>
          </a:bodyPr>
          <a:lstStyle/>
          <a:p>
            <a:pPr algn="ctr"/>
            <a:endParaRPr lang="en-US" sz="2800" dirty="0"/>
          </a:p>
        </p:txBody>
      </p:sp>
      <p:sp>
        <p:nvSpPr>
          <p:cNvPr id="9" name="TextBox 8"/>
          <p:cNvSpPr txBox="1"/>
          <p:nvPr/>
        </p:nvSpPr>
        <p:spPr>
          <a:xfrm>
            <a:off x="278296" y="1565726"/>
            <a:ext cx="11118574" cy="707886"/>
          </a:xfrm>
          <a:prstGeom prst="rect">
            <a:avLst/>
          </a:prstGeom>
          <a:noFill/>
        </p:spPr>
        <p:txBody>
          <a:bodyPr wrap="square" rtlCol="0">
            <a:spAutoFit/>
          </a:bodyPr>
          <a:lstStyle/>
          <a:p>
            <a:pPr algn="ctr"/>
            <a:r>
              <a:rPr lang="en-US" sz="4000" b="1" dirty="0">
                <a:solidFill>
                  <a:schemeClr val="bg1"/>
                </a:solidFill>
              </a:rPr>
              <a:t>Hot Seat Questions</a:t>
            </a:r>
          </a:p>
        </p:txBody>
      </p:sp>
      <p:sp>
        <p:nvSpPr>
          <p:cNvPr id="10" name="TextBox 9"/>
          <p:cNvSpPr txBox="1"/>
          <p:nvPr/>
        </p:nvSpPr>
        <p:spPr>
          <a:xfrm>
            <a:off x="5965847" y="2684550"/>
            <a:ext cx="5291875" cy="1015663"/>
          </a:xfrm>
          <a:prstGeom prst="rect">
            <a:avLst/>
          </a:prstGeom>
          <a:noFill/>
        </p:spPr>
        <p:txBody>
          <a:bodyPr wrap="square" rtlCol="0">
            <a:spAutoFit/>
          </a:bodyPr>
          <a:lstStyle/>
          <a:p>
            <a:pPr marL="571500" indent="-571500">
              <a:buFont typeface="Wingdings" charset="2"/>
              <a:buChar char="§"/>
            </a:pPr>
            <a:r>
              <a:rPr lang="en-US" sz="2000" b="1" dirty="0">
                <a:solidFill>
                  <a:schemeClr val="bg1"/>
                </a:solidFill>
              </a:rPr>
              <a:t>How are you feeling?</a:t>
            </a:r>
          </a:p>
          <a:p>
            <a:pPr marL="571500" indent="-571500">
              <a:buFont typeface="Wingdings" charset="2"/>
              <a:buChar char="§"/>
            </a:pPr>
            <a:endParaRPr lang="en-US" sz="2000" b="1" dirty="0">
              <a:solidFill>
                <a:schemeClr val="bg1"/>
              </a:solidFill>
            </a:endParaRPr>
          </a:p>
          <a:p>
            <a:pPr marL="571500" indent="-571500">
              <a:buFont typeface="Wingdings" charset="2"/>
              <a:buChar char="§"/>
            </a:pPr>
            <a:r>
              <a:rPr lang="en-US" sz="2000" b="1" dirty="0">
                <a:solidFill>
                  <a:schemeClr val="bg1"/>
                </a:solidFill>
              </a:rPr>
              <a:t>What are you going to do?</a:t>
            </a:r>
          </a:p>
        </p:txBody>
      </p:sp>
      <p:sp>
        <p:nvSpPr>
          <p:cNvPr id="11" name="TextBox 10"/>
          <p:cNvSpPr txBox="1"/>
          <p:nvPr/>
        </p:nvSpPr>
        <p:spPr>
          <a:xfrm>
            <a:off x="1585993" y="2691176"/>
            <a:ext cx="8522619" cy="1015663"/>
          </a:xfrm>
          <a:prstGeom prst="rect">
            <a:avLst/>
          </a:prstGeom>
          <a:noFill/>
        </p:spPr>
        <p:txBody>
          <a:bodyPr wrap="square" rtlCol="0">
            <a:spAutoFit/>
          </a:bodyPr>
          <a:lstStyle/>
          <a:p>
            <a:pPr marL="571500" indent="-571500">
              <a:buFont typeface="Wingdings" charset="2"/>
              <a:buChar char="§"/>
            </a:pPr>
            <a:r>
              <a:rPr lang="en-US" sz="2000" b="1" dirty="0">
                <a:solidFill>
                  <a:schemeClr val="bg1"/>
                </a:solidFill>
              </a:rPr>
              <a:t>What happened?</a:t>
            </a:r>
          </a:p>
          <a:p>
            <a:pPr marL="571500" indent="-571500">
              <a:buFont typeface="Wingdings" charset="2"/>
              <a:buChar char="§"/>
            </a:pPr>
            <a:endParaRPr lang="en-US" sz="2000" b="1" dirty="0">
              <a:solidFill>
                <a:schemeClr val="bg1"/>
              </a:solidFill>
            </a:endParaRPr>
          </a:p>
          <a:p>
            <a:pPr marL="571500" indent="-571500">
              <a:buFont typeface="Wingdings" charset="2"/>
              <a:buChar char="§"/>
            </a:pPr>
            <a:r>
              <a:rPr lang="en-US" sz="2000" b="1" dirty="0">
                <a:solidFill>
                  <a:schemeClr val="bg1"/>
                </a:solidFill>
              </a:rPr>
              <a:t>What are you thinking?</a:t>
            </a:r>
          </a:p>
        </p:txBody>
      </p:sp>
    </p:spTree>
    <p:extLst>
      <p:ext uri="{BB962C8B-B14F-4D97-AF65-F5344CB8AC3E}">
        <p14:creationId xmlns:p14="http://schemas.microsoft.com/office/powerpoint/2010/main" val="87844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3417" y="2610678"/>
            <a:ext cx="11118574" cy="523220"/>
          </a:xfrm>
          <a:prstGeom prst="rect">
            <a:avLst/>
          </a:prstGeom>
          <a:noFill/>
        </p:spPr>
        <p:txBody>
          <a:bodyPr wrap="square" rtlCol="0">
            <a:spAutoFit/>
          </a:bodyPr>
          <a:lstStyle/>
          <a:p>
            <a:pPr algn="ctr"/>
            <a:endParaRPr lang="en-US" sz="2800" dirty="0"/>
          </a:p>
        </p:txBody>
      </p:sp>
      <p:sp>
        <p:nvSpPr>
          <p:cNvPr id="9" name="TextBox 8"/>
          <p:cNvSpPr txBox="1"/>
          <p:nvPr/>
        </p:nvSpPr>
        <p:spPr>
          <a:xfrm>
            <a:off x="393308" y="1696770"/>
            <a:ext cx="11118574" cy="3785652"/>
          </a:xfrm>
          <a:prstGeom prst="rect">
            <a:avLst/>
          </a:prstGeom>
          <a:noFill/>
        </p:spPr>
        <p:txBody>
          <a:bodyPr wrap="square" rtlCol="0">
            <a:spAutoFit/>
          </a:bodyPr>
          <a:lstStyle/>
          <a:p>
            <a:pPr algn="ctr"/>
            <a:r>
              <a:rPr lang="en-US" sz="4000" b="1" dirty="0">
                <a:solidFill>
                  <a:schemeClr val="bg1"/>
                </a:solidFill>
              </a:rPr>
              <a:t>Reflecting on this activity, think about the sort of things that you could do to offer people support when they are upset.</a:t>
            </a:r>
          </a:p>
          <a:p>
            <a:pPr algn="ctr"/>
            <a:endParaRPr lang="en-US" sz="4000" b="1" u="sng" dirty="0">
              <a:solidFill>
                <a:schemeClr val="bg1"/>
              </a:solidFill>
            </a:endParaRPr>
          </a:p>
          <a:p>
            <a:pPr algn="ctr"/>
            <a:r>
              <a:rPr lang="en-US" sz="4000" b="1" dirty="0">
                <a:solidFill>
                  <a:schemeClr val="bg1"/>
                </a:solidFill>
              </a:rPr>
              <a:t>What support is available to people?</a:t>
            </a:r>
          </a:p>
          <a:p>
            <a:pPr algn="ctr"/>
            <a:r>
              <a:rPr lang="en-US" sz="4000" b="1" dirty="0">
                <a:solidFill>
                  <a:schemeClr val="bg1"/>
                </a:solidFill>
              </a:rPr>
              <a:t>What things do people need support for?</a:t>
            </a:r>
          </a:p>
        </p:txBody>
      </p:sp>
    </p:spTree>
    <p:extLst>
      <p:ext uri="{BB962C8B-B14F-4D97-AF65-F5344CB8AC3E}">
        <p14:creationId xmlns:p14="http://schemas.microsoft.com/office/powerpoint/2010/main" val="716335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F86398E5E0564580FFA60374BB285D" ma:contentTypeVersion="15" ma:contentTypeDescription="Create a new document." ma:contentTypeScope="" ma:versionID="3334c2f0d367940054eeab04a51d9235">
  <xsd:schema xmlns:xsd="http://www.w3.org/2001/XMLSchema" xmlns:xs="http://www.w3.org/2001/XMLSchema" xmlns:p="http://schemas.microsoft.com/office/2006/metadata/properties" xmlns:ns3="1cedb967-c79b-47f5-9e4e-706cd575ed3f" xmlns:ns4="41df9705-07a4-471f-a49f-1fd7c930b074" targetNamespace="http://schemas.microsoft.com/office/2006/metadata/properties" ma:root="true" ma:fieldsID="bbeb58062d397792e7f0679307bb1003" ns3:_="" ns4:_="">
    <xsd:import namespace="1cedb967-c79b-47f5-9e4e-706cd575ed3f"/>
    <xsd:import namespace="41df9705-07a4-471f-a49f-1fd7c930b074"/>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db967-c79b-47f5-9e4e-706cd575ed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1df9705-07a4-471f-a49f-1fd7c930b07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FCEB7D-6533-46FA-9F80-F9E89EB2D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db967-c79b-47f5-9e4e-706cd575ed3f"/>
    <ds:schemaRef ds:uri="41df9705-07a4-471f-a49f-1fd7c930b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8B6088-1F03-4F9C-B28D-F52D281B4009}">
  <ds:schemaRefs>
    <ds:schemaRef ds:uri="1cedb967-c79b-47f5-9e4e-706cd575ed3f"/>
    <ds:schemaRef ds:uri="http://purl.org/dc/elements/1.1/"/>
    <ds:schemaRef ds:uri="http://schemas.microsoft.com/office/2006/metadata/properties"/>
    <ds:schemaRef ds:uri="41df9705-07a4-471f-a49f-1fd7c930b074"/>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BD725A1-5C42-4DB5-ABB4-47700A424A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TotalTime>
  <Words>599</Words>
  <Application>Microsoft Office PowerPoint</Application>
  <PresentationFormat>Widescreen</PresentationFormat>
  <Paragraphs>48</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Abadi MT Condensed Extra Bold</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tom_taylor8@hotmail.co.uk</dc:creator>
  <cp:lastModifiedBy>Nicole Few-Durnall (Education)</cp:lastModifiedBy>
  <cp:revision>15</cp:revision>
  <dcterms:created xsi:type="dcterms:W3CDTF">2020-08-18T07:51:27Z</dcterms:created>
  <dcterms:modified xsi:type="dcterms:W3CDTF">2020-09-16T13:33:21Z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0x010100DFF86398E5E0564580FFA60374BB285D</vt:lpwstr>
  </property>
</Properties>
</file>