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56" r:id="rId5"/>
    <p:sldId id="257" r:id="rId6"/>
    <p:sldId id="259" r:id="rId7"/>
    <p:sldId id="260" r:id="rId8"/>
    <p:sldId id="264" r:id="rId9"/>
    <p:sldId id="261"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108" d="100"/>
          <a:sy n="108" d="100"/>
        </p:scale>
        <p:origin x="60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C7DF92-3437-4F4B-AFB5-D4FB12ACF81C}" type="datetimeFigureOut">
              <a:rPr lang="en-GB" smtClean="0"/>
              <a:t>15/09/2020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81C755-8432-4EBA-87D3-42C87A9B61C1}" type="slidenum">
              <a:rPr lang="en-GB" smtClean="0"/>
              <a:t>‹#›</a:t>
            </a:fld>
            <a:endParaRPr lang="en-GB"/>
          </a:p>
        </p:txBody>
      </p:sp>
    </p:spTree>
    <p:extLst>
      <p:ext uri="{BB962C8B-B14F-4D97-AF65-F5344CB8AC3E}">
        <p14:creationId xmlns:p14="http://schemas.microsoft.com/office/powerpoint/2010/main" val="3628287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t>3</a:t>
            </a:fld>
            <a:endParaRPr lang="en-GB"/>
          </a:p>
        </p:txBody>
      </p:sp>
    </p:spTree>
    <p:extLst>
      <p:ext uri="{BB962C8B-B14F-4D97-AF65-F5344CB8AC3E}">
        <p14:creationId xmlns:p14="http://schemas.microsoft.com/office/powerpoint/2010/main" val="3791791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t>5</a:t>
            </a:fld>
            <a:endParaRPr lang="en-GB"/>
          </a:p>
        </p:txBody>
      </p:sp>
    </p:spTree>
    <p:extLst>
      <p:ext uri="{BB962C8B-B14F-4D97-AF65-F5344CB8AC3E}">
        <p14:creationId xmlns:p14="http://schemas.microsoft.com/office/powerpoint/2010/main" val="892431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t>7</a:t>
            </a:fld>
            <a:endParaRPr lang="en-GB"/>
          </a:p>
        </p:txBody>
      </p:sp>
    </p:spTree>
    <p:extLst>
      <p:ext uri="{BB962C8B-B14F-4D97-AF65-F5344CB8AC3E}">
        <p14:creationId xmlns:p14="http://schemas.microsoft.com/office/powerpoint/2010/main" val="648235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4C2D380-A427-4B30-9DC8-47F5F5697773}" type="datetimeFigureOut">
              <a:rPr lang="en-GB" smtClean="0"/>
              <a:t>15/09/2020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2504281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C2D380-A427-4B30-9DC8-47F5F5697773}" type="datetimeFigureOut">
              <a:rPr lang="en-GB" smtClean="0"/>
              <a:t>15/09/2020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327140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C2D380-A427-4B30-9DC8-47F5F5697773}" type="datetimeFigureOut">
              <a:rPr lang="en-GB" smtClean="0"/>
              <a:t>15/09/2020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2204715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C2D380-A427-4B30-9DC8-47F5F5697773}" type="datetimeFigureOut">
              <a:rPr lang="en-GB" smtClean="0"/>
              <a:t>15/09/2020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2806016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C2D380-A427-4B30-9DC8-47F5F5697773}" type="datetimeFigureOut">
              <a:rPr lang="en-GB" smtClean="0"/>
              <a:t>15/09/2020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1546450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4C2D380-A427-4B30-9DC8-47F5F5697773}" type="datetimeFigureOut">
              <a:rPr lang="en-GB" smtClean="0"/>
              <a:t>15/09/2020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1457630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4C2D380-A427-4B30-9DC8-47F5F5697773}" type="datetimeFigureOut">
              <a:rPr lang="en-GB" smtClean="0"/>
              <a:t>15/09/2020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3406053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4C2D380-A427-4B30-9DC8-47F5F5697773}" type="datetimeFigureOut">
              <a:rPr lang="en-GB" smtClean="0"/>
              <a:t>15/09/2020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1822777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C2D380-A427-4B30-9DC8-47F5F5697773}" type="datetimeFigureOut">
              <a:rPr lang="en-GB" smtClean="0"/>
              <a:t>15/09/2020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3191051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C2D380-A427-4B30-9DC8-47F5F5697773}" type="datetimeFigureOut">
              <a:rPr lang="en-GB" smtClean="0"/>
              <a:t>15/09/2020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1010926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C2D380-A427-4B30-9DC8-47F5F5697773}" type="datetimeFigureOut">
              <a:rPr lang="en-GB" smtClean="0"/>
              <a:t>15/09/2020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878577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C2D380-A427-4B30-9DC8-47F5F5697773}" type="datetimeFigureOut">
              <a:rPr lang="en-GB" smtClean="0"/>
              <a:t>15/09/2020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BCC91F-C7B5-4F49-BA3A-AF26E0DD4F3B}" type="slidenum">
              <a:rPr lang="en-GB" smtClean="0"/>
              <a:t>‹#›</a:t>
            </a:fld>
            <a:endParaRPr lang="en-GB"/>
          </a:p>
        </p:txBody>
      </p:sp>
    </p:spTree>
    <p:extLst>
      <p:ext uri="{BB962C8B-B14F-4D97-AF65-F5344CB8AC3E}">
        <p14:creationId xmlns:p14="http://schemas.microsoft.com/office/powerpoint/2010/main" val="2417914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plan-uk.org/blogs/meet-five-amazing-people-making-a-difference-in-lockdown"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www.youtube.com/watch?v=FB5GNMJQlFw"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0" y="-1588"/>
            <a:ext cx="1123950" cy="3349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4"/>
          <p:cNvSpPr txBox="1">
            <a:spLocks noChangeArrowheads="1"/>
          </p:cNvSpPr>
          <p:nvPr/>
        </p:nvSpPr>
        <p:spPr bwMode="auto">
          <a:xfrm>
            <a:off x="4029530" y="4666268"/>
            <a:ext cx="2066470" cy="8787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rgbClr val="FF0000"/>
              </a:solidFill>
              <a:effectLst/>
              <a:latin typeface="Arial" panose="020B0604020202020204" pitchFamily="34" charset="0"/>
            </a:endParaRPr>
          </a:p>
        </p:txBody>
      </p:sp>
    </p:spTree>
    <p:extLst>
      <p:ext uri="{BB962C8B-B14F-4D97-AF65-F5344CB8AC3E}">
        <p14:creationId xmlns:p14="http://schemas.microsoft.com/office/powerpoint/2010/main" val="628209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Box 11"/>
          <p:cNvSpPr txBox="1"/>
          <p:nvPr/>
        </p:nvSpPr>
        <p:spPr>
          <a:xfrm>
            <a:off x="553915" y="2055042"/>
            <a:ext cx="4695092" cy="1553674"/>
          </a:xfrm>
          <a:prstGeom prst="rect">
            <a:avLst/>
          </a:prstGeom>
          <a:noFill/>
        </p:spPr>
        <p:txBody>
          <a:bodyPr wrap="square" rtlCol="0">
            <a:spAutoFit/>
          </a:bodyPr>
          <a:lstStyle/>
          <a:p>
            <a:endParaRPr lang="en-GB" dirty="0"/>
          </a:p>
        </p:txBody>
      </p:sp>
      <p:sp>
        <p:nvSpPr>
          <p:cNvPr id="16" name="Rectangle 15"/>
          <p:cNvSpPr/>
          <p:nvPr/>
        </p:nvSpPr>
        <p:spPr>
          <a:xfrm>
            <a:off x="942679" y="1508842"/>
            <a:ext cx="9426805" cy="4278094"/>
          </a:xfrm>
          <a:prstGeom prst="rect">
            <a:avLst/>
          </a:prstGeom>
        </p:spPr>
        <p:txBody>
          <a:bodyPr wrap="square">
            <a:spAutoFit/>
          </a:bodyPr>
          <a:lstStyle/>
          <a:p>
            <a:pPr lvl="0" eaLnBrk="0" fontAlgn="base" hangingPunct="0">
              <a:spcBef>
                <a:spcPct val="0"/>
              </a:spcBef>
              <a:spcAft>
                <a:spcPct val="0"/>
              </a:spcAft>
            </a:pPr>
            <a:r>
              <a:rPr lang="en-US" altLang="en-US" sz="3200" b="1" dirty="0">
                <a:solidFill>
                  <a:schemeClr val="bg1"/>
                </a:solidFill>
                <a:ea typeface="Arial" panose="020B0604020202020204" pitchFamily="34" charset="0"/>
              </a:rPr>
              <a:t>What is a Community? </a:t>
            </a:r>
          </a:p>
          <a:p>
            <a:pPr lvl="0" eaLnBrk="0" fontAlgn="base" hangingPunct="0">
              <a:spcBef>
                <a:spcPct val="0"/>
              </a:spcBef>
              <a:spcAft>
                <a:spcPct val="0"/>
              </a:spcAft>
            </a:pPr>
            <a:endParaRPr lang="en-US" altLang="en-US" sz="2000" b="1" dirty="0">
              <a:solidFill>
                <a:schemeClr val="bg1"/>
              </a:solidFill>
            </a:endParaRPr>
          </a:p>
          <a:p>
            <a:pPr marL="342900" lvl="0" indent="-342900" eaLnBrk="0" fontAlgn="base" hangingPunct="0">
              <a:spcBef>
                <a:spcPct val="0"/>
              </a:spcBef>
              <a:spcAft>
                <a:spcPct val="0"/>
              </a:spcAft>
              <a:buFont typeface="Arial" panose="020B0604020202020204" pitchFamily="34" charset="0"/>
              <a:buChar char="•"/>
            </a:pPr>
            <a:r>
              <a:rPr lang="en-US" altLang="en-US" sz="2000" b="1" dirty="0">
                <a:solidFill>
                  <a:schemeClr val="bg1"/>
                </a:solidFill>
              </a:rPr>
              <a:t>What does a community mean to you?</a:t>
            </a:r>
          </a:p>
          <a:p>
            <a:pPr marL="342900" lvl="0" indent="-342900" eaLnBrk="0" fontAlgn="base" hangingPunct="0">
              <a:spcBef>
                <a:spcPct val="0"/>
              </a:spcBef>
              <a:spcAft>
                <a:spcPct val="0"/>
              </a:spcAft>
              <a:buFont typeface="Arial" panose="020B0604020202020204" pitchFamily="34" charset="0"/>
              <a:buChar char="•"/>
            </a:pPr>
            <a:endParaRPr lang="en-US" altLang="en-US" sz="2000" b="1" dirty="0">
              <a:solidFill>
                <a:schemeClr val="bg1"/>
              </a:solidFill>
            </a:endParaRPr>
          </a:p>
          <a:p>
            <a:pPr marL="342900" lvl="0" indent="-342900" eaLnBrk="0" fontAlgn="base" hangingPunct="0">
              <a:spcBef>
                <a:spcPct val="0"/>
              </a:spcBef>
              <a:spcAft>
                <a:spcPct val="0"/>
              </a:spcAft>
              <a:buFont typeface="Arial" panose="020B0604020202020204" pitchFamily="34" charset="0"/>
              <a:buChar char="•"/>
            </a:pPr>
            <a:r>
              <a:rPr lang="en-US" altLang="en-US" sz="2000" b="1" dirty="0">
                <a:solidFill>
                  <a:schemeClr val="bg1"/>
                </a:solidFill>
                <a:ea typeface="Arial" panose="020B0604020202020204" pitchFamily="34" charset="0"/>
              </a:rPr>
              <a:t>What communities do you belong to? </a:t>
            </a:r>
          </a:p>
          <a:p>
            <a:pPr marL="342900" lvl="0" indent="-342900" eaLnBrk="0" fontAlgn="base" hangingPunct="0">
              <a:spcBef>
                <a:spcPct val="0"/>
              </a:spcBef>
              <a:spcAft>
                <a:spcPct val="0"/>
              </a:spcAft>
              <a:buFont typeface="Arial" panose="020B0604020202020204" pitchFamily="34" charset="0"/>
              <a:buChar char="•"/>
            </a:pPr>
            <a:endParaRPr lang="en-GB" altLang="en-US" sz="2000" b="1" dirty="0">
              <a:solidFill>
                <a:schemeClr val="bg1"/>
              </a:solidFill>
            </a:endParaRPr>
          </a:p>
          <a:p>
            <a:pPr marL="342900" lvl="0" indent="-342900" eaLnBrk="0" fontAlgn="base" hangingPunct="0">
              <a:spcBef>
                <a:spcPct val="0"/>
              </a:spcBef>
              <a:spcAft>
                <a:spcPct val="0"/>
              </a:spcAft>
              <a:buFont typeface="Arial" panose="020B0604020202020204" pitchFamily="34" charset="0"/>
              <a:buChar char="•"/>
            </a:pPr>
            <a:r>
              <a:rPr lang="en-US" altLang="en-US" sz="2000" b="1" dirty="0">
                <a:solidFill>
                  <a:schemeClr val="bg1"/>
                </a:solidFill>
                <a:ea typeface="Arial" panose="020B0604020202020204" pitchFamily="34" charset="0"/>
              </a:rPr>
              <a:t>What does it mean to be a part of these communities? </a:t>
            </a:r>
          </a:p>
          <a:p>
            <a:pPr marL="342900" lvl="0" indent="-342900" eaLnBrk="0" fontAlgn="base" hangingPunct="0">
              <a:spcBef>
                <a:spcPct val="0"/>
              </a:spcBef>
              <a:spcAft>
                <a:spcPct val="0"/>
              </a:spcAft>
              <a:buFont typeface="Arial" panose="020B0604020202020204" pitchFamily="34" charset="0"/>
              <a:buChar char="•"/>
            </a:pPr>
            <a:endParaRPr lang="en-GB" altLang="en-US" sz="2000" b="1" dirty="0">
              <a:solidFill>
                <a:schemeClr val="bg1"/>
              </a:solidFill>
            </a:endParaRPr>
          </a:p>
          <a:p>
            <a:pPr marL="342900" lvl="0" indent="-342900" eaLnBrk="0" fontAlgn="base" hangingPunct="0">
              <a:spcBef>
                <a:spcPct val="0"/>
              </a:spcBef>
              <a:spcAft>
                <a:spcPct val="0"/>
              </a:spcAft>
              <a:buFont typeface="Arial" panose="020B0604020202020204" pitchFamily="34" charset="0"/>
              <a:buChar char="•"/>
            </a:pPr>
            <a:r>
              <a:rPr lang="en-US" altLang="en-US" sz="2000" b="1" dirty="0">
                <a:solidFill>
                  <a:schemeClr val="bg1"/>
                </a:solidFill>
                <a:ea typeface="Arial" panose="020B0604020202020204" pitchFamily="34" charset="0"/>
              </a:rPr>
              <a:t>How does the community function in a practical way? </a:t>
            </a:r>
          </a:p>
          <a:p>
            <a:pPr lvl="0" eaLnBrk="0" fontAlgn="base" hangingPunct="0">
              <a:spcBef>
                <a:spcPct val="0"/>
              </a:spcBef>
              <a:spcAft>
                <a:spcPct val="0"/>
              </a:spcAft>
            </a:pPr>
            <a:endParaRPr lang="en-US" altLang="en-US" sz="2000" b="1" dirty="0">
              <a:solidFill>
                <a:schemeClr val="bg1"/>
              </a:solidFill>
              <a:ea typeface="Arial" panose="020B0604020202020204" pitchFamily="34" charset="0"/>
            </a:endParaRPr>
          </a:p>
          <a:p>
            <a:pPr lvl="0" eaLnBrk="0" fontAlgn="base" hangingPunct="0">
              <a:spcBef>
                <a:spcPct val="0"/>
              </a:spcBef>
              <a:spcAft>
                <a:spcPct val="0"/>
              </a:spcAft>
            </a:pPr>
            <a:endParaRPr lang="en-US" altLang="en-US" sz="2000" b="1" dirty="0">
              <a:solidFill>
                <a:schemeClr val="bg1"/>
              </a:solidFill>
              <a:ea typeface="Arial" panose="020B0604020202020204" pitchFamily="34" charset="0"/>
            </a:endParaRPr>
          </a:p>
          <a:p>
            <a:pPr lvl="0" eaLnBrk="0" fontAlgn="base" hangingPunct="0">
              <a:spcBef>
                <a:spcPct val="0"/>
              </a:spcBef>
              <a:spcAft>
                <a:spcPct val="0"/>
              </a:spcAft>
            </a:pPr>
            <a:endParaRPr lang="en-US" altLang="en-US" sz="2000" b="1" dirty="0">
              <a:solidFill>
                <a:schemeClr val="bg1"/>
              </a:solidFill>
              <a:ea typeface="Arial" panose="020B0604020202020204" pitchFamily="34" charset="0"/>
            </a:endParaRPr>
          </a:p>
          <a:p>
            <a:pPr lvl="0" eaLnBrk="0" fontAlgn="base" hangingPunct="0">
              <a:spcBef>
                <a:spcPct val="0"/>
              </a:spcBef>
              <a:spcAft>
                <a:spcPct val="0"/>
              </a:spcAft>
            </a:pPr>
            <a:r>
              <a:rPr lang="en-US" altLang="en-US" sz="2000" b="1" dirty="0">
                <a:solidFill>
                  <a:schemeClr val="bg1"/>
                </a:solidFill>
                <a:ea typeface="Arial" panose="020B0604020202020204" pitchFamily="34" charset="0"/>
              </a:rPr>
              <a:t>As a class, brainstorm these ideas and draw up your definition of what a community is. </a:t>
            </a:r>
            <a:endParaRPr lang="en-US" altLang="en-US" sz="2000" b="1" dirty="0">
              <a:solidFill>
                <a:schemeClr val="bg1"/>
              </a:solidFill>
            </a:endParaRPr>
          </a:p>
        </p:txBody>
      </p:sp>
      <p:pic>
        <p:nvPicPr>
          <p:cNvPr id="17" name="Picture 16"/>
          <p:cNvPicPr>
            <a:picLocks noChangeAspect="1"/>
          </p:cNvPicPr>
          <p:nvPr/>
        </p:nvPicPr>
        <p:blipFill>
          <a:blip r:embed="rId3"/>
          <a:stretch>
            <a:fillRect/>
          </a:stretch>
        </p:blipFill>
        <p:spPr>
          <a:xfrm>
            <a:off x="7700997" y="2055042"/>
            <a:ext cx="3937088" cy="1811878"/>
          </a:xfrm>
          <a:prstGeom prst="rect">
            <a:avLst/>
          </a:prstGeom>
        </p:spPr>
      </p:pic>
    </p:spTree>
    <p:extLst>
      <p:ext uri="{BB962C8B-B14F-4D97-AF65-F5344CB8AC3E}">
        <p14:creationId xmlns:p14="http://schemas.microsoft.com/office/powerpoint/2010/main" val="2741687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6346235" y="2300868"/>
            <a:ext cx="4366953" cy="1235146"/>
          </a:xfrm>
          <a:prstGeom prst="rect">
            <a:avLst/>
          </a:prstGeom>
        </p:spPr>
        <p:txBody>
          <a:bodyPr wrap="square">
            <a:spAutoFit/>
          </a:bodyPr>
          <a:lstStyle/>
          <a:p>
            <a:pPr>
              <a:lnSpc>
                <a:spcPct val="119000"/>
              </a:lnSpc>
              <a:spcAft>
                <a:spcPts val="600"/>
              </a:spcAft>
            </a:pPr>
            <a:endParaRPr lang="en-GB" kern="1400" dirty="0">
              <a:solidFill>
                <a:srgbClr val="000000"/>
              </a:solidFill>
              <a:latin typeface="Calibri" panose="020F0502020204030204" pitchFamily="34" charset="0"/>
            </a:endParaRPr>
          </a:p>
          <a:p>
            <a:pPr marL="285750" indent="-285750">
              <a:lnSpc>
                <a:spcPct val="119000"/>
              </a:lnSpc>
              <a:spcAft>
                <a:spcPts val="600"/>
              </a:spcAft>
              <a:buFont typeface="Arial" panose="020B0604020202020204" pitchFamily="34" charset="0"/>
              <a:buChar char="•"/>
            </a:pPr>
            <a:endParaRPr lang="en-GB" kern="1400" dirty="0">
              <a:solidFill>
                <a:srgbClr val="000000"/>
              </a:solidFill>
              <a:latin typeface="Calibri" panose="020F0502020204030204" pitchFamily="34" charset="0"/>
            </a:endParaRPr>
          </a:p>
          <a:p>
            <a:pPr>
              <a:lnSpc>
                <a:spcPct val="119000"/>
              </a:lnSpc>
              <a:spcAft>
                <a:spcPts val="600"/>
              </a:spcAft>
            </a:pPr>
            <a:r>
              <a:rPr lang="en-GB" kern="1400" dirty="0">
                <a:solidFill>
                  <a:srgbClr val="000000"/>
                </a:solidFill>
                <a:latin typeface="Calibri" panose="020F0502020204030204" pitchFamily="34" charset="0"/>
              </a:rPr>
              <a:t> </a:t>
            </a:r>
          </a:p>
        </p:txBody>
      </p:sp>
      <p:pic>
        <p:nvPicPr>
          <p:cNvPr id="13" name="Picture 12"/>
          <p:cNvPicPr>
            <a:picLocks noChangeAspect="1"/>
          </p:cNvPicPr>
          <p:nvPr/>
        </p:nvPicPr>
        <p:blipFill>
          <a:blip r:embed="rId4"/>
          <a:stretch>
            <a:fillRect/>
          </a:stretch>
        </p:blipFill>
        <p:spPr>
          <a:xfrm>
            <a:off x="9136721" y="1645687"/>
            <a:ext cx="2175363" cy="2518457"/>
          </a:xfrm>
          <a:prstGeom prst="rect">
            <a:avLst/>
          </a:prstGeom>
        </p:spPr>
      </p:pic>
      <p:sp>
        <p:nvSpPr>
          <p:cNvPr id="11" name="Rectangle 10"/>
          <p:cNvSpPr/>
          <p:nvPr/>
        </p:nvSpPr>
        <p:spPr>
          <a:xfrm>
            <a:off x="1102936" y="1358739"/>
            <a:ext cx="7541443" cy="4616648"/>
          </a:xfrm>
          <a:prstGeom prst="rect">
            <a:avLst/>
          </a:prstGeom>
        </p:spPr>
        <p:txBody>
          <a:bodyPr wrap="square">
            <a:spAutoFit/>
          </a:bodyPr>
          <a:lstStyle/>
          <a:p>
            <a:pPr marL="71755" marR="71755"/>
            <a:r>
              <a:rPr lang="en-US" sz="3200" b="1" dirty="0">
                <a:solidFill>
                  <a:schemeClr val="bg1"/>
                </a:solidFill>
              </a:rPr>
              <a:t>What communities do I belong to? </a:t>
            </a:r>
          </a:p>
          <a:p>
            <a:pPr marL="71755" marR="71755"/>
            <a:endParaRPr lang="en-US" sz="2400" b="1" dirty="0">
              <a:solidFill>
                <a:schemeClr val="bg1"/>
              </a:solidFill>
            </a:endParaRPr>
          </a:p>
          <a:p>
            <a:pPr marL="71755" marR="71755"/>
            <a:r>
              <a:rPr lang="en-US" altLang="en-US" sz="2000" b="1" dirty="0">
                <a:solidFill>
                  <a:schemeClr val="bg1"/>
                </a:solidFill>
                <a:ea typeface="Arial" panose="020B0604020202020204" pitchFamily="34" charset="0"/>
              </a:rPr>
              <a:t>Look at how these young people have helped their communities around the world </a:t>
            </a:r>
            <a:r>
              <a:rPr lang="en-US" altLang="en-US" sz="2000" b="1">
                <a:solidFill>
                  <a:schemeClr val="bg1"/>
                </a:solidFill>
                <a:ea typeface="Arial" panose="020B0604020202020204" pitchFamily="34" charset="0"/>
              </a:rPr>
              <a:t>during lockdown: </a:t>
            </a:r>
            <a:r>
              <a:rPr lang="en-GB" sz="2000" b="1" dirty="0">
                <a:solidFill>
                  <a:schemeClr val="bg1"/>
                </a:solidFill>
                <a:hlinkClick r:id="rId5">
                  <a:extLst>
                    <a:ext uri="{A12FA001-AC4F-418D-AE19-62706E023703}">
                      <ahyp:hlinkClr xmlns:ahyp="http://schemas.microsoft.com/office/drawing/2018/hyperlinkcolor" val="tx"/>
                    </a:ext>
                  </a:extLst>
                </a:hlinkClick>
              </a:rPr>
              <a:t>plan-uk.org/blogs/meet-five-amazing-people-making-a-difference-in-lockdown</a:t>
            </a:r>
            <a:endParaRPr lang="en-GB" sz="2000" b="1" dirty="0">
              <a:solidFill>
                <a:schemeClr val="bg1"/>
              </a:solidFill>
            </a:endParaRPr>
          </a:p>
          <a:p>
            <a:pPr marL="71755" marR="71755"/>
            <a:r>
              <a:rPr lang="en-US" b="1" dirty="0">
                <a:solidFill>
                  <a:schemeClr val="bg1"/>
                </a:solidFill>
              </a:rPr>
              <a:t> </a:t>
            </a:r>
            <a:endParaRPr lang="en-GB" sz="2000" b="1" dirty="0">
              <a:solidFill>
                <a:schemeClr val="bg1"/>
              </a:solidFill>
            </a:endParaRPr>
          </a:p>
          <a:p>
            <a:pPr marL="528955" marR="71755" indent="-457200">
              <a:buFont typeface="+mj-lt"/>
              <a:buAutoNum type="arabicPeriod"/>
            </a:pPr>
            <a:r>
              <a:rPr lang="en-US" sz="2000" b="1" dirty="0">
                <a:solidFill>
                  <a:schemeClr val="bg1"/>
                </a:solidFill>
              </a:rPr>
              <a:t>Think of all the communities that you are a part of, write them on a spider diagram and compare them with your partner.</a:t>
            </a:r>
          </a:p>
          <a:p>
            <a:pPr marL="528955" marR="71755" indent="-457200">
              <a:buFont typeface="+mj-lt"/>
              <a:buAutoNum type="arabicPeriod"/>
            </a:pPr>
            <a:endParaRPr lang="en-US" sz="2000" b="1" dirty="0">
              <a:solidFill>
                <a:schemeClr val="bg1"/>
              </a:solidFill>
            </a:endParaRPr>
          </a:p>
          <a:p>
            <a:pPr marL="528955" marR="71755" indent="-457200">
              <a:buFont typeface="+mj-lt"/>
              <a:buAutoNum type="arabicPeriod"/>
            </a:pPr>
            <a:r>
              <a:rPr lang="en-US" sz="2000" b="1" dirty="0">
                <a:solidFill>
                  <a:schemeClr val="bg1"/>
                </a:solidFill>
              </a:rPr>
              <a:t>Do you and your partner cross over in any of your communities? What are the similarities and differences?</a:t>
            </a:r>
          </a:p>
          <a:p>
            <a:pPr marL="528955" marR="71755" indent="-457200">
              <a:buFont typeface="+mj-lt"/>
              <a:buAutoNum type="arabicPeriod"/>
            </a:pPr>
            <a:endParaRPr lang="en-GB" sz="2000" b="1" dirty="0">
              <a:solidFill>
                <a:schemeClr val="bg1"/>
              </a:solidFill>
            </a:endParaRPr>
          </a:p>
          <a:p>
            <a:pPr marL="528955" marR="71755" indent="-457200">
              <a:buFont typeface="+mj-lt"/>
              <a:buAutoNum type="arabicPeriod"/>
            </a:pPr>
            <a:r>
              <a:rPr lang="en-US" sz="2000" b="1" dirty="0">
                <a:solidFill>
                  <a:schemeClr val="bg1"/>
                </a:solidFill>
              </a:rPr>
              <a:t>Choose one of your communities and feedback to the class about why you enjoy being part of it.</a:t>
            </a:r>
            <a:endParaRPr lang="en-GB" sz="2000" b="1" dirty="0">
              <a:solidFill>
                <a:schemeClr val="bg1"/>
              </a:solidFill>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503652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917751" y="920621"/>
            <a:ext cx="6052009" cy="5016758"/>
          </a:xfrm>
          <a:prstGeom prst="rect">
            <a:avLst/>
          </a:prstGeom>
        </p:spPr>
        <p:txBody>
          <a:bodyPr wrap="square">
            <a:spAutoFit/>
          </a:bodyPr>
          <a:lstStyle/>
          <a:p>
            <a:pPr marL="71755" marR="71755">
              <a:spcAft>
                <a:spcPts val="0"/>
              </a:spcAft>
            </a:pPr>
            <a:r>
              <a:rPr lang="en-US" sz="3200" b="1" dirty="0">
                <a:solidFill>
                  <a:schemeClr val="bg1"/>
                </a:solidFill>
                <a:ea typeface="Arial" panose="020B0604020202020204" pitchFamily="34" charset="0"/>
              </a:rPr>
              <a:t>Diamond Nine</a:t>
            </a:r>
          </a:p>
          <a:p>
            <a:pPr marL="71755" marR="71755">
              <a:spcAft>
                <a:spcPts val="0"/>
              </a:spcAft>
            </a:pPr>
            <a:endParaRPr lang="en-US" sz="2400" b="1" dirty="0">
              <a:solidFill>
                <a:schemeClr val="bg1"/>
              </a:solidFill>
              <a:ea typeface="Arial" panose="020B0604020202020204" pitchFamily="34" charset="0"/>
            </a:endParaRPr>
          </a:p>
          <a:p>
            <a:pPr marL="71755" marR="71755">
              <a:spcAft>
                <a:spcPts val="0"/>
              </a:spcAft>
            </a:pPr>
            <a:r>
              <a:rPr lang="en-GB" sz="2400" b="1" dirty="0">
                <a:solidFill>
                  <a:schemeClr val="bg1"/>
                </a:solidFill>
                <a:ea typeface="Arial" panose="020B0604020202020204" pitchFamily="34" charset="0"/>
              </a:rPr>
              <a:t>Look at the nine categories in the diamond</a:t>
            </a:r>
          </a:p>
          <a:p>
            <a:pPr marL="71755" marR="71755">
              <a:spcAft>
                <a:spcPts val="0"/>
              </a:spcAft>
            </a:pPr>
            <a:r>
              <a:rPr lang="en-US" sz="2400" b="1" dirty="0">
                <a:solidFill>
                  <a:schemeClr val="bg1"/>
                </a:solidFill>
                <a:ea typeface="Arial" panose="020B0604020202020204" pitchFamily="34" charset="0"/>
              </a:rPr>
              <a:t> </a:t>
            </a:r>
            <a:endParaRPr lang="en-GB" sz="2400" b="1" dirty="0">
              <a:solidFill>
                <a:schemeClr val="bg1"/>
              </a:solidFill>
              <a:ea typeface="Arial" panose="020B0604020202020204" pitchFamily="34" charset="0"/>
            </a:endParaRPr>
          </a:p>
          <a:p>
            <a:pPr marL="342900" marR="71755" lvl="0" indent="-342900">
              <a:spcAft>
                <a:spcPts val="0"/>
              </a:spcAft>
              <a:buFont typeface="+mj-lt"/>
              <a:buAutoNum type="arabicPeriod"/>
            </a:pPr>
            <a:r>
              <a:rPr lang="en-US" sz="2400" b="1" dirty="0">
                <a:solidFill>
                  <a:schemeClr val="bg1"/>
                </a:solidFill>
                <a:ea typeface="Arial" panose="020B0604020202020204" pitchFamily="34" charset="0"/>
              </a:rPr>
              <a:t>Number them from 1-9 with 1 being the most important.</a:t>
            </a:r>
          </a:p>
          <a:p>
            <a:pPr marL="457200" marR="71755" lvl="0" indent="-457200">
              <a:spcAft>
                <a:spcPts val="0"/>
              </a:spcAft>
              <a:buFont typeface="+mj-lt"/>
              <a:buAutoNum type="arabicPeriod"/>
            </a:pPr>
            <a:endParaRPr lang="en-GB" sz="2400" b="1" dirty="0">
              <a:solidFill>
                <a:schemeClr val="bg1"/>
              </a:solidFill>
              <a:ea typeface="Arial" panose="020B0604020202020204" pitchFamily="34" charset="0"/>
            </a:endParaRPr>
          </a:p>
          <a:p>
            <a:pPr marL="342900" marR="71755" lvl="0" indent="-342900">
              <a:spcAft>
                <a:spcPts val="0"/>
              </a:spcAft>
              <a:buFont typeface="+mj-lt"/>
              <a:buAutoNum type="arabicPeriod"/>
            </a:pPr>
            <a:r>
              <a:rPr lang="en-US" sz="2400" b="1" dirty="0">
                <a:solidFill>
                  <a:schemeClr val="bg1"/>
                </a:solidFill>
                <a:ea typeface="Arial" panose="020B0604020202020204" pitchFamily="34" charset="0"/>
              </a:rPr>
              <a:t>What is most important in a community?</a:t>
            </a:r>
          </a:p>
          <a:p>
            <a:pPr marL="342900" marR="71755" lvl="0" indent="-342900">
              <a:spcAft>
                <a:spcPts val="0"/>
              </a:spcAft>
              <a:buFont typeface="+mj-lt"/>
              <a:buAutoNum type="arabicPeriod"/>
            </a:pPr>
            <a:endParaRPr lang="en-GB" sz="2400" b="1" dirty="0">
              <a:solidFill>
                <a:schemeClr val="bg1"/>
              </a:solidFill>
              <a:ea typeface="Arial" panose="020B0604020202020204" pitchFamily="34" charset="0"/>
            </a:endParaRPr>
          </a:p>
          <a:p>
            <a:pPr marL="342900" marR="71755" lvl="0" indent="-342900">
              <a:spcAft>
                <a:spcPts val="0"/>
              </a:spcAft>
              <a:buFont typeface="+mj-lt"/>
              <a:buAutoNum type="arabicPeriod"/>
            </a:pPr>
            <a:r>
              <a:rPr lang="en-US" sz="2400" b="1" dirty="0">
                <a:solidFill>
                  <a:schemeClr val="bg1"/>
                </a:solidFill>
                <a:ea typeface="Arial" panose="020B0604020202020204" pitchFamily="34" charset="0"/>
              </a:rPr>
              <a:t>Why do you believe that?</a:t>
            </a:r>
          </a:p>
          <a:p>
            <a:pPr marL="342900" marR="71755" lvl="0" indent="-342900">
              <a:spcAft>
                <a:spcPts val="0"/>
              </a:spcAft>
              <a:buFont typeface="+mj-lt"/>
              <a:buAutoNum type="arabicPeriod"/>
            </a:pPr>
            <a:endParaRPr lang="en-GB" sz="2400" b="1" dirty="0">
              <a:solidFill>
                <a:schemeClr val="bg1"/>
              </a:solidFill>
              <a:ea typeface="Arial" panose="020B0604020202020204" pitchFamily="34" charset="0"/>
            </a:endParaRPr>
          </a:p>
          <a:p>
            <a:pPr marL="342900" marR="71755" lvl="0" indent="-342900">
              <a:spcAft>
                <a:spcPts val="0"/>
              </a:spcAft>
              <a:buFont typeface="+mj-lt"/>
              <a:buAutoNum type="arabicPeriod"/>
            </a:pPr>
            <a:r>
              <a:rPr lang="en-US" sz="2400" b="1" dirty="0">
                <a:solidFill>
                  <a:schemeClr val="bg1"/>
                </a:solidFill>
                <a:ea typeface="Arial" panose="020B0604020202020204" pitchFamily="34" charset="0"/>
              </a:rPr>
              <a:t>Can you match any character virtues to the types of people you have ranked highest?</a:t>
            </a:r>
            <a:endParaRPr lang="en-GB" sz="2400" b="1" dirty="0">
              <a:solidFill>
                <a:schemeClr val="bg1"/>
              </a:solidFill>
              <a:effectLst/>
              <a:ea typeface="Arial" panose="020B0604020202020204" pitchFamily="34" charset="0"/>
            </a:endParaRPr>
          </a:p>
        </p:txBody>
      </p:sp>
      <p:pic>
        <p:nvPicPr>
          <p:cNvPr id="9" name="Picture 8" descr="A close up of text on a black background&#10;&#10;Description automatically generated">
            <a:extLst>
              <a:ext uri="{FF2B5EF4-FFF2-40B4-BE49-F238E27FC236}">
                <a16:creationId xmlns:a16="http://schemas.microsoft.com/office/drawing/2014/main" id="{4146C1BD-7B50-4DB5-B5F4-00C52F04E4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0421" y="920621"/>
            <a:ext cx="4816888" cy="5784566"/>
          </a:xfrm>
          <a:prstGeom prst="rect">
            <a:avLst/>
          </a:prstGeom>
        </p:spPr>
      </p:pic>
    </p:spTree>
    <p:extLst>
      <p:ext uri="{BB962C8B-B14F-4D97-AF65-F5344CB8AC3E}">
        <p14:creationId xmlns:p14="http://schemas.microsoft.com/office/powerpoint/2010/main" val="1057505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6321588" y="5248483"/>
            <a:ext cx="4619105" cy="421975"/>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9" name="Text Box 3"/>
          <p:cNvSpPr txBox="1">
            <a:spLocks noChangeArrowheads="1"/>
          </p:cNvSpPr>
          <p:nvPr/>
        </p:nvSpPr>
        <p:spPr bwMode="auto">
          <a:xfrm>
            <a:off x="1391834" y="1573013"/>
            <a:ext cx="7818154" cy="88753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1" i="0" u="none" strike="noStrike" cap="none" normalizeH="0" baseline="0" dirty="0">
                <a:ln>
                  <a:noFill/>
                </a:ln>
                <a:solidFill>
                  <a:schemeClr val="bg1"/>
                </a:solidFill>
                <a:effectLst/>
              </a:rPr>
              <a:t>What would your ideal neighbour be like?  </a:t>
            </a:r>
            <a:br>
              <a:rPr kumimoji="0" lang="en-GB" altLang="en-US" sz="2800" b="1" i="0" u="none" strike="noStrike" cap="none" normalizeH="0" baseline="0" dirty="0">
                <a:ln>
                  <a:noFill/>
                </a:ln>
                <a:solidFill>
                  <a:schemeClr val="bg1"/>
                </a:solidFill>
                <a:effectLst/>
              </a:rPr>
            </a:br>
            <a:r>
              <a:rPr kumimoji="0" lang="en-GB" altLang="en-US" sz="2800" b="1" i="0" u="none" strike="noStrike" cap="none" normalizeH="0" baseline="0" dirty="0">
                <a:ln>
                  <a:noFill/>
                </a:ln>
                <a:solidFill>
                  <a:schemeClr val="bg1"/>
                </a:solidFill>
                <a:effectLst/>
              </a:rPr>
              <a:t>Why would they be a good neighbour? </a:t>
            </a:r>
            <a:br>
              <a:rPr kumimoji="0" lang="en-GB" altLang="en-US" sz="2800" b="1" i="0" u="none" strike="noStrike" cap="none" normalizeH="0" baseline="0" dirty="0">
                <a:ln>
                  <a:noFill/>
                </a:ln>
                <a:solidFill>
                  <a:schemeClr val="bg1"/>
                </a:solidFill>
                <a:effectLst/>
              </a:rPr>
            </a:br>
            <a:r>
              <a:rPr kumimoji="0" lang="en-GB" altLang="en-US" sz="2800" b="1" i="0" u="none" strike="noStrike" cap="none" normalizeH="0" baseline="0" dirty="0">
                <a:ln>
                  <a:noFill/>
                </a:ln>
                <a:solidFill>
                  <a:schemeClr val="bg1"/>
                </a:solidFill>
                <a:effectLst/>
              </a:rPr>
              <a:t>What virtues or character traits would they display? </a:t>
            </a:r>
            <a:endParaRPr kumimoji="0" lang="en-US" altLang="en-US" sz="2800" b="1" i="0" u="none" strike="noStrike" cap="none" normalizeH="0" baseline="0" dirty="0">
              <a:ln>
                <a:noFill/>
              </a:ln>
              <a:solidFill>
                <a:schemeClr val="bg1"/>
              </a:solidFill>
              <a:effectLst/>
            </a:endParaRPr>
          </a:p>
        </p:txBody>
      </p:sp>
      <p:sp>
        <p:nvSpPr>
          <p:cNvPr id="11" name="Rectangle 10"/>
          <p:cNvSpPr/>
          <p:nvPr/>
        </p:nvSpPr>
        <p:spPr>
          <a:xfrm>
            <a:off x="1391834" y="3313818"/>
            <a:ext cx="9699687" cy="1433286"/>
          </a:xfrm>
          <a:prstGeom prst="rect">
            <a:avLst/>
          </a:prstGeom>
        </p:spPr>
        <p:txBody>
          <a:bodyPr wrap="square">
            <a:spAutoFit/>
          </a:bodyPr>
          <a:lstStyle/>
          <a:p>
            <a:r>
              <a:rPr lang="en-GB" sz="2000" b="1" dirty="0">
                <a:solidFill>
                  <a:schemeClr val="bg1"/>
                </a:solidFill>
              </a:rPr>
              <a:t>During lockdown, a lot of us have got to know our neighbours better. There are many examples of neighbours helping each other out in ways they may not have done before. Have any of you helped your neighbours or been helped by your neighbours? </a:t>
            </a:r>
          </a:p>
          <a:p>
            <a:r>
              <a:rPr lang="en-GB" sz="2000" b="1" dirty="0">
                <a:solidFill>
                  <a:schemeClr val="bg1"/>
                </a:solidFill>
              </a:rPr>
              <a:t> </a:t>
            </a:r>
          </a:p>
          <a:p>
            <a:r>
              <a:rPr lang="en-GB" sz="2000" b="1" dirty="0">
                <a:solidFill>
                  <a:schemeClr val="bg1"/>
                </a:solidFill>
              </a:rPr>
              <a:t>Watch this short clip of neighbours clapping for the NHS. Why did communities come together to do this? </a:t>
            </a:r>
            <a:r>
              <a:rPr lang="en-GB" sz="2000" b="1" dirty="0">
                <a:solidFill>
                  <a:schemeClr val="bg1"/>
                </a:solidFill>
                <a:hlinkClick r:id="rId4">
                  <a:extLst>
                    <a:ext uri="{A12FA001-AC4F-418D-AE19-62706E023703}">
                      <ahyp:hlinkClr xmlns:ahyp="http://schemas.microsoft.com/office/drawing/2018/hyperlinkcolor" val="tx"/>
                    </a:ext>
                  </a:extLst>
                </a:hlinkClick>
              </a:rPr>
              <a:t>www.youtube.com/watch?v=FB5GNMJQlFw</a:t>
            </a:r>
            <a:endParaRPr lang="en-GB" sz="2000" b="1" dirty="0">
              <a:solidFill>
                <a:schemeClr val="bg1"/>
              </a:solidFill>
            </a:endParaRPr>
          </a:p>
          <a:p>
            <a:endParaRPr lang="en-GB" sz="2400" b="1" dirty="0">
              <a:solidFill>
                <a:schemeClr val="bg1"/>
              </a:solidFill>
            </a:endParaRPr>
          </a:p>
        </p:txBody>
      </p:sp>
      <p:pic>
        <p:nvPicPr>
          <p:cNvPr id="16" name="Picture 15"/>
          <p:cNvPicPr>
            <a:picLocks noChangeAspect="1"/>
          </p:cNvPicPr>
          <p:nvPr/>
        </p:nvPicPr>
        <p:blipFill>
          <a:blip r:embed="rId5"/>
          <a:stretch>
            <a:fillRect/>
          </a:stretch>
        </p:blipFill>
        <p:spPr>
          <a:xfrm>
            <a:off x="9262722" y="1573013"/>
            <a:ext cx="2055044" cy="1429389"/>
          </a:xfrm>
          <a:prstGeom prst="rect">
            <a:avLst/>
          </a:prstGeom>
        </p:spPr>
      </p:pic>
    </p:spTree>
    <p:extLst>
      <p:ext uri="{BB962C8B-B14F-4D97-AF65-F5344CB8AC3E}">
        <p14:creationId xmlns:p14="http://schemas.microsoft.com/office/powerpoint/2010/main" val="3728717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1206629" y="1366200"/>
            <a:ext cx="7550871" cy="4739759"/>
          </a:xfrm>
          <a:prstGeom prst="rect">
            <a:avLst/>
          </a:prstGeom>
        </p:spPr>
        <p:txBody>
          <a:bodyPr wrap="square">
            <a:spAutoFit/>
          </a:bodyPr>
          <a:lstStyle/>
          <a:p>
            <a:r>
              <a:rPr lang="en-US" sz="3200" b="1" dirty="0">
                <a:solidFill>
                  <a:schemeClr val="bg1"/>
                </a:solidFill>
                <a:ea typeface="Arial" panose="020B0604020202020204" pitchFamily="34" charset="0"/>
              </a:rPr>
              <a:t>Journal Entry</a:t>
            </a:r>
          </a:p>
          <a:p>
            <a:endParaRPr lang="en-US" b="1" dirty="0">
              <a:solidFill>
                <a:schemeClr val="bg1"/>
              </a:solidFill>
            </a:endParaRPr>
          </a:p>
          <a:p>
            <a:r>
              <a:rPr lang="en-US" b="1" dirty="0">
                <a:solidFill>
                  <a:schemeClr val="bg1"/>
                </a:solidFill>
              </a:rPr>
              <a:t>How might you use your unique character, skills and attributes to play a role in your community? </a:t>
            </a:r>
          </a:p>
          <a:p>
            <a:endParaRPr lang="en-US" b="1" dirty="0">
              <a:solidFill>
                <a:schemeClr val="bg1"/>
              </a:solidFill>
            </a:endParaRPr>
          </a:p>
          <a:p>
            <a:r>
              <a:rPr lang="en-US" b="1" dirty="0">
                <a:solidFill>
                  <a:schemeClr val="bg1"/>
                </a:solidFill>
              </a:rPr>
              <a:t>Use your ‘Who am I’ exercise to  reflect on your gifts and character and write a journal entry that outlines:</a:t>
            </a:r>
            <a:endParaRPr lang="en-GB" b="1" dirty="0">
              <a:solidFill>
                <a:schemeClr val="bg1"/>
              </a:solidFill>
            </a:endParaRPr>
          </a:p>
          <a:p>
            <a:r>
              <a:rPr lang="en-US" b="1" dirty="0">
                <a:solidFill>
                  <a:schemeClr val="bg1"/>
                </a:solidFill>
              </a:rPr>
              <a:t> </a:t>
            </a:r>
            <a:endParaRPr lang="en-GB" b="1" dirty="0">
              <a:solidFill>
                <a:schemeClr val="bg1"/>
              </a:solidFill>
            </a:endParaRPr>
          </a:p>
          <a:p>
            <a:pPr marL="742950" lvl="1" indent="-285750">
              <a:buFont typeface="Arial" panose="020B0604020202020204" pitchFamily="34" charset="0"/>
              <a:buChar char="•"/>
            </a:pPr>
            <a:r>
              <a:rPr lang="en-US" b="1" dirty="0">
                <a:solidFill>
                  <a:schemeClr val="bg1"/>
                </a:solidFill>
              </a:rPr>
              <a:t>The role you play in the various communities that you belong to.</a:t>
            </a:r>
          </a:p>
          <a:p>
            <a:pPr marL="742950" lvl="1" indent="-285750">
              <a:buFont typeface="Arial" panose="020B0604020202020204" pitchFamily="34" charset="0"/>
              <a:buChar char="•"/>
            </a:pPr>
            <a:endParaRPr lang="en-GB" b="1" dirty="0">
              <a:solidFill>
                <a:schemeClr val="bg1"/>
              </a:solidFill>
            </a:endParaRPr>
          </a:p>
          <a:p>
            <a:pPr marL="742950" lvl="1" indent="-285750">
              <a:buFont typeface="Arial" panose="020B0604020202020204" pitchFamily="34" charset="0"/>
              <a:buChar char="•"/>
            </a:pPr>
            <a:r>
              <a:rPr lang="en-US" b="1" dirty="0">
                <a:solidFill>
                  <a:schemeClr val="bg1"/>
                </a:solidFill>
              </a:rPr>
              <a:t>Practical ways you might serve your communities. </a:t>
            </a:r>
          </a:p>
          <a:p>
            <a:pPr marL="742950" lvl="1" indent="-285750">
              <a:buFont typeface="Arial" panose="020B0604020202020204" pitchFamily="34" charset="0"/>
              <a:buChar char="•"/>
            </a:pPr>
            <a:endParaRPr lang="en-GB" b="1" dirty="0">
              <a:solidFill>
                <a:schemeClr val="bg1"/>
              </a:solidFill>
            </a:endParaRPr>
          </a:p>
          <a:p>
            <a:pPr marL="742950" lvl="1" indent="-285750">
              <a:buFont typeface="Arial" panose="020B0604020202020204" pitchFamily="34" charset="0"/>
              <a:buChar char="•"/>
            </a:pPr>
            <a:r>
              <a:rPr lang="en-US" b="1" dirty="0">
                <a:solidFill>
                  <a:schemeClr val="bg1"/>
                </a:solidFill>
              </a:rPr>
              <a:t>The virtues you would like to develop in order to make a difference in your communities. </a:t>
            </a:r>
            <a:endParaRPr lang="en-GB" b="1" dirty="0">
              <a:solidFill>
                <a:schemeClr val="bg1"/>
              </a:solidFill>
            </a:endParaRPr>
          </a:p>
          <a:p>
            <a:endParaRPr lang="en-GB" b="1" dirty="0">
              <a:solidFill>
                <a:schemeClr val="bg1"/>
              </a:solidFill>
            </a:endParaRPr>
          </a:p>
          <a:p>
            <a:endParaRPr lang="en-GB" b="1" dirty="0">
              <a:solidFill>
                <a:schemeClr val="bg1"/>
              </a:solidFill>
            </a:endParaRPr>
          </a:p>
        </p:txBody>
      </p:sp>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40919">
            <a:off x="9359712" y="1488862"/>
            <a:ext cx="2099285" cy="282317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591313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910256" y="1732057"/>
            <a:ext cx="7372098" cy="738664"/>
          </a:xfrm>
          <a:prstGeom prst="rect">
            <a:avLst/>
          </a:prstGeom>
        </p:spPr>
        <p:txBody>
          <a:bodyPr wrap="square">
            <a:spAutoFit/>
          </a:bodyPr>
          <a:lstStyle/>
          <a:p>
            <a:endParaRPr lang="en-GB" dirty="0"/>
          </a:p>
          <a:p>
            <a:endParaRPr lang="en-GB" sz="2400" dirty="0"/>
          </a:p>
        </p:txBody>
      </p:sp>
      <p:sp>
        <p:nvSpPr>
          <p:cNvPr id="2" name="Rectangle 1"/>
          <p:cNvSpPr/>
          <p:nvPr/>
        </p:nvSpPr>
        <p:spPr>
          <a:xfrm>
            <a:off x="1052742" y="1475799"/>
            <a:ext cx="7158004" cy="3323987"/>
          </a:xfrm>
          <a:prstGeom prst="rect">
            <a:avLst/>
          </a:prstGeom>
        </p:spPr>
        <p:txBody>
          <a:bodyPr wrap="square">
            <a:spAutoFit/>
          </a:bodyPr>
          <a:lstStyle/>
          <a:p>
            <a:pPr marL="71755" marR="71755">
              <a:spcAft>
                <a:spcPts val="0"/>
              </a:spcAft>
            </a:pPr>
            <a:r>
              <a:rPr lang="en-US" sz="3200" b="1" dirty="0">
                <a:solidFill>
                  <a:schemeClr val="bg1"/>
                </a:solidFill>
                <a:ea typeface="Arial" panose="020B0604020202020204" pitchFamily="34" charset="0"/>
              </a:rPr>
              <a:t>Promoting a Positive Community</a:t>
            </a:r>
            <a:endParaRPr lang="en-US" b="1" dirty="0">
              <a:solidFill>
                <a:schemeClr val="bg1"/>
              </a:solidFill>
              <a:ea typeface="Arial" panose="020B0604020202020204" pitchFamily="34" charset="0"/>
            </a:endParaRPr>
          </a:p>
          <a:p>
            <a:pPr marL="71755" marR="71755">
              <a:spcAft>
                <a:spcPts val="0"/>
              </a:spcAft>
            </a:pPr>
            <a:endParaRPr lang="en-US" b="1" dirty="0">
              <a:solidFill>
                <a:schemeClr val="bg1"/>
              </a:solidFill>
              <a:ea typeface="Arial" panose="020B0604020202020204" pitchFamily="34" charset="0"/>
            </a:endParaRPr>
          </a:p>
          <a:p>
            <a:pPr marL="414655" marR="71755" indent="-342900" algn="just">
              <a:spcAft>
                <a:spcPts val="0"/>
              </a:spcAft>
              <a:buFont typeface="Arial" panose="020B0604020202020204" pitchFamily="34" charset="0"/>
              <a:buChar char="•"/>
            </a:pPr>
            <a:r>
              <a:rPr lang="en-US" sz="2000" b="1" dirty="0">
                <a:solidFill>
                  <a:schemeClr val="bg1"/>
                </a:solidFill>
                <a:ea typeface="Arial" panose="020B0604020202020204" pitchFamily="34" charset="0"/>
              </a:rPr>
              <a:t>In what ways could you employ the key virtues of gratitude, </a:t>
            </a:r>
            <a:r>
              <a:rPr lang="en-US" sz="2000" b="1" dirty="0" err="1">
                <a:solidFill>
                  <a:schemeClr val="bg1"/>
                </a:solidFill>
                <a:ea typeface="Arial" panose="020B0604020202020204" pitchFamily="34" charset="0"/>
              </a:rPr>
              <a:t>neighbourliness</a:t>
            </a:r>
            <a:r>
              <a:rPr lang="en-US" sz="2000" b="1" dirty="0">
                <a:solidFill>
                  <a:schemeClr val="bg1"/>
                </a:solidFill>
                <a:ea typeface="Arial" panose="020B0604020202020204" pitchFamily="34" charset="0"/>
              </a:rPr>
              <a:t>, respect, service, confidence or teamwork to promote a positive community? </a:t>
            </a:r>
          </a:p>
          <a:p>
            <a:pPr marL="414655" marR="71755" indent="-342900" algn="just">
              <a:spcAft>
                <a:spcPts val="0"/>
              </a:spcAft>
              <a:buFont typeface="Arial" panose="020B0604020202020204" pitchFamily="34" charset="0"/>
              <a:buChar char="•"/>
            </a:pPr>
            <a:endParaRPr lang="en-US" sz="2000" b="1" dirty="0">
              <a:solidFill>
                <a:schemeClr val="bg1"/>
              </a:solidFill>
              <a:ea typeface="Arial" panose="020B0604020202020204" pitchFamily="34" charset="0"/>
            </a:endParaRPr>
          </a:p>
          <a:p>
            <a:pPr marL="414655" marR="71755" indent="-342900" algn="just">
              <a:spcAft>
                <a:spcPts val="0"/>
              </a:spcAft>
              <a:buFont typeface="Arial" panose="020B0604020202020204" pitchFamily="34" charset="0"/>
              <a:buChar char="•"/>
            </a:pPr>
            <a:r>
              <a:rPr lang="en-US" sz="2000" b="1" dirty="0">
                <a:solidFill>
                  <a:schemeClr val="bg1"/>
                </a:solidFill>
                <a:ea typeface="Arial" panose="020B0604020202020204" pitchFamily="34" charset="0"/>
              </a:rPr>
              <a:t>How might this look in your school community? </a:t>
            </a:r>
            <a:endParaRPr lang="en-GB" sz="2000" b="1" dirty="0">
              <a:solidFill>
                <a:schemeClr val="bg1"/>
              </a:solidFill>
              <a:ea typeface="Arial" panose="020B0604020202020204" pitchFamily="34" charset="0"/>
            </a:endParaRPr>
          </a:p>
          <a:p>
            <a:pPr marL="414655" marR="71755" indent="-342900" algn="just">
              <a:spcAft>
                <a:spcPts val="0"/>
              </a:spcAft>
              <a:buFont typeface="Arial" panose="020B0604020202020204" pitchFamily="34" charset="0"/>
              <a:buChar char="•"/>
            </a:pPr>
            <a:endParaRPr lang="en-GB" sz="2000" b="1" dirty="0">
              <a:solidFill>
                <a:schemeClr val="bg1"/>
              </a:solidFill>
              <a:ea typeface="Arial" panose="020B0604020202020204" pitchFamily="34" charset="0"/>
            </a:endParaRPr>
          </a:p>
          <a:p>
            <a:pPr marL="414655" marR="71755" indent="-342900" algn="just">
              <a:spcAft>
                <a:spcPts val="0"/>
              </a:spcAft>
              <a:buFont typeface="Arial" panose="020B0604020202020204" pitchFamily="34" charset="0"/>
              <a:buChar char="•"/>
            </a:pPr>
            <a:r>
              <a:rPr lang="en-US" sz="2000" b="1" dirty="0">
                <a:solidFill>
                  <a:schemeClr val="bg1"/>
                </a:solidFill>
                <a:ea typeface="Arial" panose="020B0604020202020204" pitchFamily="34" charset="0"/>
              </a:rPr>
              <a:t>Pick two virtues and explore some practical examples. Share these with the group for discussion.</a:t>
            </a:r>
            <a:endParaRPr lang="en-GB" sz="2000" b="1" dirty="0">
              <a:solidFill>
                <a:schemeClr val="bg1"/>
              </a:solidFill>
              <a:effectLst/>
              <a:ea typeface="Arial" panose="020B0604020202020204" pitchFamily="34" charset="0"/>
            </a:endParaRPr>
          </a:p>
        </p:txBody>
      </p:sp>
      <p:pic>
        <p:nvPicPr>
          <p:cNvPr id="3" name="Picture 2"/>
          <p:cNvPicPr>
            <a:picLocks noChangeAspect="1"/>
          </p:cNvPicPr>
          <p:nvPr/>
        </p:nvPicPr>
        <p:blipFill>
          <a:blip r:embed="rId4"/>
          <a:stretch>
            <a:fillRect/>
          </a:stretch>
        </p:blipFill>
        <p:spPr>
          <a:xfrm>
            <a:off x="8602608" y="1732057"/>
            <a:ext cx="2904600" cy="2915357"/>
          </a:xfrm>
          <a:prstGeom prst="rect">
            <a:avLst/>
          </a:prstGeom>
        </p:spPr>
      </p:pic>
    </p:spTree>
    <p:extLst>
      <p:ext uri="{BB962C8B-B14F-4D97-AF65-F5344CB8AC3E}">
        <p14:creationId xmlns:p14="http://schemas.microsoft.com/office/powerpoint/2010/main" val="14484425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F86398E5E0564580FFA60374BB285D" ma:contentTypeVersion="15" ma:contentTypeDescription="Create a new document." ma:contentTypeScope="" ma:versionID="3334c2f0d367940054eeab04a51d9235">
  <xsd:schema xmlns:xsd="http://www.w3.org/2001/XMLSchema" xmlns:xs="http://www.w3.org/2001/XMLSchema" xmlns:p="http://schemas.microsoft.com/office/2006/metadata/properties" xmlns:ns3="1cedb967-c79b-47f5-9e4e-706cd575ed3f" xmlns:ns4="41df9705-07a4-471f-a49f-1fd7c930b074" targetNamespace="http://schemas.microsoft.com/office/2006/metadata/properties" ma:root="true" ma:fieldsID="bbeb58062d397792e7f0679307bb1003" ns3:_="" ns4:_="">
    <xsd:import namespace="1cedb967-c79b-47f5-9e4e-706cd575ed3f"/>
    <xsd:import namespace="41df9705-07a4-471f-a49f-1fd7c930b074"/>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edb967-c79b-47f5-9e4e-706cd575ed3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41df9705-07a4-471f-a49f-1fd7c930b074"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AutoTags" ma:index="15" nillable="true" ma:displayName="MediaServiceAutoTags" ma:description="" ma:internalName="MediaServiceAutoTags" ma:readOnly="true">
      <xsd:simpleType>
        <xsd:restriction base="dms:Text"/>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MediaServiceLocation" ma:index="17"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0A71804-F217-4105-89A9-49801B71DF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edb967-c79b-47f5-9e4e-706cd575ed3f"/>
    <ds:schemaRef ds:uri="41df9705-07a4-471f-a49f-1fd7c930b0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F4636C1-FEA7-44F3-BB0B-04F878283B2D}">
  <ds:schemaRefs>
    <ds:schemaRef ds:uri="http://schemas.microsoft.com/sharepoint/v3/contenttype/forms"/>
  </ds:schemaRefs>
</ds:datastoreItem>
</file>

<file path=customXml/itemProps3.xml><?xml version="1.0" encoding="utf-8"?>
<ds:datastoreItem xmlns:ds="http://schemas.openxmlformats.org/officeDocument/2006/customXml" ds:itemID="{D519D167-C6C7-4A70-AF42-36A94B40270E}">
  <ds:schemaRefs>
    <ds:schemaRef ds:uri="http://schemas.microsoft.com/office/2006/documentManagement/types"/>
    <ds:schemaRef ds:uri="http://purl.org/dc/dcmitype/"/>
    <ds:schemaRef ds:uri="http://schemas.microsoft.com/office/infopath/2007/PartnerControls"/>
    <ds:schemaRef ds:uri="1cedb967-c79b-47f5-9e4e-706cd575ed3f"/>
    <ds:schemaRef ds:uri="http://purl.org/dc/elements/1.1/"/>
    <ds:schemaRef ds:uri="http://schemas.microsoft.com/office/2006/metadata/properties"/>
    <ds:schemaRef ds:uri="41df9705-07a4-471f-a49f-1fd7c930b074"/>
    <ds:schemaRef ds:uri="http://purl.org/dc/term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269</TotalTime>
  <Words>459</Words>
  <Application>Microsoft Office PowerPoint</Application>
  <PresentationFormat>Widescreen</PresentationFormat>
  <Paragraphs>62</Paragraphs>
  <Slides>7</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UoB IT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Rachael Hunter (School of Education)</dc:creator>
  <cp:lastModifiedBy>matthew collins</cp:lastModifiedBy>
  <cp:revision>67</cp:revision>
  <dcterms:created xsi:type="dcterms:W3CDTF">2019-06-06T13:36:27Z</dcterms:created>
  <dcterms:modified xsi:type="dcterms:W3CDTF">2020-09-15T15:41:50Z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0x010100DFF86398E5E0564580FFA60374BB285D</vt:lpwstr>
  </property>
</Properties>
</file>