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58" r:id="rId6"/>
    <p:sldId id="259" r:id="rId7"/>
    <p:sldId id="260" r:id="rId8"/>
    <p:sldId id="261" r:id="rId9"/>
    <p:sldId id="262" r:id="rId10"/>
    <p:sldId id="265" r:id="rId11"/>
    <p:sldId id="264"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47BE4-A5BB-4E75-8142-E418658C8893}" v="86" dt="2020-09-10T18:59:13.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325"/>
  </p:normalViewPr>
  <p:slideViewPr>
    <p:cSldViewPr snapToGrid="0" snapToObjects="1">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F68CF-83BE-1E4E-8331-6275C8AD6986}"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56C2B-BBEA-674B-ADC4-BAB76366A505}" type="slidenum">
              <a:rPr lang="en-US" smtClean="0"/>
              <a:t>‹#›</a:t>
            </a:fld>
            <a:endParaRPr lang="en-US"/>
          </a:p>
        </p:txBody>
      </p:sp>
    </p:spTree>
    <p:extLst>
      <p:ext uri="{BB962C8B-B14F-4D97-AF65-F5344CB8AC3E}">
        <p14:creationId xmlns:p14="http://schemas.microsoft.com/office/powerpoint/2010/main" val="73585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56C2B-BBEA-674B-ADC4-BAB76366A505}" type="slidenum">
              <a:rPr lang="en-US" smtClean="0"/>
              <a:t>2</a:t>
            </a:fld>
            <a:endParaRPr lang="en-US"/>
          </a:p>
        </p:txBody>
      </p:sp>
    </p:spTree>
    <p:extLst>
      <p:ext uri="{BB962C8B-B14F-4D97-AF65-F5344CB8AC3E}">
        <p14:creationId xmlns:p14="http://schemas.microsoft.com/office/powerpoint/2010/main" val="213236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69297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61206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29325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0118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77886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737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8DAA9-01E6-3E44-B29A-66C86F28C489}"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18097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8DAA9-01E6-3E44-B29A-66C86F28C489}"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5550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8DAA9-01E6-3E44-B29A-66C86F28C489}"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4436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8437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02675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8DAA9-01E6-3E44-B29A-66C86F28C489}"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4B24-E916-AA4E-A4CA-E255902E0B81}" type="slidenum">
              <a:rPr lang="en-US" smtClean="0"/>
              <a:t>‹#›</a:t>
            </a:fld>
            <a:endParaRPr lang="en-US"/>
          </a:p>
        </p:txBody>
      </p:sp>
    </p:spTree>
    <p:extLst>
      <p:ext uri="{BB962C8B-B14F-4D97-AF65-F5344CB8AC3E}">
        <p14:creationId xmlns:p14="http://schemas.microsoft.com/office/powerpoint/2010/main" val="18837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roGRna2SkP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90497" y="6051468"/>
            <a:ext cx="11500038" cy="307777"/>
          </a:xfrm>
          <a:prstGeom prst="rect">
            <a:avLst/>
          </a:prstGeom>
          <a:noFill/>
        </p:spPr>
        <p:txBody>
          <a:bodyPr wrap="square" rtlCol="0">
            <a:spAutoFit/>
          </a:bodyPr>
          <a:lstStyle/>
          <a:p>
            <a:pPr algn="ctr"/>
            <a:r>
              <a:rPr lang="en-US" sz="1400" b="1" dirty="0">
                <a:solidFill>
                  <a:schemeClr val="bg1"/>
                </a:solidFill>
              </a:rPr>
              <a:t>Learning Objective: To identify the virtues that are needed to be a volunteer and to understand why people volunteer.</a:t>
            </a:r>
          </a:p>
        </p:txBody>
      </p:sp>
    </p:spTree>
    <p:extLst>
      <p:ext uri="{BB962C8B-B14F-4D97-AF65-F5344CB8AC3E}">
        <p14:creationId xmlns:p14="http://schemas.microsoft.com/office/powerpoint/2010/main" val="300431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694038" y="1544404"/>
            <a:ext cx="10497962" cy="646331"/>
          </a:xfrm>
          <a:prstGeom prst="rect">
            <a:avLst/>
          </a:prstGeom>
          <a:noFill/>
        </p:spPr>
        <p:txBody>
          <a:bodyPr wrap="square" rtlCol="0">
            <a:spAutoFit/>
          </a:bodyPr>
          <a:lstStyle/>
          <a:p>
            <a:r>
              <a:rPr lang="en-US" sz="3600" b="1" dirty="0">
                <a:solidFill>
                  <a:schemeClr val="bg1"/>
                </a:solidFill>
                <a:ea typeface="Abadi MT Condensed Extra Bold" charset="0"/>
                <a:cs typeface="Abadi MT Condensed Extra Bold" charset="0"/>
              </a:rPr>
              <a:t>Virtue Focus Reflection</a:t>
            </a:r>
          </a:p>
        </p:txBody>
      </p:sp>
      <p:sp>
        <p:nvSpPr>
          <p:cNvPr id="9" name="TextBox 8"/>
          <p:cNvSpPr txBox="1"/>
          <p:nvPr/>
        </p:nvSpPr>
        <p:spPr>
          <a:xfrm>
            <a:off x="1694039" y="2233556"/>
            <a:ext cx="8019890" cy="3785652"/>
          </a:xfrm>
          <a:prstGeom prst="rect">
            <a:avLst/>
          </a:prstGeom>
          <a:noFill/>
        </p:spPr>
        <p:txBody>
          <a:bodyPr wrap="square" rtlCol="0">
            <a:spAutoFit/>
          </a:bodyPr>
          <a:lstStyle/>
          <a:p>
            <a:r>
              <a:rPr lang="en-US" sz="2400" b="1" dirty="0">
                <a:solidFill>
                  <a:schemeClr val="bg1"/>
                </a:solidFill>
                <a:ea typeface="Abadi MT Condensed Extra Bold" charset="0"/>
                <a:cs typeface="Abadi MT Condensed Extra Bold" charset="0"/>
              </a:rPr>
              <a:t>Service: The act of doing work that benefits other people.</a:t>
            </a:r>
          </a:p>
          <a:p>
            <a:endParaRPr lang="en-US" sz="2400" b="1" dirty="0">
              <a:solidFill>
                <a:schemeClr val="bg1"/>
              </a:solidFill>
              <a:ea typeface="Abadi MT Condensed Extra Bold" charset="0"/>
              <a:cs typeface="Abadi MT Condensed Extra Bold" charset="0"/>
            </a:endParaRPr>
          </a:p>
          <a:p>
            <a:r>
              <a:rPr lang="en-US" sz="2400" b="1" dirty="0">
                <a:solidFill>
                  <a:schemeClr val="bg1"/>
                </a:solidFill>
                <a:ea typeface="Abadi MT Condensed Extra Bold" charset="0"/>
                <a:cs typeface="Abadi MT Condensed Extra Bold" charset="0"/>
              </a:rPr>
              <a:t>Volunteering: Performing a service willingly and without pay</a:t>
            </a:r>
          </a:p>
          <a:p>
            <a:endParaRPr lang="en-US" sz="2400" b="1" dirty="0">
              <a:solidFill>
                <a:schemeClr val="bg1"/>
              </a:solidFill>
              <a:ea typeface="Abadi MT Condensed Extra Bold" charset="0"/>
              <a:cs typeface="Abadi MT Condensed Extra Bold" charset="0"/>
            </a:endParaRPr>
          </a:p>
          <a:p>
            <a:r>
              <a:rPr lang="en-US" sz="2400" b="1" dirty="0">
                <a:solidFill>
                  <a:schemeClr val="bg1"/>
                </a:solidFill>
                <a:ea typeface="Abadi MT Condensed Extra Bold" charset="0"/>
                <a:cs typeface="Abadi MT Condensed Extra Bold" charset="0"/>
              </a:rPr>
              <a:t>Citizenship: Your involvement in your community and society.</a:t>
            </a:r>
          </a:p>
          <a:p>
            <a:endParaRPr lang="en-US" sz="2400" b="1" dirty="0">
              <a:solidFill>
                <a:schemeClr val="bg1"/>
              </a:solidFill>
              <a:ea typeface="Abadi MT Condensed Extra Bold" charset="0"/>
              <a:cs typeface="Abadi MT Condensed Extra Bold" charset="0"/>
            </a:endParaRPr>
          </a:p>
          <a:p>
            <a:r>
              <a:rPr lang="en-US" sz="2400" b="1" dirty="0">
                <a:solidFill>
                  <a:schemeClr val="bg1"/>
                </a:solidFill>
                <a:ea typeface="Abadi MT Condensed Extra Bold" charset="0"/>
                <a:cs typeface="Abadi MT Condensed Extra Bold" charset="0"/>
              </a:rPr>
              <a:t>Compassion: Showing care and concern for others.</a:t>
            </a:r>
          </a:p>
          <a:p>
            <a:endParaRPr lang="en-US" sz="2400" b="1" dirty="0">
              <a:solidFill>
                <a:schemeClr val="bg1"/>
              </a:solidFill>
              <a:ea typeface="Abadi MT Condensed Extra Bold" charset="0"/>
              <a:cs typeface="Abadi MT Condensed Extra Bold" charset="0"/>
            </a:endParaRPr>
          </a:p>
          <a:p>
            <a:r>
              <a:rPr lang="en-US" sz="2400" b="1" dirty="0">
                <a:solidFill>
                  <a:schemeClr val="bg1"/>
                </a:solidFill>
                <a:ea typeface="Abadi MT Condensed Extra Bold" charset="0"/>
                <a:cs typeface="Abadi MT Condensed Extra Bold" charset="0"/>
              </a:rPr>
              <a:t>Friendliness: The quality of being kind, thoughtful or affectionate towards another person. </a:t>
            </a:r>
          </a:p>
        </p:txBody>
      </p:sp>
    </p:spTree>
    <p:extLst>
      <p:ext uri="{BB962C8B-B14F-4D97-AF65-F5344CB8AC3E}">
        <p14:creationId xmlns:p14="http://schemas.microsoft.com/office/powerpoint/2010/main" val="96633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28181" y="1653232"/>
            <a:ext cx="4029347" cy="3477875"/>
          </a:xfrm>
          <a:prstGeom prst="rect">
            <a:avLst/>
          </a:prstGeom>
          <a:noFill/>
        </p:spPr>
        <p:txBody>
          <a:bodyPr wrap="square" rtlCol="0">
            <a:spAutoFit/>
          </a:bodyPr>
          <a:lstStyle/>
          <a:p>
            <a:pPr marL="457200" indent="-457200">
              <a:buFont typeface="Wingdings" charset="2"/>
              <a:buChar char="§"/>
            </a:pPr>
            <a:r>
              <a:rPr lang="en-US" sz="2000" b="1" dirty="0">
                <a:solidFill>
                  <a:schemeClr val="bg1"/>
                </a:solidFill>
              </a:rPr>
              <a:t>How many logos/</a:t>
            </a:r>
            <a:r>
              <a:rPr lang="en-US" sz="2000" b="1" dirty="0" err="1">
                <a:solidFill>
                  <a:schemeClr val="bg1"/>
                </a:solidFill>
              </a:rPr>
              <a:t>organisations</a:t>
            </a:r>
            <a:r>
              <a:rPr lang="en-US" sz="2000" b="1" dirty="0">
                <a:solidFill>
                  <a:schemeClr val="bg1"/>
                </a:solidFill>
              </a:rPr>
              <a:t> can you identify?</a:t>
            </a:r>
          </a:p>
          <a:p>
            <a:pPr marL="457200" indent="-457200">
              <a:buFont typeface="Wingdings" charset="2"/>
              <a:buChar char="§"/>
            </a:pPr>
            <a:endParaRPr lang="en-US" sz="2000" b="1" dirty="0">
              <a:solidFill>
                <a:schemeClr val="bg1"/>
              </a:solidFill>
            </a:endParaRPr>
          </a:p>
          <a:p>
            <a:pPr marL="457200" indent="-457200">
              <a:buFont typeface="Wingdings" charset="2"/>
              <a:buChar char="§"/>
            </a:pPr>
            <a:r>
              <a:rPr lang="en-US" sz="2000" b="1" dirty="0">
                <a:solidFill>
                  <a:schemeClr val="bg1"/>
                </a:solidFill>
              </a:rPr>
              <a:t>Can you explain what each charity does?</a:t>
            </a:r>
          </a:p>
          <a:p>
            <a:pPr marL="457200" indent="-457200">
              <a:buFont typeface="Wingdings" charset="2"/>
              <a:buChar char="§"/>
            </a:pPr>
            <a:endParaRPr lang="en-US" sz="2000" b="1" dirty="0">
              <a:solidFill>
                <a:schemeClr val="bg1"/>
              </a:solidFill>
            </a:endParaRPr>
          </a:p>
          <a:p>
            <a:pPr marL="457200" indent="-457200">
              <a:buFont typeface="Wingdings" charset="2"/>
              <a:buChar char="§"/>
            </a:pPr>
            <a:r>
              <a:rPr lang="en-US" sz="2000" b="1" dirty="0">
                <a:solidFill>
                  <a:schemeClr val="bg1"/>
                </a:solidFill>
              </a:rPr>
              <a:t>What is the purpose of a charity?</a:t>
            </a:r>
          </a:p>
          <a:p>
            <a:pPr marL="457200" indent="-457200">
              <a:buFont typeface="Wingdings" charset="2"/>
              <a:buChar char="§"/>
            </a:pPr>
            <a:endParaRPr lang="en-US" sz="2000" b="1" dirty="0">
              <a:solidFill>
                <a:schemeClr val="bg1"/>
              </a:solidFill>
            </a:endParaRPr>
          </a:p>
          <a:p>
            <a:pPr marL="457200" indent="-457200">
              <a:buFont typeface="Wingdings" charset="2"/>
              <a:buChar char="§"/>
            </a:pPr>
            <a:r>
              <a:rPr lang="en-US" sz="2000" b="1" dirty="0">
                <a:solidFill>
                  <a:schemeClr val="bg1"/>
                </a:solidFill>
              </a:rPr>
              <a:t>What would happen if charities did not exist? </a:t>
            </a:r>
          </a:p>
        </p:txBody>
      </p:sp>
      <p:pic>
        <p:nvPicPr>
          <p:cNvPr id="10" name="Picture 9"/>
          <p:cNvPicPr>
            <a:picLocks noChangeAspect="1"/>
          </p:cNvPicPr>
          <p:nvPr/>
        </p:nvPicPr>
        <p:blipFill rotWithShape="1">
          <a:blip r:embed="rId4"/>
          <a:srcRect r="59109" b="19670"/>
          <a:stretch/>
        </p:blipFill>
        <p:spPr>
          <a:xfrm>
            <a:off x="719464" y="1690255"/>
            <a:ext cx="1480788" cy="1177194"/>
          </a:xfrm>
          <a:prstGeom prst="rect">
            <a:avLst/>
          </a:prstGeom>
        </p:spPr>
      </p:pic>
      <p:pic>
        <p:nvPicPr>
          <p:cNvPr id="11" name="Picture 10" descr="Image result for british heart foundation logo"/>
          <p:cNvPicPr>
            <a:picLocks noChangeAspect="1" noChangeArrowheads="1"/>
          </p:cNvPicPr>
          <p:nvPr/>
        </p:nvPicPr>
        <p:blipFill rotWithShape="1">
          <a:blip r:embed="rId5">
            <a:extLst>
              <a:ext uri="{28A0092B-C50C-407E-A947-70E740481C1C}">
                <a14:useLocalDpi xmlns:a14="http://schemas.microsoft.com/office/drawing/2010/main" val="0"/>
              </a:ext>
            </a:extLst>
          </a:blip>
          <a:srcRect l="4921" t="4009" r="5028" b="30219"/>
          <a:stretch/>
        </p:blipFill>
        <p:spPr bwMode="auto">
          <a:xfrm>
            <a:off x="3127676" y="1737260"/>
            <a:ext cx="1562982" cy="1305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a:srcRect l="3987" t="10313" r="71914" b="28597"/>
          <a:stretch/>
        </p:blipFill>
        <p:spPr>
          <a:xfrm>
            <a:off x="5577802" y="1709309"/>
            <a:ext cx="1080318" cy="1391449"/>
          </a:xfrm>
          <a:prstGeom prst="rect">
            <a:avLst/>
          </a:prstGeom>
        </p:spPr>
      </p:pic>
      <p:pic>
        <p:nvPicPr>
          <p:cNvPr id="13" name="Picture 12" descr="Image result for cancer research uk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5518"/>
          <a:stretch/>
        </p:blipFill>
        <p:spPr bwMode="auto">
          <a:xfrm>
            <a:off x="770731" y="4149817"/>
            <a:ext cx="1252945" cy="10844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children in need logo"/>
          <p:cNvPicPr>
            <a:picLocks noChangeAspect="1" noChangeArrowheads="1"/>
          </p:cNvPicPr>
          <p:nvPr/>
        </p:nvPicPr>
        <p:blipFill rotWithShape="1">
          <a:blip r:embed="rId8">
            <a:extLst>
              <a:ext uri="{28A0092B-C50C-407E-A947-70E740481C1C}">
                <a14:useLocalDpi xmlns:a14="http://schemas.microsoft.com/office/drawing/2010/main" val="0"/>
              </a:ext>
            </a:extLst>
          </a:blip>
          <a:srcRect r="72197"/>
          <a:stretch/>
        </p:blipFill>
        <p:spPr bwMode="auto">
          <a:xfrm>
            <a:off x="3318365" y="3964422"/>
            <a:ext cx="1085333" cy="15061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save the children logo"/>
          <p:cNvPicPr>
            <a:picLocks noChangeAspect="1" noChangeArrowheads="1"/>
          </p:cNvPicPr>
          <p:nvPr/>
        </p:nvPicPr>
        <p:blipFill rotWithShape="1">
          <a:blip r:embed="rId9">
            <a:extLst>
              <a:ext uri="{28A0092B-C50C-407E-A947-70E740481C1C}">
                <a14:useLocalDpi xmlns:a14="http://schemas.microsoft.com/office/drawing/2010/main" val="0"/>
              </a:ext>
            </a:extLst>
          </a:blip>
          <a:srcRect l="25704" t="6955" r="26441" b="47454"/>
          <a:stretch/>
        </p:blipFill>
        <p:spPr bwMode="auto">
          <a:xfrm>
            <a:off x="5461847" y="4026393"/>
            <a:ext cx="1370769" cy="135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9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677946" y="2274838"/>
            <a:ext cx="2865368" cy="2133785"/>
          </a:xfrm>
          <a:prstGeom prst="rect">
            <a:avLst/>
          </a:prstGeom>
        </p:spPr>
      </p:pic>
      <p:sp>
        <p:nvSpPr>
          <p:cNvPr id="7" name="TextBox 6"/>
          <p:cNvSpPr txBox="1"/>
          <p:nvPr/>
        </p:nvSpPr>
        <p:spPr>
          <a:xfrm>
            <a:off x="574795" y="2274838"/>
            <a:ext cx="8177042" cy="2308324"/>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Wingdings" charset="2"/>
              <a:buNone/>
              <a:tabLst/>
              <a:defRPr/>
            </a:pPr>
            <a:r>
              <a:rPr lang="en-US" sz="2400" b="1" dirty="0">
                <a:solidFill>
                  <a:schemeClr val="bg1"/>
                </a:solidFill>
              </a:rPr>
              <a:t>Many charities rely on volunteers. They would</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r>
              <a:rPr lang="en-US" sz="2400" b="1" dirty="0">
                <a:solidFill>
                  <a:schemeClr val="bg1"/>
                </a:solidFill>
              </a:rPr>
              <a:t>not be able to do their work without them. </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b="1" dirty="0">
              <a:solidFill>
                <a:schemeClr val="bg1"/>
              </a:solidFill>
            </a:endParaRPr>
          </a:p>
          <a:p>
            <a:pPr marL="457200" marR="0" lvl="0" indent="-457200" defTabSz="914400" eaLnBrk="1" fontAlgn="auto" latinLnBrk="0" hangingPunct="1">
              <a:lnSpc>
                <a:spcPct val="100000"/>
              </a:lnSpc>
              <a:spcBef>
                <a:spcPts val="0"/>
              </a:spcBef>
              <a:spcAft>
                <a:spcPts val="0"/>
              </a:spcAft>
              <a:buClrTx/>
              <a:buSzTx/>
              <a:buFont typeface="Wingdings" charset="2"/>
              <a:buChar char="§"/>
              <a:tabLst/>
              <a:defRPr/>
            </a:pPr>
            <a:r>
              <a:rPr lang="en-US" sz="2400" b="1" dirty="0">
                <a:solidFill>
                  <a:schemeClr val="bg1"/>
                </a:solidFill>
              </a:rPr>
              <a:t>What is a volunteer/volunteering?</a:t>
            </a:r>
          </a:p>
          <a:p>
            <a:pPr marL="457200" marR="0" lvl="0" indent="-457200" defTabSz="914400" eaLnBrk="1" fontAlgn="auto" latinLnBrk="0" hangingPunct="1">
              <a:lnSpc>
                <a:spcPct val="100000"/>
              </a:lnSpc>
              <a:spcBef>
                <a:spcPts val="0"/>
              </a:spcBef>
              <a:spcAft>
                <a:spcPts val="0"/>
              </a:spcAft>
              <a:buClrTx/>
              <a:buSzTx/>
              <a:buFont typeface="Wingdings" charset="2"/>
              <a:buChar char="§"/>
              <a:tabLst/>
              <a:defRPr/>
            </a:pPr>
            <a:r>
              <a:rPr lang="en-US" sz="2400" b="1" dirty="0">
                <a:solidFill>
                  <a:schemeClr val="bg1"/>
                </a:solidFill>
              </a:rPr>
              <a:t>Do you/or anyone in your family do any volunteering?</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b="1" dirty="0">
              <a:solidFill>
                <a:schemeClr val="bg1"/>
              </a:solidFill>
            </a:endParaRPr>
          </a:p>
        </p:txBody>
      </p:sp>
    </p:spTree>
    <p:extLst>
      <p:ext uri="{BB962C8B-B14F-4D97-AF65-F5344CB8AC3E}">
        <p14:creationId xmlns:p14="http://schemas.microsoft.com/office/powerpoint/2010/main" val="40807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66588" y="892940"/>
            <a:ext cx="6997148" cy="2215991"/>
          </a:xfrm>
          <a:prstGeom prst="rect">
            <a:avLst/>
          </a:prstGeom>
          <a:noFill/>
        </p:spPr>
        <p:txBody>
          <a:bodyPr wrap="square" rtlCol="0">
            <a:spAutoFit/>
          </a:bodyPr>
          <a:lstStyle/>
          <a:p>
            <a:pPr algn="ctr"/>
            <a:r>
              <a:rPr lang="en-US" sz="13800" dirty="0">
                <a:solidFill>
                  <a:schemeClr val="bg1"/>
                </a:solidFill>
                <a:latin typeface="Abadi MT Condensed Extra Bold" charset="0"/>
                <a:ea typeface="Abadi MT Condensed Extra Bold" charset="0"/>
                <a:cs typeface="Abadi MT Condensed Extra Bold" charset="0"/>
              </a:rPr>
              <a:t>750,000</a:t>
            </a:r>
          </a:p>
        </p:txBody>
      </p:sp>
      <p:sp>
        <p:nvSpPr>
          <p:cNvPr id="7" name="TextBox 6"/>
          <p:cNvSpPr txBox="1"/>
          <p:nvPr/>
        </p:nvSpPr>
        <p:spPr>
          <a:xfrm>
            <a:off x="1019197" y="3210647"/>
            <a:ext cx="10091931" cy="1200329"/>
          </a:xfrm>
          <a:prstGeom prst="rect">
            <a:avLst/>
          </a:prstGeom>
          <a:noFill/>
        </p:spPr>
        <p:txBody>
          <a:bodyPr wrap="square" rtlCol="0">
            <a:spAutoFit/>
          </a:bodyPr>
          <a:lstStyle/>
          <a:p>
            <a:r>
              <a:rPr lang="en-US" sz="2400" b="1" dirty="0">
                <a:solidFill>
                  <a:schemeClr val="bg1"/>
                </a:solidFill>
                <a:ea typeface="Abadi MT Condensed Extra Bold" charset="0"/>
                <a:cs typeface="Abadi MT Condensed Extra Bold" charset="0"/>
              </a:rPr>
              <a:t>More than 750,000 people in the UK offered to volunteer for the NHS in its fight against the coronavirus. These voluntary roles included delivering food and medicine to the vulnerable and supporting their community. </a:t>
            </a:r>
          </a:p>
        </p:txBody>
      </p:sp>
      <p:sp>
        <p:nvSpPr>
          <p:cNvPr id="9" name="TextBox 8"/>
          <p:cNvSpPr txBox="1"/>
          <p:nvPr/>
        </p:nvSpPr>
        <p:spPr>
          <a:xfrm>
            <a:off x="994507" y="4614407"/>
            <a:ext cx="10202985" cy="707886"/>
          </a:xfrm>
          <a:prstGeom prst="rect">
            <a:avLst/>
          </a:prstGeom>
          <a:noFill/>
        </p:spPr>
        <p:txBody>
          <a:bodyPr wrap="square" rtlCol="0">
            <a:spAutoFit/>
          </a:bodyPr>
          <a:lstStyle/>
          <a:p>
            <a:pPr marL="457200" indent="-457200">
              <a:buFont typeface="Wingdings" charset="2"/>
              <a:buChar char="§"/>
            </a:pPr>
            <a:r>
              <a:rPr lang="en-US" sz="2000" b="1" dirty="0">
                <a:solidFill>
                  <a:schemeClr val="bg1"/>
                </a:solidFill>
                <a:ea typeface="Abadi MT Condensed Extra Bold" charset="0"/>
                <a:cs typeface="Abadi MT Condensed Extra Bold" charset="0"/>
              </a:rPr>
              <a:t>What virtues did these volunteers show?</a:t>
            </a:r>
          </a:p>
          <a:p>
            <a:pPr marL="457200" indent="-457200">
              <a:buFont typeface="Wingdings" charset="2"/>
              <a:buChar char="§"/>
            </a:pPr>
            <a:r>
              <a:rPr lang="en-US" sz="2000" b="1" dirty="0">
                <a:solidFill>
                  <a:schemeClr val="bg1"/>
                </a:solidFill>
                <a:ea typeface="Abadi MT Condensed Extra Bold" charset="0"/>
                <a:cs typeface="Abadi MT Condensed Extra Bold" charset="0"/>
              </a:rPr>
              <a:t>What do you think motivated them to volunteer their time and experience to help others?</a:t>
            </a:r>
          </a:p>
        </p:txBody>
      </p:sp>
    </p:spTree>
    <p:extLst>
      <p:ext uri="{BB962C8B-B14F-4D97-AF65-F5344CB8AC3E}">
        <p14:creationId xmlns:p14="http://schemas.microsoft.com/office/powerpoint/2010/main" val="110721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95938" y="1654575"/>
            <a:ext cx="9400123" cy="1200329"/>
          </a:xfrm>
          <a:prstGeom prst="rect">
            <a:avLst/>
          </a:prstGeom>
          <a:noFill/>
        </p:spPr>
        <p:txBody>
          <a:bodyPr wrap="square" rtlCol="0">
            <a:spAutoFit/>
          </a:bodyPr>
          <a:lstStyle/>
          <a:p>
            <a:pPr algn="ctr"/>
            <a:r>
              <a:rPr lang="en-US" sz="7200" b="1" dirty="0">
                <a:solidFill>
                  <a:schemeClr val="bg1"/>
                </a:solidFill>
                <a:ea typeface="Abadi MT Condensed Extra Bold" charset="0"/>
                <a:cs typeface="Abadi MT Condensed Extra Bold" charset="0"/>
              </a:rPr>
              <a:t>Who wants to help me?</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40332" b="100000" l="0" r="100000">
                        <a14:backgroundMark x1="86250" y1="65710" x2="86250" y2="65710"/>
                        <a14:backgroundMark x1="86563" y1="80211" x2="87708" y2="91390"/>
                        <a14:backgroundMark x1="83542" y1="59063" x2="85208" y2="77341"/>
                      </a14:backgroundRemoval>
                    </a14:imgEffect>
                  </a14:imgLayer>
                </a14:imgProps>
              </a:ext>
            </a:extLst>
          </a:blip>
          <a:srcRect t="40385"/>
          <a:stretch/>
        </p:blipFill>
        <p:spPr>
          <a:xfrm>
            <a:off x="2865921" y="3979139"/>
            <a:ext cx="7046706" cy="2896873"/>
          </a:xfrm>
          <a:prstGeom prst="rect">
            <a:avLst/>
          </a:prstGeom>
        </p:spPr>
      </p:pic>
      <p:sp>
        <p:nvSpPr>
          <p:cNvPr id="3" name="Rectangle 2"/>
          <p:cNvSpPr/>
          <p:nvPr/>
        </p:nvSpPr>
        <p:spPr>
          <a:xfrm>
            <a:off x="1126434" y="5496299"/>
            <a:ext cx="2076338" cy="369332"/>
          </a:xfrm>
          <a:prstGeom prst="rect">
            <a:avLst/>
          </a:prstGeom>
        </p:spPr>
        <p:txBody>
          <a:bodyPr wrap="none">
            <a:spAutoFit/>
          </a:bodyPr>
          <a:lstStyle/>
          <a:p>
            <a:r>
              <a:rPr lang="en-GB" b="1" dirty="0">
                <a:solidFill>
                  <a:schemeClr val="bg1"/>
                </a:solidFill>
              </a:rPr>
              <a:t>Image: </a:t>
            </a:r>
            <a:r>
              <a:rPr lang="en-GB" b="1" dirty="0" err="1">
                <a:solidFill>
                  <a:schemeClr val="bg1"/>
                </a:solidFill>
              </a:rPr>
              <a:t>pixabay.com</a:t>
            </a:r>
            <a:endParaRPr lang="en-GB" b="1" dirty="0">
              <a:solidFill>
                <a:schemeClr val="bg1"/>
              </a:solidFill>
            </a:endParaRPr>
          </a:p>
        </p:txBody>
      </p:sp>
    </p:spTree>
    <p:extLst>
      <p:ext uri="{BB962C8B-B14F-4D97-AF65-F5344CB8AC3E}">
        <p14:creationId xmlns:p14="http://schemas.microsoft.com/office/powerpoint/2010/main" val="14261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86512" y="4278236"/>
            <a:ext cx="8666922" cy="584775"/>
          </a:xfrm>
          <a:prstGeom prst="rect">
            <a:avLst/>
          </a:prstGeom>
        </p:spPr>
        <p:txBody>
          <a:bodyPr wrap="square">
            <a:spAutoFit/>
          </a:bodyPr>
          <a:lstStyle/>
          <a:p>
            <a:pPr algn="ctr">
              <a:spcAft>
                <a:spcPts val="0"/>
              </a:spcAft>
            </a:pPr>
            <a:r>
              <a:rPr lang="en-GB" sz="3200" u="sng" dirty="0">
                <a:solidFill>
                  <a:schemeClr val="bg1"/>
                </a:solidFill>
                <a:latin typeface="Calibri" charset="0"/>
                <a:hlinkClick r:id="rId3">
                  <a:extLst>
                    <a:ext uri="{A12FA001-AC4F-418D-AE19-62706E023703}">
                      <ahyp:hlinkClr xmlns:ahyp="http://schemas.microsoft.com/office/drawing/2018/hyperlinkcolor" xmlns="" val="tx"/>
                    </a:ext>
                  </a:extLst>
                </a:hlinkClick>
              </a:rPr>
              <a:t>www.youtube.com/watch?v=roGRna2SkPw</a:t>
            </a:r>
            <a:endParaRPr lang="en-GB" sz="6000" b="1" dirty="0">
              <a:solidFill>
                <a:schemeClr val="bg1"/>
              </a:solidFill>
              <a:effectLst/>
              <a:latin typeface="Times New Roman" charset="0"/>
            </a:endParaRPr>
          </a:p>
        </p:txBody>
      </p:sp>
      <p:sp>
        <p:nvSpPr>
          <p:cNvPr id="9" name="TextBox 8"/>
          <p:cNvSpPr txBox="1"/>
          <p:nvPr/>
        </p:nvSpPr>
        <p:spPr>
          <a:xfrm>
            <a:off x="1703590" y="1578017"/>
            <a:ext cx="9400123" cy="1015663"/>
          </a:xfrm>
          <a:prstGeom prst="rect">
            <a:avLst/>
          </a:prstGeom>
          <a:noFill/>
        </p:spPr>
        <p:txBody>
          <a:bodyPr wrap="square" rtlCol="0">
            <a:spAutoFit/>
          </a:bodyPr>
          <a:lstStyle/>
          <a:p>
            <a:r>
              <a:rPr lang="en-US" sz="6000" b="1" dirty="0">
                <a:solidFill>
                  <a:schemeClr val="bg1"/>
                </a:solidFill>
                <a:ea typeface="Abadi MT Condensed Extra Bold" charset="0"/>
                <a:cs typeface="Abadi MT Condensed Extra Bold" charset="0"/>
              </a:rPr>
              <a:t>Volunteers Stories</a:t>
            </a:r>
          </a:p>
        </p:txBody>
      </p:sp>
      <p:sp>
        <p:nvSpPr>
          <p:cNvPr id="10" name="TextBox 9"/>
          <p:cNvSpPr txBox="1"/>
          <p:nvPr/>
        </p:nvSpPr>
        <p:spPr>
          <a:xfrm>
            <a:off x="1703590" y="2754742"/>
            <a:ext cx="9824118" cy="1815882"/>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Wingdings" charset="2"/>
              <a:buChar char="§"/>
              <a:tabLst/>
              <a:defRPr/>
            </a:pPr>
            <a:r>
              <a:rPr lang="en-US" sz="2800" dirty="0">
                <a:solidFill>
                  <a:schemeClr val="bg1"/>
                </a:solidFill>
              </a:rPr>
              <a:t>What are the reasons these people volunteered?</a:t>
            </a:r>
          </a:p>
          <a:p>
            <a:pPr marL="457200" marR="0" lvl="0" indent="-457200" defTabSz="914400" eaLnBrk="1" fontAlgn="auto" latinLnBrk="0" hangingPunct="1">
              <a:lnSpc>
                <a:spcPct val="100000"/>
              </a:lnSpc>
              <a:spcBef>
                <a:spcPts val="0"/>
              </a:spcBef>
              <a:spcAft>
                <a:spcPts val="0"/>
              </a:spcAft>
              <a:buClrTx/>
              <a:buSzTx/>
              <a:buFont typeface="Wingdings" charset="2"/>
              <a:buChar char="§"/>
              <a:tabLst/>
              <a:defRPr/>
            </a:pPr>
            <a:r>
              <a:rPr lang="en-US" sz="2800" dirty="0">
                <a:solidFill>
                  <a:schemeClr val="bg1"/>
                </a:solidFill>
              </a:rPr>
              <a:t>Is there anything that surprised you? Why?</a:t>
            </a:r>
          </a:p>
          <a:p>
            <a:pPr marL="457200" marR="0" lvl="0" indent="-457200" defTabSz="914400" eaLnBrk="1" fontAlgn="auto" latinLnBrk="0" hangingPunct="1">
              <a:lnSpc>
                <a:spcPct val="100000"/>
              </a:lnSpc>
              <a:spcBef>
                <a:spcPts val="0"/>
              </a:spcBef>
              <a:spcAft>
                <a:spcPts val="0"/>
              </a:spcAft>
              <a:buClrTx/>
              <a:buSzTx/>
              <a:buFont typeface="Wingdings" charset="2"/>
              <a:buChar char="§"/>
              <a:tabLst/>
              <a:defRPr/>
            </a:pPr>
            <a:r>
              <a:rPr lang="en-US" sz="2800" dirty="0">
                <a:solidFill>
                  <a:schemeClr val="bg1"/>
                </a:solidFill>
              </a:rPr>
              <a:t>How do you think they felt volunteering?</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800" dirty="0">
              <a:solidFill>
                <a:schemeClr val="bg1"/>
              </a:solidFill>
            </a:endParaRPr>
          </a:p>
        </p:txBody>
      </p:sp>
    </p:spTree>
    <p:extLst>
      <p:ext uri="{BB962C8B-B14F-4D97-AF65-F5344CB8AC3E}">
        <p14:creationId xmlns:p14="http://schemas.microsoft.com/office/powerpoint/2010/main" val="18194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350982" y="267855"/>
            <a:ext cx="5375563" cy="1967346"/>
          </a:xfrm>
          <a:prstGeom prst="wedgeEllipseCallou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Aft>
                <a:spcPts val="0"/>
              </a:spcAft>
            </a:pPr>
            <a:endParaRPr lang="en-GB" sz="1200" b="1" kern="1200" dirty="0">
              <a:solidFill>
                <a:schemeClr val="bg1"/>
              </a:solidFill>
              <a:effectLst/>
              <a:ea typeface="Times New Roman" panose="02020603050405020304" pitchFamily="18" charset="0"/>
            </a:endParaRPr>
          </a:p>
          <a:p>
            <a:pPr algn="ctr" fontAlgn="base">
              <a:spcAft>
                <a:spcPts val="0"/>
              </a:spcAft>
            </a:pPr>
            <a:r>
              <a:rPr lang="en-GB" sz="1200" b="1" kern="1200" dirty="0">
                <a:solidFill>
                  <a:schemeClr val="bg1"/>
                </a:solidFill>
                <a:effectLst/>
                <a:ea typeface="Times New Roman" panose="02020603050405020304" pitchFamily="18" charset="0"/>
              </a:rPr>
              <a:t>I volunteer as a youth leader once a week. I think that helping others to choose the right path in life is worthwhile. I enjoy spending time with young people.</a:t>
            </a:r>
            <a:endParaRPr lang="en-GB" sz="1200" b="1" dirty="0">
              <a:solidFill>
                <a:schemeClr val="bg1"/>
              </a:solidFill>
              <a:effectLst/>
              <a:ea typeface="Times New Roman" panose="02020603050405020304" pitchFamily="18" charset="0"/>
            </a:endParaRPr>
          </a:p>
          <a:p>
            <a:pPr algn="ctr" fontAlgn="base">
              <a:spcAft>
                <a:spcPts val="0"/>
              </a:spcAft>
            </a:pPr>
            <a:r>
              <a:rPr lang="en-GB" sz="1200" b="1" kern="1200" dirty="0">
                <a:solidFill>
                  <a:schemeClr val="bg1"/>
                </a:solidFill>
                <a:effectLst/>
                <a:ea typeface="Times New Roman" panose="02020603050405020304" pitchFamily="18" charset="0"/>
              </a:rPr>
              <a:t>I volunteer so that I can get first-hand experience of what the job is like. It will be something interesting to talk about at an interview and may even help me get a similar job!</a:t>
            </a:r>
            <a:endParaRPr lang="en-GB" sz="1200" b="1" dirty="0">
              <a:solidFill>
                <a:schemeClr val="bg1"/>
              </a:solidFill>
              <a:effectLst/>
              <a:ea typeface="Times New Roman" panose="02020603050405020304" pitchFamily="18" charset="0"/>
            </a:endParaRPr>
          </a:p>
          <a:p>
            <a:pPr algn="ctr">
              <a:lnSpc>
                <a:spcPct val="107000"/>
              </a:lnSpc>
              <a:spcAft>
                <a:spcPts val="800"/>
              </a:spcAft>
            </a:pPr>
            <a:r>
              <a:rPr lang="en-GB" sz="1100" b="1" dirty="0">
                <a:solidFill>
                  <a:schemeClr val="bg1"/>
                </a:solidFill>
                <a:effectLst/>
                <a:ea typeface="Calibri" panose="020F0502020204030204" pitchFamily="34" charset="0"/>
                <a:cs typeface="Times New Roman" panose="02020603050405020304" pitchFamily="18" charset="0"/>
              </a:rPr>
              <a:t> </a:t>
            </a:r>
          </a:p>
        </p:txBody>
      </p:sp>
      <p:sp>
        <p:nvSpPr>
          <p:cNvPr id="5" name="Oval Callout 4"/>
          <p:cNvSpPr/>
          <p:nvPr/>
        </p:nvSpPr>
        <p:spPr>
          <a:xfrm>
            <a:off x="5726545" y="1167822"/>
            <a:ext cx="5660159" cy="1566141"/>
          </a:xfrm>
          <a:prstGeom prst="wedgeEllipseCallou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dirty="0">
                <a:solidFill>
                  <a:schemeClr val="bg1"/>
                </a:solidFill>
                <a:effectLst/>
                <a:ea typeface="Times New Roman" panose="02020603050405020304" pitchFamily="18" charset="0"/>
                <a:cs typeface="Calibri" panose="020F0502020204030204" pitchFamily="34" charset="0"/>
              </a:rPr>
              <a:t>I volunteer as a charity fundraiser for my local cancer hospice. I decided to help this charity as my grandparents both received care there and I wanted to give something back to say thank you for looking after them.</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6" name="Oval Callout 5"/>
          <p:cNvSpPr/>
          <p:nvPr/>
        </p:nvSpPr>
        <p:spPr>
          <a:xfrm>
            <a:off x="907759" y="2660072"/>
            <a:ext cx="5743287" cy="1719406"/>
          </a:xfrm>
          <a:prstGeom prst="wedgeEllipseCallou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chemeClr val="bg1"/>
                </a:solidFill>
                <a:effectLst/>
                <a:ea typeface="Calibri" panose="020F0502020204030204" pitchFamily="34" charset="0"/>
                <a:cs typeface="Calibri" panose="020F0502020204030204" pitchFamily="34" charset="0"/>
              </a:rPr>
              <a:t>We work at a homeless shelter once a week. It inspires us. It is great to see how some people can offer so much and expect so little. We are part of a Christian organisation and we believe that we should help others. It is a big part of our faith.</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7" name="Oval Callout 6"/>
          <p:cNvSpPr/>
          <p:nvPr/>
        </p:nvSpPr>
        <p:spPr>
          <a:xfrm>
            <a:off x="6609651" y="3273567"/>
            <a:ext cx="5514109" cy="1745673"/>
          </a:xfrm>
          <a:prstGeom prst="wedgeEllipseCallou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Aft>
                <a:spcPts val="0"/>
              </a:spcAft>
            </a:pPr>
            <a:endParaRPr lang="en-GB" sz="1200" b="1" kern="1200" dirty="0">
              <a:solidFill>
                <a:schemeClr val="bg1"/>
              </a:solidFill>
              <a:effectLst/>
              <a:ea typeface="Times New Roman" panose="02020603050405020304" pitchFamily="18" charset="0"/>
            </a:endParaRPr>
          </a:p>
          <a:p>
            <a:pPr algn="ctr" fontAlgn="base">
              <a:spcAft>
                <a:spcPts val="0"/>
              </a:spcAft>
            </a:pPr>
            <a:r>
              <a:rPr lang="en-GB" sz="1200" b="1" kern="1200" dirty="0">
                <a:solidFill>
                  <a:schemeClr val="bg1"/>
                </a:solidFill>
                <a:effectLst/>
                <a:ea typeface="Times New Roman" panose="02020603050405020304" pitchFamily="18" charset="0"/>
              </a:rPr>
              <a:t>We have set up a drop-off point at our local school, where people can donate items for refugees. We then arrange for this to be taken to areas of need. We were horrified by the images that we saw on TV of the conditions that refugee children were living in, and we wanted to do something about it. </a:t>
            </a:r>
            <a:endParaRPr lang="en-GB" sz="1200" b="1" dirty="0">
              <a:solidFill>
                <a:schemeClr val="bg1"/>
              </a:solidFill>
              <a:effectLst/>
              <a:ea typeface="Times New Roman" panose="02020603050405020304" pitchFamily="18" charset="0"/>
            </a:endParaRPr>
          </a:p>
          <a:p>
            <a:pPr algn="ctr">
              <a:lnSpc>
                <a:spcPct val="107000"/>
              </a:lnSpc>
              <a:spcAft>
                <a:spcPts val="800"/>
              </a:spcAft>
            </a:pPr>
            <a:r>
              <a:rPr lang="en-GB" sz="1200" b="1" dirty="0">
                <a:solidFill>
                  <a:schemeClr val="bg1"/>
                </a:solidFill>
                <a:effectLst/>
                <a:ea typeface="Calibri" panose="020F0502020204030204" pitchFamily="34" charset="0"/>
                <a:cs typeface="Calibri" panose="020F0502020204030204" pitchFamily="34" charset="0"/>
              </a:rPr>
              <a:t> </a:t>
            </a:r>
            <a:endParaRPr lang="en-GB" sz="1200" b="1" dirty="0">
              <a:solidFill>
                <a:schemeClr val="bg1"/>
              </a:solidFill>
              <a:effectLst/>
              <a:ea typeface="Calibri" panose="020F0502020204030204" pitchFamily="34" charset="0"/>
              <a:cs typeface="Times New Roman" panose="02020603050405020304" pitchFamily="18" charset="0"/>
            </a:endParaRPr>
          </a:p>
        </p:txBody>
      </p:sp>
      <p:sp>
        <p:nvSpPr>
          <p:cNvPr id="11" name="Oval Callout 10"/>
          <p:cNvSpPr/>
          <p:nvPr/>
        </p:nvSpPr>
        <p:spPr>
          <a:xfrm>
            <a:off x="2151063" y="4804349"/>
            <a:ext cx="5248275" cy="1410191"/>
          </a:xfrm>
          <a:prstGeom prst="wedgeEllipseCallou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dirty="0">
                <a:solidFill>
                  <a:schemeClr val="bg1"/>
                </a:solidFill>
                <a:effectLst/>
                <a:ea typeface="Times New Roman" panose="02020603050405020304" pitchFamily="18" charset="0"/>
                <a:cs typeface="Calibri" panose="020F0502020204030204" pitchFamily="34" charset="0"/>
              </a:rPr>
              <a:t>I became a volunteer at the Olympics because I was so proud and excited that our country was hosting it. I wanted to help make sure that the event ran smoothly.</a:t>
            </a:r>
            <a:endParaRPr lang="en-GB" sz="12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06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63723" y="1222281"/>
            <a:ext cx="10497962" cy="954107"/>
          </a:xfrm>
          <a:prstGeom prst="rect">
            <a:avLst/>
          </a:prstGeom>
          <a:noFill/>
        </p:spPr>
        <p:txBody>
          <a:bodyPr wrap="square" rtlCol="0">
            <a:spAutoFit/>
          </a:bodyPr>
          <a:lstStyle/>
          <a:p>
            <a:pPr algn="ctr"/>
            <a:r>
              <a:rPr lang="en-US" sz="2800" b="1" dirty="0">
                <a:solidFill>
                  <a:schemeClr val="bg1"/>
                </a:solidFill>
                <a:ea typeface="Abadi MT Condensed Extra Bold" charset="0"/>
                <a:cs typeface="Abadi MT Condensed Extra Bold" charset="0"/>
              </a:rPr>
              <a:t>Using the case studies, in pairs, pull out the reasons these people volunteered and sort them into the table.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43" r="1947" b="4140"/>
          <a:stretch/>
        </p:blipFill>
        <p:spPr>
          <a:xfrm>
            <a:off x="1335295" y="2699701"/>
            <a:ext cx="9554818" cy="3458946"/>
          </a:xfrm>
          <a:prstGeom prst="rect">
            <a:avLst/>
          </a:prstGeom>
        </p:spPr>
      </p:pic>
    </p:spTree>
    <p:extLst>
      <p:ext uri="{BB962C8B-B14F-4D97-AF65-F5344CB8AC3E}">
        <p14:creationId xmlns:p14="http://schemas.microsoft.com/office/powerpoint/2010/main" val="142857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47019" y="3820912"/>
            <a:ext cx="10497962" cy="1384995"/>
          </a:xfrm>
          <a:prstGeom prst="rect">
            <a:avLst/>
          </a:prstGeom>
          <a:noFill/>
        </p:spPr>
        <p:txBody>
          <a:bodyPr wrap="square" rtlCol="0">
            <a:spAutoFit/>
          </a:bodyPr>
          <a:lstStyle/>
          <a:p>
            <a:pPr algn="ctr"/>
            <a:r>
              <a:rPr lang="en-US" sz="2800" b="1" dirty="0">
                <a:solidFill>
                  <a:schemeClr val="bg1"/>
                </a:solidFill>
                <a:ea typeface="Abadi MT Condensed Extra Bold" charset="0"/>
                <a:cs typeface="Abadi MT Condensed Extra Bold" charset="0"/>
              </a:rPr>
              <a:t>Choose one of the volunteering opportunities we have discussed and reflect on the virtues that might be needed and the virtues that you could develop through doing the role. </a:t>
            </a:r>
          </a:p>
        </p:txBody>
      </p:sp>
      <p:sp>
        <p:nvSpPr>
          <p:cNvPr id="3" name="Oval 2"/>
          <p:cNvSpPr/>
          <p:nvPr/>
        </p:nvSpPr>
        <p:spPr>
          <a:xfrm>
            <a:off x="4323660" y="1324579"/>
            <a:ext cx="3578087" cy="2104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Volunteering opportunities in</a:t>
            </a:r>
          </a:p>
          <a:p>
            <a:pPr algn="ctr"/>
            <a:r>
              <a:rPr lang="en-US" sz="2800" dirty="0"/>
              <a:t>School</a:t>
            </a:r>
          </a:p>
        </p:txBody>
      </p:sp>
    </p:spTree>
    <p:extLst>
      <p:ext uri="{BB962C8B-B14F-4D97-AF65-F5344CB8AC3E}">
        <p14:creationId xmlns:p14="http://schemas.microsoft.com/office/powerpoint/2010/main" val="627624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6E314-8BCD-43F3-B52A-791034CF1778}">
  <ds:schemaRefs>
    <ds:schemaRef ds:uri="http://schemas.microsoft.com/sharepoint/v3/contenttype/forms"/>
  </ds:schemaRefs>
</ds:datastoreItem>
</file>

<file path=customXml/itemProps2.xml><?xml version="1.0" encoding="utf-8"?>
<ds:datastoreItem xmlns:ds="http://schemas.openxmlformats.org/officeDocument/2006/customXml" ds:itemID="{7D8E3483-13FF-42F7-B5FF-9AD45BE6F91E}">
  <ds:schemaRefs>
    <ds:schemaRef ds:uri="http://schemas.openxmlformats.org/package/2006/metadata/core-properties"/>
    <ds:schemaRef ds:uri="http://purl.org/dc/dcmitype/"/>
    <ds:schemaRef ds:uri="http://schemas.microsoft.com/office/infopath/2007/PartnerControls"/>
    <ds:schemaRef ds:uri="1cedb967-c79b-47f5-9e4e-706cd575ed3f"/>
    <ds:schemaRef ds:uri="http://purl.org/dc/elements/1.1/"/>
    <ds:schemaRef ds:uri="http://schemas.microsoft.com/office/2006/metadata/properties"/>
    <ds:schemaRef ds:uri="41df9705-07a4-471f-a49f-1fd7c930b074"/>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E5857CD1-7EE6-4C4E-BE00-A0A10EEA2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TotalTime>
  <Words>563</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Abadi MT Condensed Extra Bold</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tom_taylor8@hotmail.co.uk</dc:creator>
  <cp:lastModifiedBy>Nicole Few-Durnall (Education)</cp:lastModifiedBy>
  <cp:revision>24</cp:revision>
  <dcterms:created xsi:type="dcterms:W3CDTF">2020-08-18T07:51:27Z</dcterms:created>
  <dcterms:modified xsi:type="dcterms:W3CDTF">2020-09-16T13:35:41Z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