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5F5F5"/>
    <a:srgbClr val="4C004C"/>
    <a:srgbClr val="FF8C19"/>
    <a:srgbClr val="FF9933"/>
    <a:srgbClr val="FF9900"/>
    <a:srgbClr val="003300"/>
    <a:srgbClr val="0066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nefrank.org.uk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nnefrank.org/en/subsites/home/" TargetMode="External"/><Relationship Id="rId4" Type="http://schemas.openxmlformats.org/officeDocument/2006/relationships/hyperlink" Target="http://www.annefrank.org/e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annefrank/timeline.shtml" TargetMode="External"/><Relationship Id="rId7" Type="http://schemas.openxmlformats.org/officeDocument/2006/relationships/hyperlink" Target="http://www.bbc.co.uk/annefrank/resources.shtml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.uk/search?filter=bitesize&amp;q=anne%20frank" TargetMode="External"/><Relationship Id="rId5" Type="http://schemas.openxmlformats.org/officeDocument/2006/relationships/hyperlink" Target="http://www.bbc.co.uk/schools/primaryhistory/world_war2/world_at_war/" TargetMode="External"/><Relationship Id="rId4" Type="http://schemas.openxmlformats.org/officeDocument/2006/relationships/hyperlink" Target="http://www.bbc.co.uk/archive/holocaust/5095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4C0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208912" cy="598079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8"/>
          <a:stretch/>
        </p:blipFill>
        <p:spPr bwMode="auto">
          <a:xfrm>
            <a:off x="2797007" y="404663"/>
            <a:ext cx="3549986" cy="32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2" y="5351686"/>
            <a:ext cx="41433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337" y="5351686"/>
            <a:ext cx="4162119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wn Ribbon 7"/>
          <p:cNvSpPr/>
          <p:nvPr/>
        </p:nvSpPr>
        <p:spPr>
          <a:xfrm>
            <a:off x="2209547" y="3573016"/>
            <a:ext cx="4752528" cy="648072"/>
          </a:xfrm>
          <a:prstGeom prst="ribb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Anne Frank</a:t>
            </a:r>
          </a:p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30245"/>
            <a:ext cx="41433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3" y="4324080"/>
            <a:ext cx="748117" cy="206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422" y="4330245"/>
            <a:ext cx="4162119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0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02224" y="-3681537"/>
            <a:ext cx="593805" cy="8010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02224" y="2550846"/>
            <a:ext cx="593805" cy="80106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6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213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56978" y="1988840"/>
            <a:ext cx="74888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Books</a:t>
            </a:r>
            <a:endParaRPr lang="en-GB" sz="1600" dirty="0"/>
          </a:p>
          <a:p>
            <a:r>
              <a:rPr lang="en-GB" sz="1600" i="1" u="sng" dirty="0" smtClean="0"/>
              <a:t>Books </a:t>
            </a:r>
            <a:r>
              <a:rPr lang="en-GB" sz="1600" i="1" u="sng" dirty="0"/>
              <a:t>for </a:t>
            </a:r>
            <a:r>
              <a:rPr lang="en-GB" sz="1600" i="1" u="sng" dirty="0" smtClean="0"/>
              <a:t>Pupils</a:t>
            </a:r>
            <a:endParaRPr lang="en-GB" sz="1600" i="1" u="sng" dirty="0"/>
          </a:p>
          <a:p>
            <a:endParaRPr lang="en-GB" sz="1600" dirty="0"/>
          </a:p>
          <a:p>
            <a:r>
              <a:rPr lang="en-GB" sz="1600" dirty="0" smtClean="0"/>
              <a:t>There </a:t>
            </a:r>
            <a:r>
              <a:rPr lang="en-GB" sz="1600" dirty="0"/>
              <a:t>are many of versions available of Anne Frank’s Diary, but in an unmediated form the books </a:t>
            </a:r>
            <a:r>
              <a:rPr lang="en-GB" sz="1600" dirty="0" smtClean="0"/>
              <a:t>can be challenging.  </a:t>
            </a:r>
            <a:r>
              <a:rPr lang="en-GB" sz="1600" dirty="0"/>
              <a:t>The following two books however would be suitable for KS2 </a:t>
            </a:r>
            <a:r>
              <a:rPr lang="en-GB" sz="1600" dirty="0" smtClean="0"/>
              <a:t>pupils:</a:t>
            </a:r>
            <a:endParaRPr lang="en-GB" sz="1600" dirty="0"/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Jane </a:t>
            </a:r>
            <a:r>
              <a:rPr lang="en-GB" sz="1600" dirty="0" err="1"/>
              <a:t>Kohuth</a:t>
            </a:r>
            <a:r>
              <a:rPr lang="en-GB" sz="1600" dirty="0"/>
              <a:t> (2013) </a:t>
            </a:r>
            <a:r>
              <a:rPr lang="en-GB" sz="1600" b="1" i="1" dirty="0"/>
              <a:t>Anne Frank’s Chestnut Tree (Step Into Reading: Step 3</a:t>
            </a:r>
            <a:r>
              <a:rPr lang="en-GB" sz="1600" b="1" i="1" dirty="0" smtClean="0"/>
              <a:t>).</a:t>
            </a:r>
            <a:r>
              <a:rPr lang="en-GB" sz="1600" dirty="0" smtClean="0"/>
              <a:t> </a:t>
            </a:r>
            <a:r>
              <a:rPr lang="en-GB" sz="1600" dirty="0"/>
              <a:t>London: Random House Books for Young Readers</a:t>
            </a:r>
          </a:p>
          <a:p>
            <a:r>
              <a:rPr lang="en-US" sz="1600" b="1" dirty="0"/>
              <a:t> </a:t>
            </a:r>
            <a:endParaRPr lang="en-GB" sz="1600" dirty="0"/>
          </a:p>
          <a:p>
            <a:r>
              <a:rPr lang="en-US" sz="1600" dirty="0"/>
              <a:t>Brenda Ralph Lewis </a:t>
            </a:r>
            <a:r>
              <a:rPr lang="en-GB" sz="1600" dirty="0"/>
              <a:t>(2001) </a:t>
            </a:r>
            <a:r>
              <a:rPr lang="en-GB" sz="1600" b="1" i="1" dirty="0"/>
              <a:t>The Story of Anne Frank (DK Readers: Level 3</a:t>
            </a:r>
            <a:r>
              <a:rPr lang="en-GB" sz="1600" b="1" i="1" dirty="0" smtClean="0"/>
              <a:t>).</a:t>
            </a:r>
            <a:r>
              <a:rPr lang="en-GB" sz="1600" b="1" dirty="0" smtClean="0"/>
              <a:t> </a:t>
            </a:r>
            <a:r>
              <a:rPr lang="en-GB" sz="1600" dirty="0"/>
              <a:t>London: Dorling Kindersley</a:t>
            </a:r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i="1" u="sng" dirty="0"/>
              <a:t>Books for </a:t>
            </a:r>
            <a:r>
              <a:rPr lang="en-GB" sz="1600" i="1" u="sng" dirty="0" smtClean="0"/>
              <a:t>Teachers</a:t>
            </a:r>
            <a:endParaRPr lang="en-GB" sz="1600" i="1" u="sng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US" sz="1600" dirty="0"/>
              <a:t>Anne Frank (2007) </a:t>
            </a:r>
            <a:r>
              <a:rPr lang="en-US" sz="1600" b="1" i="1" dirty="0"/>
              <a:t>The Diary of a Young Girl: Definitive </a:t>
            </a:r>
            <a:r>
              <a:rPr lang="en-US" sz="1600" b="1" i="1" dirty="0" smtClean="0"/>
              <a:t>Edition.</a:t>
            </a:r>
            <a:r>
              <a:rPr lang="en-US" sz="1600" dirty="0" smtClean="0"/>
              <a:t> </a:t>
            </a:r>
            <a:r>
              <a:rPr lang="en-US" sz="1600" dirty="0"/>
              <a:t>London: Puffin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372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02224" y="-3681537"/>
            <a:ext cx="593805" cy="8010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02224" y="2550846"/>
            <a:ext cx="593805" cy="80106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6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213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2026" y="1960637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Film</a:t>
            </a:r>
            <a:endParaRPr lang="en-GB" sz="1600" dirty="0"/>
          </a:p>
          <a:p>
            <a:r>
              <a:rPr lang="en-GB" sz="1600" i="1" u="sng" dirty="0" smtClean="0"/>
              <a:t>Film for Pupils </a:t>
            </a:r>
            <a:r>
              <a:rPr lang="en-GB" sz="1600" i="1" u="sng" dirty="0"/>
              <a:t>and </a:t>
            </a:r>
            <a:r>
              <a:rPr lang="en-GB" sz="1600" i="1" u="sng" dirty="0" smtClean="0"/>
              <a:t>Teachers</a:t>
            </a:r>
            <a:endParaRPr lang="en-GB" sz="1600" i="1" u="sng" dirty="0"/>
          </a:p>
          <a:p>
            <a:endParaRPr lang="en-GB" sz="1600" b="1" i="1" dirty="0" smtClean="0"/>
          </a:p>
          <a:p>
            <a:r>
              <a:rPr lang="en-GB" sz="1600" b="1" i="1" dirty="0" smtClean="0"/>
              <a:t>Anne </a:t>
            </a:r>
            <a:r>
              <a:rPr lang="en-GB" sz="1600" b="1" i="1" dirty="0"/>
              <a:t>Frank</a:t>
            </a:r>
            <a:r>
              <a:rPr lang="en-GB" sz="1600" b="1" dirty="0"/>
              <a:t> (2001)</a:t>
            </a:r>
            <a:r>
              <a:rPr lang="en-GB" sz="1600" dirty="0"/>
              <a:t> </a:t>
            </a:r>
            <a:r>
              <a:rPr lang="en-GB" sz="1600" dirty="0" smtClean="0"/>
              <a:t>Starring </a:t>
            </a:r>
            <a:r>
              <a:rPr lang="en-GB" sz="1600" dirty="0"/>
              <a:t>Ben Kingsley and Brenda </a:t>
            </a:r>
            <a:r>
              <a:rPr lang="en-GB" sz="1600" dirty="0" err="1"/>
              <a:t>Blethyn</a:t>
            </a:r>
            <a:r>
              <a:rPr lang="en-GB" sz="1600" dirty="0"/>
              <a:t>. </a:t>
            </a:r>
            <a:r>
              <a:rPr lang="en-GB" sz="1600" dirty="0" smtClean="0"/>
              <a:t>Note</a:t>
            </a:r>
            <a:r>
              <a:rPr lang="en-GB" sz="1600" dirty="0"/>
              <a:t>: this film does not use the text of the diary. </a:t>
            </a:r>
            <a:r>
              <a:rPr lang="en-GB" sz="1600" dirty="0" smtClean="0"/>
              <a:t>Rated </a:t>
            </a:r>
            <a:r>
              <a:rPr lang="en-GB" sz="1600" dirty="0"/>
              <a:t>12 by BBFC. </a:t>
            </a:r>
            <a:r>
              <a:rPr lang="en-GB" sz="1600" i="1" dirty="0"/>
              <a:t> 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b="1" dirty="0" smtClean="0"/>
              <a:t>Links</a:t>
            </a:r>
            <a:endParaRPr lang="en-GB" sz="1600" dirty="0"/>
          </a:p>
          <a:p>
            <a:r>
              <a:rPr lang="en-GB" sz="1600" i="1" u="sng" dirty="0" smtClean="0"/>
              <a:t>Links for Teachers</a:t>
            </a:r>
            <a:endParaRPr lang="en-GB" sz="1600" i="1" u="sng" dirty="0"/>
          </a:p>
          <a:p>
            <a:endParaRPr lang="en-GB" sz="1600" b="1" dirty="0" smtClean="0"/>
          </a:p>
          <a:p>
            <a:r>
              <a:rPr lang="en-GB" sz="1600" b="1" dirty="0" smtClean="0"/>
              <a:t>The </a:t>
            </a:r>
            <a:r>
              <a:rPr lang="en-GB" sz="1600" b="1" dirty="0"/>
              <a:t>Anne Frank Trust UK </a:t>
            </a:r>
            <a:r>
              <a:rPr lang="en-GB" sz="1600" dirty="0" smtClean="0"/>
              <a:t>- </a:t>
            </a:r>
            <a:r>
              <a:rPr lang="en-GB" sz="1600" u="sng" dirty="0" smtClean="0">
                <a:hlinkClick r:id="rId3"/>
              </a:rPr>
              <a:t>http</a:t>
            </a:r>
            <a:r>
              <a:rPr lang="en-GB" sz="1600" u="sng" dirty="0">
                <a:hlinkClick r:id="rId3"/>
              </a:rPr>
              <a:t>://www.annefrank.org.uk</a:t>
            </a:r>
            <a:endParaRPr lang="en-GB" sz="1600" dirty="0"/>
          </a:p>
          <a:p>
            <a:endParaRPr lang="en-GB" sz="1600" b="1" dirty="0" smtClean="0"/>
          </a:p>
          <a:p>
            <a:r>
              <a:rPr lang="en-GB" sz="1600" b="1" dirty="0" smtClean="0"/>
              <a:t>The </a:t>
            </a:r>
            <a:r>
              <a:rPr lang="en-GB" sz="1600" b="1" dirty="0"/>
              <a:t>Anne Frank Organisation </a:t>
            </a:r>
            <a:r>
              <a:rPr lang="en-GB" sz="1600" dirty="0" smtClean="0"/>
              <a:t>- </a:t>
            </a:r>
            <a:r>
              <a:rPr lang="en-GB" sz="1600" u="sng" dirty="0" smtClean="0">
                <a:hlinkClick r:id="rId4"/>
              </a:rPr>
              <a:t>http</a:t>
            </a:r>
            <a:r>
              <a:rPr lang="en-GB" sz="1600" u="sng" dirty="0">
                <a:hlinkClick r:id="rId4"/>
              </a:rPr>
              <a:t>://www.annefrank.org/en/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i="1" u="sng" dirty="0" smtClean="0"/>
              <a:t>Links for Pupils </a:t>
            </a:r>
            <a:endParaRPr lang="en-GB" sz="1600" i="1" u="sng" dirty="0"/>
          </a:p>
          <a:p>
            <a:r>
              <a:rPr lang="en-GB" sz="1600" b="1" dirty="0"/>
              <a:t>The Secret Annexe portal </a:t>
            </a:r>
            <a:r>
              <a:rPr lang="en-GB" sz="1600" dirty="0" smtClean="0"/>
              <a:t>- </a:t>
            </a:r>
            <a:r>
              <a:rPr lang="en-GB" sz="1600" u="sng" dirty="0" smtClean="0">
                <a:hlinkClick r:id="rId5"/>
              </a:rPr>
              <a:t>http</a:t>
            </a:r>
            <a:r>
              <a:rPr lang="en-GB" sz="1600" u="sng" dirty="0">
                <a:hlinkClick r:id="rId5"/>
              </a:rPr>
              <a:t>://www.annefrank.org/en/subsites/home</a:t>
            </a:r>
            <a:r>
              <a:rPr lang="en-GB" sz="1600" u="sng" dirty="0" smtClean="0">
                <a:hlinkClick r:id="rId5"/>
              </a:rPr>
              <a:t>/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0664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02224" y="-3681537"/>
            <a:ext cx="593805" cy="8010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02224" y="2550846"/>
            <a:ext cx="593805" cy="80106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96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213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56978" y="1988840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BBC</a:t>
            </a:r>
            <a:endParaRPr lang="en-GB" sz="1600" dirty="0"/>
          </a:p>
          <a:p>
            <a:r>
              <a:rPr lang="en-GB" sz="1600" i="1" u="sng" dirty="0"/>
              <a:t>For </a:t>
            </a:r>
            <a:r>
              <a:rPr lang="en-GB" sz="1600" i="1" u="sng" dirty="0" smtClean="0"/>
              <a:t>Teachers </a:t>
            </a:r>
            <a:r>
              <a:rPr lang="en-GB" sz="1600" i="1" u="sng" dirty="0"/>
              <a:t>and </a:t>
            </a:r>
            <a:r>
              <a:rPr lang="en-GB" sz="1600" i="1" u="sng" dirty="0" smtClean="0"/>
              <a:t>Pupils</a:t>
            </a:r>
            <a:endParaRPr lang="en-GB" sz="1600" i="1" u="sng" dirty="0" smtClean="0"/>
          </a:p>
          <a:p>
            <a:endParaRPr lang="en-GB" sz="1600" i="1" dirty="0"/>
          </a:p>
          <a:p>
            <a:r>
              <a:rPr lang="en-GB" sz="1600" b="1" dirty="0"/>
              <a:t>Anne Frank timeline </a:t>
            </a:r>
            <a:r>
              <a:rPr lang="en-GB" sz="1600" b="1" dirty="0" smtClean="0"/>
              <a:t>webpage </a:t>
            </a:r>
            <a:r>
              <a:rPr lang="en-GB" sz="1600" dirty="0" smtClean="0"/>
              <a:t>- </a:t>
            </a:r>
            <a:r>
              <a:rPr lang="en-GB" sz="1600" u="sng" dirty="0" smtClean="0">
                <a:hlinkClick r:id="rId3"/>
              </a:rPr>
              <a:t>http</a:t>
            </a:r>
            <a:r>
              <a:rPr lang="en-GB" sz="1600" u="sng" dirty="0">
                <a:hlinkClick r:id="rId3"/>
              </a:rPr>
              <a:t>://</a:t>
            </a:r>
            <a:r>
              <a:rPr lang="en-GB" sz="1600" u="sng" dirty="0" smtClean="0">
                <a:hlinkClick r:id="rId3"/>
              </a:rPr>
              <a:t>www.bbc.co.uk/annefrank/timeline.shtml</a:t>
            </a:r>
            <a:endParaRPr lang="en-GB" sz="1600" u="sng" dirty="0" smtClean="0"/>
          </a:p>
          <a:p>
            <a:endParaRPr lang="en-GB" sz="1600" dirty="0"/>
          </a:p>
          <a:p>
            <a:r>
              <a:rPr lang="en-GB" sz="1600" b="1" dirty="0"/>
              <a:t>BBC Archive </a:t>
            </a:r>
            <a:r>
              <a:rPr lang="en-GB" sz="1600" b="1" i="1" dirty="0"/>
              <a:t>Blue </a:t>
            </a:r>
            <a:r>
              <a:rPr lang="en-GB" sz="1600" b="1" i="1" dirty="0" smtClean="0"/>
              <a:t>Peter</a:t>
            </a:r>
            <a:r>
              <a:rPr lang="en-GB" sz="1600" i="1" dirty="0" smtClean="0"/>
              <a:t> - </a:t>
            </a:r>
            <a:r>
              <a:rPr lang="en-GB" sz="1600" b="1" dirty="0" smtClean="0"/>
              <a:t> </a:t>
            </a:r>
            <a:r>
              <a:rPr lang="en-GB" sz="1600" u="sng" dirty="0" smtClean="0">
                <a:hlinkClick r:id="rId4"/>
              </a:rPr>
              <a:t>http</a:t>
            </a:r>
            <a:r>
              <a:rPr lang="en-GB" sz="1600" u="sng" dirty="0">
                <a:hlinkClick r:id="rId4"/>
              </a:rPr>
              <a:t>://www.bbc.co.uk/archive/holocaust/5095.shtml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b="1" dirty="0"/>
              <a:t>BBC </a:t>
            </a:r>
            <a:r>
              <a:rPr lang="en-GB" sz="1600" b="1" i="1" dirty="0"/>
              <a:t>Primary History World at </a:t>
            </a:r>
            <a:r>
              <a:rPr lang="en-GB" sz="1600" b="1" i="1" dirty="0" smtClean="0"/>
              <a:t>War</a:t>
            </a:r>
            <a:r>
              <a:rPr lang="en-GB" sz="1600" dirty="0" smtClean="0"/>
              <a:t> - </a:t>
            </a:r>
            <a:r>
              <a:rPr lang="en-GB" sz="1600" u="sng" dirty="0" smtClean="0">
                <a:hlinkClick r:id="rId5"/>
              </a:rPr>
              <a:t>http</a:t>
            </a:r>
            <a:r>
              <a:rPr lang="en-GB" sz="1600" u="sng" dirty="0">
                <a:hlinkClick r:id="rId5"/>
              </a:rPr>
              <a:t>://www.bbc.co.uk/schools/primaryhistory/world_war2/world_at_war/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b="1" dirty="0"/>
              <a:t>BBC </a:t>
            </a:r>
            <a:r>
              <a:rPr lang="en-GB" sz="1600" b="1" i="1" dirty="0"/>
              <a:t>Learning Zone ‘Class Clips</a:t>
            </a:r>
            <a:r>
              <a:rPr lang="en-GB" sz="1600" b="1" i="1" dirty="0" smtClean="0"/>
              <a:t>’ </a:t>
            </a:r>
            <a:r>
              <a:rPr lang="en-GB" sz="1600" i="1" dirty="0" smtClean="0"/>
              <a:t>- </a:t>
            </a:r>
            <a:r>
              <a:rPr lang="en-GB" sz="1600" dirty="0" smtClean="0"/>
              <a:t> </a:t>
            </a:r>
            <a:r>
              <a:rPr lang="en-GB" sz="1600" u="sng" dirty="0" smtClean="0">
                <a:hlinkClick r:id="rId6"/>
              </a:rPr>
              <a:t>http</a:t>
            </a:r>
            <a:r>
              <a:rPr lang="en-GB" sz="1600" u="sng" dirty="0">
                <a:hlinkClick r:id="rId6"/>
              </a:rPr>
              <a:t>://www.bbc.co.uk/search?filter=bitesize&amp;q=anne%20frank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b="1" dirty="0"/>
              <a:t>BBC </a:t>
            </a:r>
            <a:r>
              <a:rPr lang="en-GB" sz="1600" b="1" i="1" dirty="0"/>
              <a:t>Diary of Anne Frank</a:t>
            </a:r>
            <a:r>
              <a:rPr lang="en-GB" sz="1600" b="1" dirty="0"/>
              <a:t> </a:t>
            </a:r>
            <a:r>
              <a:rPr lang="en-GB" sz="1600" dirty="0" smtClean="0"/>
              <a:t> - </a:t>
            </a:r>
            <a:r>
              <a:rPr lang="en-GB" sz="1600" u="sng" dirty="0" smtClean="0">
                <a:hlinkClick r:id="rId7"/>
              </a:rPr>
              <a:t>http</a:t>
            </a:r>
            <a:r>
              <a:rPr lang="en-GB" sz="1600" u="sng" dirty="0">
                <a:hlinkClick r:id="rId7"/>
              </a:rPr>
              <a:t>://www.bbc.co.uk/annefrank/resources.shtml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2184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105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Leane Wartnaby</dc:creator>
  <cp:lastModifiedBy>Aidan Thompson</cp:lastModifiedBy>
  <cp:revision>14</cp:revision>
  <dcterms:created xsi:type="dcterms:W3CDTF">2015-11-12T09:11:55Z</dcterms:created>
  <dcterms:modified xsi:type="dcterms:W3CDTF">2015-11-18T14:12:25Z</dcterms:modified>
</cp:coreProperties>
</file>