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8C19"/>
    <a:srgbClr val="009999"/>
    <a:srgbClr val="660066"/>
    <a:srgbClr val="F5F5F5"/>
    <a:srgbClr val="4C004C"/>
    <a:srgbClr val="FF9933"/>
    <a:srgbClr val="FF9900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5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6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6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2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5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0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6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9AE9-F4A9-4522-A8AF-31AA91CB067A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axons.etrusia.co.uk/saxons_timeline.php" TargetMode="External"/><Relationship Id="rId4" Type="http://schemas.openxmlformats.org/officeDocument/2006/relationships/hyperlink" Target="http://www.usborne-quicklink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history/ancient/anglo_saxons/" TargetMode="External"/><Relationship Id="rId4" Type="http://schemas.openxmlformats.org/officeDocument/2006/relationships/hyperlink" Target="http://www.bbc.co.uk/schools/primaryhistory/vikings/who_were_the_viking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260648"/>
            <a:ext cx="8496944" cy="626469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404663"/>
            <a:ext cx="8208912" cy="598079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8"/>
          <a:stretch/>
        </p:blipFill>
        <p:spPr bwMode="auto">
          <a:xfrm>
            <a:off x="2797007" y="404663"/>
            <a:ext cx="3549986" cy="3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Ribbon 7"/>
          <p:cNvSpPr/>
          <p:nvPr/>
        </p:nvSpPr>
        <p:spPr>
          <a:xfrm>
            <a:off x="2209547" y="3573016"/>
            <a:ext cx="4752528" cy="648072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Beowulf</a:t>
            </a:r>
          </a:p>
          <a:p>
            <a:pPr algn="ctr"/>
            <a:r>
              <a:rPr lang="en-GB" dirty="0" smtClean="0">
                <a:latin typeface="+mj-lt"/>
              </a:rPr>
              <a:t>Supporting Materials</a:t>
            </a:r>
            <a:endParaRPr lang="en-GB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6" r="2194"/>
          <a:stretch/>
        </p:blipFill>
        <p:spPr bwMode="auto">
          <a:xfrm>
            <a:off x="478391" y="4366156"/>
            <a:ext cx="819806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7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Supporting Materials</a:t>
            </a:r>
            <a:endParaRPr lang="en-GB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0" y="1232"/>
            <a:ext cx="710214" cy="6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8433786" y="20218"/>
            <a:ext cx="710214" cy="68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2580252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-3547931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132856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Books</a:t>
            </a:r>
            <a:endParaRPr lang="en-GB" sz="1600" dirty="0"/>
          </a:p>
          <a:p>
            <a:r>
              <a:rPr lang="en-GB" sz="1600" i="1" u="sng" dirty="0"/>
              <a:t>Books for </a:t>
            </a:r>
            <a:r>
              <a:rPr lang="en-GB" sz="1600" i="1" u="sng" dirty="0" smtClean="0"/>
              <a:t>Pupils</a:t>
            </a:r>
            <a:endParaRPr lang="en-GB" sz="1600" i="1" u="sng" dirty="0"/>
          </a:p>
          <a:p>
            <a:endParaRPr lang="en-GB" sz="1600" dirty="0" smtClean="0"/>
          </a:p>
          <a:p>
            <a:r>
              <a:rPr lang="en-GB" sz="1600" dirty="0" smtClean="0"/>
              <a:t>Michael </a:t>
            </a:r>
            <a:r>
              <a:rPr lang="en-GB" sz="1600" dirty="0" err="1"/>
              <a:t>Morpurgo</a:t>
            </a:r>
            <a:r>
              <a:rPr lang="en-GB" sz="1600" dirty="0"/>
              <a:t> (2007) </a:t>
            </a:r>
            <a:r>
              <a:rPr lang="en-GB" sz="1600" b="1" dirty="0" smtClean="0"/>
              <a:t>Beowulf.</a:t>
            </a:r>
            <a:r>
              <a:rPr lang="en-GB" sz="1600" i="1" dirty="0" smtClean="0"/>
              <a:t> </a:t>
            </a:r>
            <a:r>
              <a:rPr lang="en-GB" sz="1600" dirty="0"/>
              <a:t>London: Walker Books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Rob Lloyd Jones (2009) </a:t>
            </a:r>
            <a:r>
              <a:rPr lang="en-GB" sz="1600" b="1" dirty="0" smtClean="0"/>
              <a:t>Beowulf.</a:t>
            </a:r>
            <a:r>
              <a:rPr lang="en-GB" sz="1600" dirty="0" smtClean="0"/>
              <a:t> </a:t>
            </a:r>
            <a:r>
              <a:rPr lang="en-GB" sz="1600" dirty="0"/>
              <a:t>London: Usborne Young Readers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Jane Chisholm &amp; Struan Reid (2002) </a:t>
            </a:r>
            <a:r>
              <a:rPr lang="en-GB" sz="1600" b="1" dirty="0"/>
              <a:t>Who were the Vikings?</a:t>
            </a:r>
            <a:r>
              <a:rPr lang="en-GB" sz="1600" dirty="0"/>
              <a:t> London: Usborne Starting Point History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Terry </a:t>
            </a:r>
            <a:r>
              <a:rPr lang="en-GB" sz="1600" dirty="0" err="1"/>
              <a:t>Deary</a:t>
            </a:r>
            <a:r>
              <a:rPr lang="en-GB" sz="1600" dirty="0"/>
              <a:t> &amp; Martin Brown (2007) </a:t>
            </a:r>
            <a:r>
              <a:rPr lang="en-GB" sz="1600" b="1" dirty="0" smtClean="0"/>
              <a:t>Vicious Vikings</a:t>
            </a:r>
            <a:r>
              <a:rPr lang="en-GB" sz="1600" i="1" dirty="0" smtClean="0"/>
              <a:t>.</a:t>
            </a:r>
            <a:r>
              <a:rPr lang="en-GB" sz="1600" dirty="0" smtClean="0"/>
              <a:t> </a:t>
            </a:r>
            <a:r>
              <a:rPr lang="en-GB" sz="1600" dirty="0"/>
              <a:t>London: Scholastic. </a:t>
            </a:r>
          </a:p>
          <a:p>
            <a:r>
              <a:rPr lang="en-GB" sz="1600" dirty="0"/>
              <a:t> </a:t>
            </a:r>
          </a:p>
          <a:p>
            <a:r>
              <a:rPr lang="en-GB" sz="1600" i="1" u="sng" dirty="0"/>
              <a:t>Books for </a:t>
            </a:r>
            <a:r>
              <a:rPr lang="en-GB" sz="1600" i="1" u="sng" dirty="0" smtClean="0"/>
              <a:t>Teachers</a:t>
            </a:r>
            <a:endParaRPr lang="en-GB" sz="1600" i="1" u="sng" dirty="0"/>
          </a:p>
          <a:p>
            <a:r>
              <a:rPr lang="en-GB" sz="1600" dirty="0"/>
              <a:t>Neil Oliver (2014) </a:t>
            </a:r>
            <a:r>
              <a:rPr lang="en-GB" sz="1600" b="1" dirty="0"/>
              <a:t>The Vikings – a new </a:t>
            </a:r>
            <a:r>
              <a:rPr lang="en-GB" sz="1600" b="1" dirty="0" smtClean="0"/>
              <a:t>history</a:t>
            </a:r>
            <a:r>
              <a:rPr lang="en-GB" sz="1600" i="1" dirty="0" smtClean="0"/>
              <a:t>.</a:t>
            </a:r>
            <a:r>
              <a:rPr lang="en-GB" sz="1600" dirty="0" smtClean="0"/>
              <a:t> </a:t>
            </a:r>
            <a:r>
              <a:rPr lang="en-GB" sz="1600" dirty="0"/>
              <a:t>London: Pegasus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372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Supporting Materials</a:t>
            </a:r>
            <a:endParaRPr lang="en-GB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0" y="1232"/>
            <a:ext cx="710214" cy="6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8433786" y="20218"/>
            <a:ext cx="710214" cy="68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2580252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-3547931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132856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Film</a:t>
            </a:r>
            <a:endParaRPr lang="en-GB" sz="1600" dirty="0"/>
          </a:p>
          <a:p>
            <a:r>
              <a:rPr lang="en-GB" sz="1600" i="1" u="sng" dirty="0" smtClean="0"/>
              <a:t>Film </a:t>
            </a:r>
            <a:r>
              <a:rPr lang="en-GB" sz="1600" i="1" u="sng" dirty="0"/>
              <a:t>for </a:t>
            </a:r>
            <a:r>
              <a:rPr lang="en-GB" sz="1600" i="1" u="sng" dirty="0" smtClean="0"/>
              <a:t>Pupils</a:t>
            </a:r>
            <a:endParaRPr lang="en-GB" sz="1600" i="1" u="sng" dirty="0"/>
          </a:p>
          <a:p>
            <a:r>
              <a:rPr lang="en-GB" sz="1600" b="1" dirty="0"/>
              <a:t>Beowulf (2007) </a:t>
            </a:r>
            <a:r>
              <a:rPr lang="en-GB" sz="1600" dirty="0" smtClean="0"/>
              <a:t>Animation </a:t>
            </a:r>
            <a:r>
              <a:rPr lang="en-GB" sz="1600" dirty="0"/>
              <a:t>starring Derek Jacobi and Joseph Fiennes. </a:t>
            </a:r>
            <a:r>
              <a:rPr lang="en-GB" sz="1600" i="1" dirty="0"/>
              <a:t> 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i="1" u="sng" dirty="0" smtClean="0"/>
              <a:t>Film for Teachers</a:t>
            </a:r>
            <a:endParaRPr lang="en-GB" sz="1600" i="1" u="sng" dirty="0"/>
          </a:p>
          <a:p>
            <a:r>
              <a:rPr lang="en-GB" sz="1600" b="1" dirty="0"/>
              <a:t>Vikings (2012) </a:t>
            </a:r>
            <a:r>
              <a:rPr lang="en-GB" sz="1600" dirty="0"/>
              <a:t>Neil Oliver’s three-part BBC TV series.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b="1" dirty="0" smtClean="0"/>
              <a:t>Links</a:t>
            </a:r>
          </a:p>
          <a:p>
            <a:r>
              <a:rPr lang="en-GB" sz="1600" i="1" u="sng" dirty="0" smtClean="0"/>
              <a:t>Links for Pupils and Teachers</a:t>
            </a:r>
          </a:p>
          <a:p>
            <a:r>
              <a:rPr lang="en-GB" sz="1600" b="1" dirty="0"/>
              <a:t>Usborne </a:t>
            </a:r>
            <a:r>
              <a:rPr lang="en-GB" sz="1600" b="1" dirty="0" err="1"/>
              <a:t>Quicklinks</a:t>
            </a:r>
            <a:r>
              <a:rPr lang="en-GB" sz="1600" b="1" dirty="0"/>
              <a:t> website</a:t>
            </a:r>
            <a:r>
              <a:rPr lang="en-GB" sz="1600" i="1" dirty="0"/>
              <a:t> </a:t>
            </a:r>
            <a:r>
              <a:rPr lang="en-GB" sz="1600" dirty="0" smtClean="0"/>
              <a:t>–</a:t>
            </a:r>
            <a:r>
              <a:rPr lang="en-GB" sz="1600" i="1" dirty="0" smtClean="0"/>
              <a:t> </a:t>
            </a:r>
            <a:r>
              <a:rPr lang="en-GB" sz="1600" u="sng" dirty="0" smtClean="0">
                <a:hlinkClick r:id="rId4"/>
              </a:rPr>
              <a:t>www.usborne-quicklinks.com</a:t>
            </a:r>
            <a:r>
              <a:rPr lang="en-GB" sz="1600" i="1" dirty="0" smtClean="0"/>
              <a:t> </a:t>
            </a:r>
          </a:p>
          <a:p>
            <a:r>
              <a:rPr lang="en-GB" sz="1600" i="1" dirty="0" smtClean="0"/>
              <a:t>Suggested keywords: ‘Beowulf</a:t>
            </a:r>
            <a:r>
              <a:rPr lang="en-GB" sz="1600" i="1" dirty="0"/>
              <a:t>’ and </a:t>
            </a:r>
            <a:r>
              <a:rPr lang="en-GB" sz="1600" i="1" dirty="0" smtClean="0"/>
              <a:t>‘Vikings</a:t>
            </a:r>
            <a:r>
              <a:rPr lang="en-GB" sz="1600" i="1" dirty="0"/>
              <a:t>’ </a:t>
            </a:r>
            <a:endParaRPr lang="en-GB" sz="1600" i="1" dirty="0" smtClean="0"/>
          </a:p>
          <a:p>
            <a:r>
              <a:rPr lang="en-GB" sz="1600" dirty="0"/>
              <a:t> </a:t>
            </a:r>
            <a:r>
              <a:rPr lang="en-GB" sz="1600" b="1" i="1" dirty="0"/>
              <a:t> </a:t>
            </a:r>
            <a:endParaRPr lang="en-GB" sz="1600" dirty="0"/>
          </a:p>
          <a:p>
            <a:r>
              <a:rPr lang="en-GB" sz="1600" b="1" dirty="0"/>
              <a:t>Anglo Saxon </a:t>
            </a:r>
            <a:r>
              <a:rPr lang="en-GB" sz="1600" b="1" dirty="0" smtClean="0"/>
              <a:t>timeline </a:t>
            </a:r>
            <a:r>
              <a:rPr lang="en-GB" sz="1600" dirty="0" smtClean="0"/>
              <a:t>– </a:t>
            </a:r>
            <a:r>
              <a:rPr lang="en-GB" sz="1600" u="sng" dirty="0" smtClean="0">
                <a:hlinkClick r:id="rId5"/>
              </a:rPr>
              <a:t>http</a:t>
            </a:r>
            <a:r>
              <a:rPr lang="en-GB" sz="1600" u="sng" dirty="0">
                <a:hlinkClick r:id="rId5"/>
              </a:rPr>
              <a:t>://saxons.etrusia.co.uk/saxons_timeline.php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9414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Supporting Materials</a:t>
            </a:r>
            <a:endParaRPr lang="en-GB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0" y="1232"/>
            <a:ext cx="710214" cy="6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8433786" y="20218"/>
            <a:ext cx="710214" cy="68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2580252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-3547931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132856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BBC</a:t>
            </a:r>
            <a:endParaRPr lang="en-GB" sz="1600" dirty="0"/>
          </a:p>
          <a:p>
            <a:r>
              <a:rPr lang="en-GB" sz="1600" i="1" u="sng" dirty="0" smtClean="0"/>
              <a:t>BBC </a:t>
            </a:r>
            <a:r>
              <a:rPr lang="en-GB" sz="1600" i="1" u="sng" dirty="0"/>
              <a:t>for </a:t>
            </a:r>
            <a:r>
              <a:rPr lang="en-GB" sz="1600" i="1" u="sng" dirty="0" smtClean="0"/>
              <a:t>Pupils and Teachers</a:t>
            </a:r>
          </a:p>
          <a:p>
            <a:endParaRPr lang="en-GB" sz="1600" i="1" u="sng" dirty="0"/>
          </a:p>
          <a:p>
            <a:r>
              <a:rPr lang="en-US" sz="1600" b="1" dirty="0" smtClean="0"/>
              <a:t>Who Were The Vikings? – </a:t>
            </a:r>
            <a:r>
              <a:rPr lang="en-US" sz="1600" u="sng" dirty="0" smtClean="0">
                <a:hlinkClick r:id="rId4"/>
              </a:rPr>
              <a:t>http</a:t>
            </a:r>
            <a:r>
              <a:rPr lang="en-US" sz="1600" u="sng" dirty="0">
                <a:hlinkClick r:id="rId4"/>
              </a:rPr>
              <a:t>://www.bbc.co.uk/schools/primaryhistory/vikings/who_were_the_vikings/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b="1" dirty="0" smtClean="0"/>
              <a:t>Anglo Saxons </a:t>
            </a:r>
            <a:r>
              <a:rPr lang="en-GB" sz="1600" dirty="0" smtClean="0"/>
              <a:t>– </a:t>
            </a:r>
            <a:r>
              <a:rPr lang="en-GB" sz="1600" u="sng" dirty="0" smtClean="0">
                <a:hlinkClick r:id="rId5"/>
              </a:rPr>
              <a:t>http</a:t>
            </a:r>
            <a:r>
              <a:rPr lang="en-GB" sz="1600" u="sng" dirty="0">
                <a:hlinkClick r:id="rId5"/>
              </a:rPr>
              <a:t>://www.bbc.co.uk/history/ancient/anglo_saxons/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050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Supporting Materials</a:t>
            </a:r>
            <a:endParaRPr lang="en-GB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0" y="1232"/>
            <a:ext cx="710214" cy="6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8433786" y="20218"/>
            <a:ext cx="710214" cy="68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2580252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14492" y="-3547931"/>
            <a:ext cx="723900" cy="78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6042" y="1881307"/>
            <a:ext cx="720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History of Language</a:t>
            </a:r>
            <a:endParaRPr lang="en-GB" altLang="en-US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u="sng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Everyday words</a:t>
            </a:r>
            <a:endParaRPr lang="en-GB" altLang="en-US" sz="800" i="1" u="sng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We still use many words from Viking language in English, today. </a:t>
            </a:r>
            <a:r>
              <a:rPr lang="en-GB" altLang="en-US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 selection of </a:t>
            </a:r>
            <a:r>
              <a:rPr lang="en-GB" altLang="en-US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such words is provided below.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Therefore, </a:t>
            </a:r>
            <a:r>
              <a:rPr lang="en-GB" altLang="en-US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if you were able to </a:t>
            </a:r>
            <a:r>
              <a:rPr lang="en-GB" altLang="en-US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speak </a:t>
            </a:r>
            <a:r>
              <a:rPr lang="en-GB" altLang="en-US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to Beowulf and </a:t>
            </a:r>
            <a:r>
              <a:rPr lang="en-GB" altLang="en-US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say, </a:t>
            </a:r>
            <a:r>
              <a:rPr lang="en-GB" altLang="en-US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‘I want an egg to bake a cake for my sister’, he would understand almost everything you said.</a:t>
            </a:r>
            <a:endParaRPr lang="en-GB" alt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2481"/>
              </p:ext>
            </p:extLst>
          </p:nvPr>
        </p:nvGraphicFramePr>
        <p:xfrm>
          <a:off x="1043608" y="3979512"/>
          <a:ext cx="7056784" cy="189775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411191"/>
                <a:gridCol w="1411191"/>
                <a:gridCol w="1411191"/>
                <a:gridCol w="1411191"/>
                <a:gridCol w="1412020"/>
              </a:tblGrid>
              <a:tr h="316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awkward 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bake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band 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cake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crawl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16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die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drag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egg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happy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knife</a:t>
                      </a:r>
                      <a:endParaRPr lang="en-GB" sz="1200" b="1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16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law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leg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loan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meek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muck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16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raise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reindeer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run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scowl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sister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16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skin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sky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stack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steak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thrust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16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tight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want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weak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widow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window</a:t>
                      </a:r>
                      <a:endParaRPr lang="en-GB" sz="1200" b="1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83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24114" y="692695"/>
            <a:ext cx="5904656" cy="576065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Supporting Materials</a:t>
            </a:r>
            <a:endParaRPr lang="en-GB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0" y="1232"/>
            <a:ext cx="539552" cy="6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5" r="34594"/>
          <a:stretch/>
        </p:blipFill>
        <p:spPr bwMode="auto">
          <a:xfrm>
            <a:off x="8532440" y="20218"/>
            <a:ext cx="611560" cy="68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300003" y="2620877"/>
            <a:ext cx="471987" cy="79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 rot="16200000">
            <a:off x="4298277" y="-3757493"/>
            <a:ext cx="547448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420829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Days of the week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Vikings are still with us in the names of some of the days of our week. Origins of the names of the </a:t>
            </a:r>
            <a:r>
              <a:rPr lang="en-GB" altLang="en-US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days from Norse and the Norse words for each day are given below: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05488"/>
              </p:ext>
            </p:extLst>
          </p:nvPr>
        </p:nvGraphicFramePr>
        <p:xfrm>
          <a:off x="1043608" y="2528904"/>
          <a:ext cx="7272808" cy="281192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68152"/>
                <a:gridCol w="1438739"/>
                <a:gridCol w="4465917"/>
              </a:tblGrid>
              <a:tr h="378606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altLang="en-US" sz="1600" b="1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Mánadagr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Monday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the moon’s day 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1600" b="1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Týsdagr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Tuesday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the goddess Tiu’s day 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1600" b="1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Óðinsdagr</a:t>
                      </a:r>
                      <a:r>
                        <a:rPr lang="en-GB" altLang="en-US" sz="1600" b="1" dirty="0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Wednesday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the god </a:t>
                      </a:r>
                      <a:r>
                        <a:rPr lang="en-GB" sz="1600" b="1" dirty="0" err="1" smtClean="0">
                          <a:latin typeface="+mn-lt"/>
                        </a:rPr>
                        <a:t>Woden’s</a:t>
                      </a:r>
                      <a:r>
                        <a:rPr lang="en-GB" sz="1600" b="1" dirty="0" smtClean="0">
                          <a:latin typeface="+mn-lt"/>
                        </a:rPr>
                        <a:t> 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1600" b="1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Þórsdagr</a:t>
                      </a:r>
                      <a:r>
                        <a:rPr lang="en-GB" altLang="en-US" sz="1600" b="1" dirty="0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Thursday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the god Thor’s 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1600" b="1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Frjádagr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Friday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the goddess Freya’s day 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1600" b="1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Laugardagr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Saturday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the planet</a:t>
                      </a:r>
                      <a:r>
                        <a:rPr lang="en-GB" sz="1600" b="1" baseline="0" dirty="0" smtClean="0">
                          <a:latin typeface="+mn-lt"/>
                        </a:rPr>
                        <a:t> </a:t>
                      </a:r>
                      <a:r>
                        <a:rPr lang="en-GB" sz="1600" b="1" dirty="0" smtClean="0">
                          <a:latin typeface="+mn-lt"/>
                        </a:rPr>
                        <a:t>Saturn’s day; also from ‘</a:t>
                      </a:r>
                      <a:r>
                        <a:rPr lang="en-GB" sz="1600" b="1" dirty="0" err="1" smtClean="0">
                          <a:latin typeface="+mn-lt"/>
                        </a:rPr>
                        <a:t>laugr</a:t>
                      </a:r>
                      <a:r>
                        <a:rPr lang="en-GB" sz="1600" b="1" dirty="0" smtClean="0">
                          <a:latin typeface="+mn-lt"/>
                        </a:rPr>
                        <a:t>/</a:t>
                      </a:r>
                      <a:r>
                        <a:rPr lang="en-GB" sz="1600" b="1" dirty="0" err="1" smtClean="0">
                          <a:latin typeface="+mn-lt"/>
                        </a:rPr>
                        <a:t>laug</a:t>
                      </a:r>
                      <a:r>
                        <a:rPr lang="en-GB" sz="1600" b="1" dirty="0" smtClean="0">
                          <a:latin typeface="+mn-lt"/>
                        </a:rPr>
                        <a:t>’ (bath), so Saturdays were bath-day 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b="1" dirty="0" err="1" smtClean="0"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Sunnudagr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Sunday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+mn-lt"/>
                        </a:rPr>
                        <a:t>the sun’s day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244</Words>
  <Application>Microsoft Office PowerPoint</Application>
  <PresentationFormat>On-screen Show (4:3)</PresentationFormat>
  <Paragraphs>97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Leane Wartnaby</dc:creator>
  <cp:lastModifiedBy>Aidan Thompson</cp:lastModifiedBy>
  <cp:revision>17</cp:revision>
  <dcterms:created xsi:type="dcterms:W3CDTF">2015-11-12T09:11:55Z</dcterms:created>
  <dcterms:modified xsi:type="dcterms:W3CDTF">2015-11-26T13:57:37Z</dcterms:modified>
</cp:coreProperties>
</file>