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57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339933"/>
    <a:srgbClr val="6666FF"/>
    <a:srgbClr val="660033"/>
    <a:srgbClr val="990033"/>
    <a:srgbClr val="FF8C19"/>
    <a:srgbClr val="FF9933"/>
    <a:srgbClr val="009999"/>
    <a:srgbClr val="660066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20" autoAdjust="0"/>
  </p:normalViewPr>
  <p:slideViewPr>
    <p:cSldViewPr>
      <p:cViewPr varScale="1">
        <p:scale>
          <a:sx n="100" d="100"/>
          <a:sy n="100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9AE9-F4A9-4522-A8AF-31AA91CB067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8F36-6ADF-400A-8445-0E7B727C40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65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9AE9-F4A9-4522-A8AF-31AA91CB067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8F36-6ADF-400A-8445-0E7B727C40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308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9AE9-F4A9-4522-A8AF-31AA91CB067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8F36-6ADF-400A-8445-0E7B727C40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161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9AE9-F4A9-4522-A8AF-31AA91CB067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8F36-6ADF-400A-8445-0E7B727C40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26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9AE9-F4A9-4522-A8AF-31AA91CB067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8F36-6ADF-400A-8445-0E7B727C40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997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9AE9-F4A9-4522-A8AF-31AA91CB067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8F36-6ADF-400A-8445-0E7B727C40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62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9AE9-F4A9-4522-A8AF-31AA91CB067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8F36-6ADF-400A-8445-0E7B727C40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750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9AE9-F4A9-4522-A8AF-31AA91CB067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8F36-6ADF-400A-8445-0E7B727C40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607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9AE9-F4A9-4522-A8AF-31AA91CB067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8F36-6ADF-400A-8445-0E7B727C40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277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9AE9-F4A9-4522-A8AF-31AA91CB067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8F36-6ADF-400A-8445-0E7B727C40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89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9AE9-F4A9-4522-A8AF-31AA91CB067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58F36-6ADF-400A-8445-0E7B727C40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26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69AE9-F4A9-4522-A8AF-31AA91CB067A}" type="datetimeFigureOut">
              <a:rPr lang="en-GB" smtClean="0"/>
              <a:t>17/11/2015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58F36-6ADF-400A-8445-0E7B727C40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391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rgbClr val="66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23528" y="260648"/>
            <a:ext cx="8496944" cy="6264696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67544" y="404663"/>
            <a:ext cx="8208912" cy="598079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008"/>
          <a:stretch/>
        </p:blipFill>
        <p:spPr bwMode="auto">
          <a:xfrm>
            <a:off x="2797007" y="404663"/>
            <a:ext cx="3549986" cy="3288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Down Ribbon 7"/>
          <p:cNvSpPr/>
          <p:nvPr/>
        </p:nvSpPr>
        <p:spPr>
          <a:xfrm>
            <a:off x="2209547" y="3573016"/>
            <a:ext cx="4752528" cy="576065"/>
          </a:xfrm>
          <a:prstGeom prst="ribbon">
            <a:avLst/>
          </a:prstGeom>
          <a:solidFill>
            <a:srgbClr val="6666FF"/>
          </a:solidFill>
          <a:ln>
            <a:solidFill>
              <a:srgbClr val="00808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+mj-lt"/>
              </a:rPr>
              <a:t>Don Quixote</a:t>
            </a:r>
            <a:endParaRPr lang="en-GB" dirty="0">
              <a:latin typeface="+mj-lt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89"/>
          <a:stretch/>
        </p:blipFill>
        <p:spPr bwMode="auto">
          <a:xfrm>
            <a:off x="467543" y="4941168"/>
            <a:ext cx="8208913" cy="144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0077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wn Ribbon 3"/>
          <p:cNvSpPr/>
          <p:nvPr/>
        </p:nvSpPr>
        <p:spPr>
          <a:xfrm>
            <a:off x="1624114" y="980728"/>
            <a:ext cx="5904656" cy="576065"/>
          </a:xfrm>
          <a:prstGeom prst="ribbon">
            <a:avLst/>
          </a:prstGeom>
          <a:solidFill>
            <a:srgbClr val="6666FF"/>
          </a:solidFill>
          <a:ln>
            <a:solidFill>
              <a:srgbClr val="00808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+mj-lt"/>
              </a:rPr>
              <a:t>Introduction to the Story</a:t>
            </a:r>
            <a:endParaRPr lang="en-GB" dirty="0">
              <a:latin typeface="+mj-lt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403"/>
            <a:ext cx="539550" cy="686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6319" y="0"/>
            <a:ext cx="539550" cy="686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298161" y="2559841"/>
            <a:ext cx="539550" cy="805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4306667" y="-3758608"/>
            <a:ext cx="539550" cy="805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71601" y="1988840"/>
            <a:ext cx="734481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200"/>
              </a:lnSpc>
            </a:pPr>
            <a:r>
              <a:rPr lang="en-GB" sz="2400" dirty="0" err="1" smtClean="0">
                <a:solidFill>
                  <a:srgbClr val="00808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Quixada</a:t>
            </a:r>
            <a:r>
              <a:rPr lang="en-GB" sz="2400" dirty="0" smtClean="0">
                <a:solidFill>
                  <a:srgbClr val="00808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wants to be a knight.</a:t>
            </a:r>
          </a:p>
          <a:p>
            <a:pPr algn="ctr">
              <a:lnSpc>
                <a:spcPts val="5200"/>
              </a:lnSpc>
            </a:pPr>
            <a:endParaRPr lang="en-GB" sz="2400" dirty="0">
              <a:solidFill>
                <a:srgbClr val="00808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5200"/>
              </a:lnSpc>
            </a:pPr>
            <a:r>
              <a:rPr lang="en-GB" sz="2400" dirty="0" smtClean="0">
                <a:solidFill>
                  <a:srgbClr val="00808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With his imagination caught by the novels of knightly chivalry he loves to read, he </a:t>
            </a:r>
            <a:r>
              <a:rPr lang="en-GB" sz="2400" dirty="0">
                <a:solidFill>
                  <a:srgbClr val="00808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sets out on an adventure to recreate the knightly quests of the past.</a:t>
            </a:r>
          </a:p>
          <a:p>
            <a:pPr algn="ctr">
              <a:lnSpc>
                <a:spcPts val="5200"/>
              </a:lnSpc>
            </a:pPr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GB" sz="2400" dirty="0">
              <a:solidFill>
                <a:schemeClr val="bg1">
                  <a:lumMod val="50000"/>
                </a:schemeClr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25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403"/>
            <a:ext cx="539550" cy="686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6319" y="0"/>
            <a:ext cx="539550" cy="686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298161" y="2559841"/>
            <a:ext cx="539550" cy="805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4306667" y="-3758608"/>
            <a:ext cx="539550" cy="805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55576" y="764704"/>
            <a:ext cx="7560841" cy="5636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200"/>
              </a:lnSpc>
            </a:pPr>
            <a:r>
              <a:rPr lang="en-GB" sz="2400" dirty="0">
                <a:solidFill>
                  <a:srgbClr val="00808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To his friends and family it appears he has gone mad – he mistakes inns and innkeepers for castles and kings, windmills for giants and herds of sheep for armies of enemy knights.  </a:t>
            </a:r>
            <a:endParaRPr lang="en-GB" sz="2400" dirty="0" smtClean="0">
              <a:solidFill>
                <a:srgbClr val="00808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5200"/>
              </a:lnSpc>
            </a:pPr>
            <a:endParaRPr lang="en-GB" sz="2400" dirty="0">
              <a:solidFill>
                <a:srgbClr val="00808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5200"/>
              </a:lnSpc>
            </a:pPr>
            <a:r>
              <a:rPr lang="en-GB" sz="2400" dirty="0" smtClean="0">
                <a:solidFill>
                  <a:srgbClr val="00808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As Don Quixote, he possesses all the knightly virtues of his enchanted vision – he is courageous, fair, generous and courteous.</a:t>
            </a:r>
            <a:endParaRPr lang="en-GB" sz="2400" dirty="0">
              <a:solidFill>
                <a:srgbClr val="00808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740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2612" y="0"/>
            <a:ext cx="19797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 rot="5400000">
            <a:off x="5366192" y="2393013"/>
            <a:ext cx="56166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 smtClean="0">
                <a:solidFill>
                  <a:schemeClr val="bg1"/>
                </a:solidFill>
              </a:rPr>
              <a:t>love</a:t>
            </a:r>
            <a:endParaRPr lang="en-GB" sz="138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4077072"/>
            <a:ext cx="583264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/>
              <a:t>Love</a:t>
            </a:r>
            <a:r>
              <a:rPr lang="en-GB" sz="2800" b="1" dirty="0"/>
              <a:t> is to feel and show great affection for another person or group of people.</a:t>
            </a:r>
            <a:endParaRPr lang="en-GB" sz="2800" dirty="0"/>
          </a:p>
          <a:p>
            <a:endParaRPr lang="en-GB" dirty="0"/>
          </a:p>
        </p:txBody>
      </p:sp>
      <p:pic>
        <p:nvPicPr>
          <p:cNvPr id="6" name="Picture 5"/>
          <p:cNvPicPr/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807" y="1233"/>
            <a:ext cx="593805" cy="6856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628" y="188640"/>
            <a:ext cx="1841760" cy="3985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7030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2612" y="0"/>
            <a:ext cx="19797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 rot="5400000">
            <a:off x="5366192" y="2531512"/>
            <a:ext cx="5616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0" dirty="0" smtClean="0">
                <a:solidFill>
                  <a:schemeClr val="bg1"/>
                </a:solidFill>
              </a:rPr>
              <a:t>service</a:t>
            </a:r>
            <a:endParaRPr lang="en-GB" sz="120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4077072"/>
            <a:ext cx="583264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1" dirty="0"/>
              <a:t>Service </a:t>
            </a:r>
            <a:r>
              <a:rPr lang="en-GB" sz="2800" b="1" dirty="0"/>
              <a:t>is working hard for a person, organisation or country. Helping other people.</a:t>
            </a:r>
            <a:endParaRPr lang="en-GB" sz="2800" dirty="0"/>
          </a:p>
          <a:p>
            <a:endParaRPr lang="en-GB" dirty="0"/>
          </a:p>
        </p:txBody>
      </p:sp>
      <p:pic>
        <p:nvPicPr>
          <p:cNvPr id="6" name="Picture 5"/>
          <p:cNvPicPr/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807" y="1233"/>
            <a:ext cx="593805" cy="6856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8381"/>
            <a:ext cx="1846285" cy="3946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906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195" y="1233"/>
            <a:ext cx="593805" cy="6856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3805" cy="6856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175" y="762000"/>
            <a:ext cx="481965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2383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195" y="1233"/>
            <a:ext cx="593805" cy="6856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3805" cy="685676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2267743" y="405038"/>
            <a:ext cx="4907931" cy="6049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200"/>
              </a:lnSpc>
            </a:pPr>
            <a:r>
              <a:rPr lang="en-GB" sz="3600" dirty="0" smtClean="0">
                <a:solidFill>
                  <a:srgbClr val="00808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“It just shows,” replied Don Quixote, “on the edge of victory, my old enemy the enchanter turned the armies into a flock of sheep. Never mind, Sancho.  Another adventure awaits us another day.”</a:t>
            </a:r>
            <a:endParaRPr lang="en-GB" sz="3600" dirty="0">
              <a:solidFill>
                <a:srgbClr val="00808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36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own Ribbon 13"/>
          <p:cNvSpPr/>
          <p:nvPr/>
        </p:nvSpPr>
        <p:spPr>
          <a:xfrm>
            <a:off x="1624114" y="980728"/>
            <a:ext cx="5904656" cy="576065"/>
          </a:xfrm>
          <a:prstGeom prst="ribbon">
            <a:avLst/>
          </a:prstGeom>
          <a:solidFill>
            <a:srgbClr val="6666FF"/>
          </a:solidFill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+mj-lt"/>
              </a:rPr>
              <a:t>Characters and Glossary</a:t>
            </a:r>
            <a:endParaRPr lang="en-GB" dirty="0">
              <a:latin typeface="+mj-lt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403"/>
            <a:ext cx="539550" cy="686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6319" y="0"/>
            <a:ext cx="539550" cy="686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298161" y="2559841"/>
            <a:ext cx="539550" cy="805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4306667" y="-3758608"/>
            <a:ext cx="539550" cy="805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72816"/>
            <a:ext cx="4686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186237"/>
            <a:ext cx="5000625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1862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183</Words>
  <Application>Microsoft Office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Danielle Leane Wartnaby</dc:creator>
  <cp:lastModifiedBy>Aidan Thompson</cp:lastModifiedBy>
  <cp:revision>27</cp:revision>
  <dcterms:created xsi:type="dcterms:W3CDTF">2015-11-12T09:11:55Z</dcterms:created>
  <dcterms:modified xsi:type="dcterms:W3CDTF">2015-11-17T14:36:26Z</dcterms:modified>
</cp:coreProperties>
</file>