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3"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8080"/>
    <a:srgbClr val="FF8C19"/>
    <a:srgbClr val="009999"/>
    <a:srgbClr val="660066"/>
    <a:srgbClr val="F5F5F5"/>
    <a:srgbClr val="4C004C"/>
    <a:srgbClr val="FF9900"/>
    <a:srgbClr val="0033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41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E069AE9-F4A9-4522-A8AF-31AA91CB067A}" type="datetimeFigureOut">
              <a:rPr lang="en-GB" smtClean="0"/>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558F36-6ADF-400A-8445-0E7B727C4004}" type="slidenum">
              <a:rPr lang="en-GB" smtClean="0"/>
              <a:t>‹#›</a:t>
            </a:fld>
            <a:endParaRPr lang="en-GB"/>
          </a:p>
        </p:txBody>
      </p:sp>
    </p:spTree>
    <p:extLst>
      <p:ext uri="{BB962C8B-B14F-4D97-AF65-F5344CB8AC3E}">
        <p14:creationId xmlns:p14="http://schemas.microsoft.com/office/powerpoint/2010/main" val="805656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069AE9-F4A9-4522-A8AF-31AA91CB067A}" type="datetimeFigureOut">
              <a:rPr lang="en-GB" smtClean="0"/>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558F36-6ADF-400A-8445-0E7B727C4004}" type="slidenum">
              <a:rPr lang="en-GB" smtClean="0"/>
              <a:t>‹#›</a:t>
            </a:fld>
            <a:endParaRPr lang="en-GB"/>
          </a:p>
        </p:txBody>
      </p:sp>
    </p:spTree>
    <p:extLst>
      <p:ext uri="{BB962C8B-B14F-4D97-AF65-F5344CB8AC3E}">
        <p14:creationId xmlns:p14="http://schemas.microsoft.com/office/powerpoint/2010/main" val="2798308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069AE9-F4A9-4522-A8AF-31AA91CB067A}" type="datetimeFigureOut">
              <a:rPr lang="en-GB" smtClean="0"/>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558F36-6ADF-400A-8445-0E7B727C4004}" type="slidenum">
              <a:rPr lang="en-GB" smtClean="0"/>
              <a:t>‹#›</a:t>
            </a:fld>
            <a:endParaRPr lang="en-GB"/>
          </a:p>
        </p:txBody>
      </p:sp>
    </p:spTree>
    <p:extLst>
      <p:ext uri="{BB962C8B-B14F-4D97-AF65-F5344CB8AC3E}">
        <p14:creationId xmlns:p14="http://schemas.microsoft.com/office/powerpoint/2010/main" val="4191161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069AE9-F4A9-4522-A8AF-31AA91CB067A}" type="datetimeFigureOut">
              <a:rPr lang="en-GB" smtClean="0"/>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558F36-6ADF-400A-8445-0E7B727C4004}" type="slidenum">
              <a:rPr lang="en-GB" smtClean="0"/>
              <a:t>‹#›</a:t>
            </a:fld>
            <a:endParaRPr lang="en-GB"/>
          </a:p>
        </p:txBody>
      </p:sp>
    </p:spTree>
    <p:extLst>
      <p:ext uri="{BB962C8B-B14F-4D97-AF65-F5344CB8AC3E}">
        <p14:creationId xmlns:p14="http://schemas.microsoft.com/office/powerpoint/2010/main" val="300226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069AE9-F4A9-4522-A8AF-31AA91CB067A}" type="datetimeFigureOut">
              <a:rPr lang="en-GB" smtClean="0"/>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558F36-6ADF-400A-8445-0E7B727C4004}" type="slidenum">
              <a:rPr lang="en-GB" smtClean="0"/>
              <a:t>‹#›</a:t>
            </a:fld>
            <a:endParaRPr lang="en-GB"/>
          </a:p>
        </p:txBody>
      </p:sp>
    </p:spTree>
    <p:extLst>
      <p:ext uri="{BB962C8B-B14F-4D97-AF65-F5344CB8AC3E}">
        <p14:creationId xmlns:p14="http://schemas.microsoft.com/office/powerpoint/2010/main" val="3983997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E069AE9-F4A9-4522-A8AF-31AA91CB067A}" type="datetimeFigureOut">
              <a:rPr lang="en-GB" smtClean="0"/>
              <a:t>17/11/2015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558F36-6ADF-400A-8445-0E7B727C4004}" type="slidenum">
              <a:rPr lang="en-GB" smtClean="0"/>
              <a:t>‹#›</a:t>
            </a:fld>
            <a:endParaRPr lang="en-GB"/>
          </a:p>
        </p:txBody>
      </p:sp>
    </p:spTree>
    <p:extLst>
      <p:ext uri="{BB962C8B-B14F-4D97-AF65-F5344CB8AC3E}">
        <p14:creationId xmlns:p14="http://schemas.microsoft.com/office/powerpoint/2010/main" val="3259627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E069AE9-F4A9-4522-A8AF-31AA91CB067A}" type="datetimeFigureOut">
              <a:rPr lang="en-GB" smtClean="0"/>
              <a:t>17/11/2015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558F36-6ADF-400A-8445-0E7B727C4004}" type="slidenum">
              <a:rPr lang="en-GB" smtClean="0"/>
              <a:t>‹#›</a:t>
            </a:fld>
            <a:endParaRPr lang="en-GB"/>
          </a:p>
        </p:txBody>
      </p:sp>
    </p:spTree>
    <p:extLst>
      <p:ext uri="{BB962C8B-B14F-4D97-AF65-F5344CB8AC3E}">
        <p14:creationId xmlns:p14="http://schemas.microsoft.com/office/powerpoint/2010/main" val="80275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E069AE9-F4A9-4522-A8AF-31AA91CB067A}" type="datetimeFigureOut">
              <a:rPr lang="en-GB" smtClean="0"/>
              <a:t>17/11/2015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558F36-6ADF-400A-8445-0E7B727C4004}" type="slidenum">
              <a:rPr lang="en-GB" smtClean="0"/>
              <a:t>‹#›</a:t>
            </a:fld>
            <a:endParaRPr lang="en-GB"/>
          </a:p>
        </p:txBody>
      </p:sp>
    </p:spTree>
    <p:extLst>
      <p:ext uri="{BB962C8B-B14F-4D97-AF65-F5344CB8AC3E}">
        <p14:creationId xmlns:p14="http://schemas.microsoft.com/office/powerpoint/2010/main" val="2450607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69AE9-F4A9-4522-A8AF-31AA91CB067A}" type="datetimeFigureOut">
              <a:rPr lang="en-GB" smtClean="0"/>
              <a:t>17/11/2015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558F36-6ADF-400A-8445-0E7B727C4004}" type="slidenum">
              <a:rPr lang="en-GB" smtClean="0"/>
              <a:t>‹#›</a:t>
            </a:fld>
            <a:endParaRPr lang="en-GB"/>
          </a:p>
        </p:txBody>
      </p:sp>
    </p:spTree>
    <p:extLst>
      <p:ext uri="{BB962C8B-B14F-4D97-AF65-F5344CB8AC3E}">
        <p14:creationId xmlns:p14="http://schemas.microsoft.com/office/powerpoint/2010/main" val="116927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69AE9-F4A9-4522-A8AF-31AA91CB067A}" type="datetimeFigureOut">
              <a:rPr lang="en-GB" smtClean="0"/>
              <a:t>17/11/2015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558F36-6ADF-400A-8445-0E7B727C4004}" type="slidenum">
              <a:rPr lang="en-GB" smtClean="0"/>
              <a:t>‹#›</a:t>
            </a:fld>
            <a:endParaRPr lang="en-GB"/>
          </a:p>
        </p:txBody>
      </p:sp>
    </p:spTree>
    <p:extLst>
      <p:ext uri="{BB962C8B-B14F-4D97-AF65-F5344CB8AC3E}">
        <p14:creationId xmlns:p14="http://schemas.microsoft.com/office/powerpoint/2010/main" val="146689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69AE9-F4A9-4522-A8AF-31AA91CB067A}" type="datetimeFigureOut">
              <a:rPr lang="en-GB" smtClean="0"/>
              <a:t>17/11/2015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558F36-6ADF-400A-8445-0E7B727C4004}" type="slidenum">
              <a:rPr lang="en-GB" smtClean="0"/>
              <a:t>‹#›</a:t>
            </a:fld>
            <a:endParaRPr lang="en-GB"/>
          </a:p>
        </p:txBody>
      </p:sp>
    </p:spTree>
    <p:extLst>
      <p:ext uri="{BB962C8B-B14F-4D97-AF65-F5344CB8AC3E}">
        <p14:creationId xmlns:p14="http://schemas.microsoft.com/office/powerpoint/2010/main" val="354426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69AE9-F4A9-4522-A8AF-31AA91CB067A}" type="datetimeFigureOut">
              <a:rPr lang="en-GB" smtClean="0"/>
              <a:t>17/11/2015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58F36-6ADF-400A-8445-0E7B727C4004}" type="slidenum">
              <a:rPr lang="en-GB" smtClean="0"/>
              <a:t>‹#›</a:t>
            </a:fld>
            <a:endParaRPr lang="en-GB"/>
          </a:p>
        </p:txBody>
      </p:sp>
    </p:spTree>
    <p:extLst>
      <p:ext uri="{BB962C8B-B14F-4D97-AF65-F5344CB8AC3E}">
        <p14:creationId xmlns:p14="http://schemas.microsoft.com/office/powerpoint/2010/main" val="953391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0" y="1"/>
            <a:ext cx="9144000" cy="6858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23528" y="260648"/>
            <a:ext cx="8496944" cy="626469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67544" y="404663"/>
            <a:ext cx="8208912" cy="598079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17008"/>
          <a:stretch/>
        </p:blipFill>
        <p:spPr bwMode="auto">
          <a:xfrm>
            <a:off x="2797007" y="404663"/>
            <a:ext cx="3549986" cy="3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Ribbon 7"/>
          <p:cNvSpPr/>
          <p:nvPr/>
        </p:nvSpPr>
        <p:spPr>
          <a:xfrm>
            <a:off x="2209547" y="3573016"/>
            <a:ext cx="4752528" cy="576065"/>
          </a:xfrm>
          <a:prstGeom prst="ribb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latin typeface="+mj-lt"/>
              </a:rPr>
              <a:t>El Cid</a:t>
            </a:r>
            <a:endParaRPr lang="en-GB" dirty="0">
              <a:latin typeface="+mj-lt"/>
            </a:endParaRPr>
          </a:p>
        </p:txBody>
      </p:sp>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3809"/>
          <a:stretch/>
        </p:blipFill>
        <p:spPr bwMode="auto">
          <a:xfrm>
            <a:off x="487277" y="5373216"/>
            <a:ext cx="8189180" cy="1012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3809"/>
          <a:stretch/>
        </p:blipFill>
        <p:spPr bwMode="auto">
          <a:xfrm flipV="1">
            <a:off x="491221" y="4385888"/>
            <a:ext cx="8189180" cy="1012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0077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1624114" y="980728"/>
            <a:ext cx="5904656" cy="576065"/>
          </a:xfrm>
          <a:prstGeom prst="ribb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latin typeface="+mj-lt"/>
              </a:rPr>
              <a:t>Introduction to the Story</a:t>
            </a:r>
            <a:endParaRPr lang="en-GB" dirty="0">
              <a:latin typeface="+mj-lt"/>
            </a:endParaRPr>
          </a:p>
        </p:txBody>
      </p:sp>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18649" b="5728"/>
          <a:stretch/>
        </p:blipFill>
        <p:spPr bwMode="auto">
          <a:xfrm flipV="1">
            <a:off x="0" y="0"/>
            <a:ext cx="9144000" cy="53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18649" b="5728"/>
          <a:stretch/>
        </p:blipFill>
        <p:spPr bwMode="auto">
          <a:xfrm flipV="1">
            <a:off x="16767" y="6327846"/>
            <a:ext cx="9127233" cy="53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759" t="50000" r="36786" b="5728"/>
          <a:stretch/>
        </p:blipFill>
        <p:spPr bwMode="auto">
          <a:xfrm rot="16200000" flipV="1">
            <a:off x="-2626744" y="3170951"/>
            <a:ext cx="5783642" cy="53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759" t="50000" r="36786" b="5728"/>
          <a:stretch/>
        </p:blipFill>
        <p:spPr bwMode="auto">
          <a:xfrm rot="5400000" flipH="1" flipV="1">
            <a:off x="5987103" y="3156896"/>
            <a:ext cx="5783642" cy="53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27584" y="2060848"/>
            <a:ext cx="7632848" cy="3426579"/>
          </a:xfrm>
          <a:prstGeom prst="rect">
            <a:avLst/>
          </a:prstGeom>
          <a:noFill/>
        </p:spPr>
        <p:txBody>
          <a:bodyPr wrap="square" rtlCol="0">
            <a:spAutoFit/>
          </a:bodyPr>
          <a:lstStyle/>
          <a:p>
            <a:pPr algn="ctr">
              <a:lnSpc>
                <a:spcPts val="5200"/>
              </a:lnSpc>
            </a:pPr>
            <a:r>
              <a:rPr lang="en-GB" sz="2400" dirty="0" smtClean="0"/>
              <a:t>El Cid was an 11</a:t>
            </a:r>
            <a:r>
              <a:rPr lang="en-GB" sz="2400" baseline="30000" dirty="0" smtClean="0"/>
              <a:t>th</a:t>
            </a:r>
            <a:r>
              <a:rPr lang="en-GB" sz="2400" dirty="0" smtClean="0"/>
              <a:t> Century Spanish knight. He lead large armies into battle with the Moors from North Africa. He was brave, courageous, but also honest and humble. He stood up to King Alfonso, challenged him to be honest, and was merciful with </a:t>
            </a:r>
            <a:r>
              <a:rPr lang="en-GB" sz="2400" smtClean="0"/>
              <a:t>his enemies. </a:t>
            </a:r>
            <a:endParaRPr lang="en-GB" sz="2400" dirty="0"/>
          </a:p>
        </p:txBody>
      </p:sp>
    </p:spTree>
    <p:extLst>
      <p:ext uri="{BB962C8B-B14F-4D97-AF65-F5344CB8AC3E}">
        <p14:creationId xmlns:p14="http://schemas.microsoft.com/office/powerpoint/2010/main" val="343725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2612" y="0"/>
            <a:ext cx="1979712" cy="6858000"/>
          </a:xfrm>
          <a:prstGeom prst="rect">
            <a:avLst/>
          </a:prstGeom>
          <a:solidFill>
            <a:srgbClr val="7030A0"/>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 name="TextBox 2"/>
          <p:cNvSpPr txBox="1"/>
          <p:nvPr/>
        </p:nvSpPr>
        <p:spPr>
          <a:xfrm rot="5400000">
            <a:off x="5366192" y="2531512"/>
            <a:ext cx="5616624" cy="1938992"/>
          </a:xfrm>
          <a:prstGeom prst="rect">
            <a:avLst/>
          </a:prstGeom>
          <a:noFill/>
        </p:spPr>
        <p:txBody>
          <a:bodyPr wrap="square" rtlCol="0">
            <a:spAutoFit/>
          </a:bodyPr>
          <a:lstStyle/>
          <a:p>
            <a:r>
              <a:rPr lang="en-GB" sz="12000" dirty="0" smtClean="0">
                <a:solidFill>
                  <a:schemeClr val="bg1"/>
                </a:solidFill>
              </a:rPr>
              <a:t>honesty</a:t>
            </a:r>
            <a:endParaRPr lang="en-GB" sz="12000" dirty="0">
              <a:solidFill>
                <a:schemeClr val="bg1"/>
              </a:solidFill>
            </a:endParaRPr>
          </a:p>
        </p:txBody>
      </p:sp>
      <p:sp>
        <p:nvSpPr>
          <p:cNvPr id="4" name="TextBox 3"/>
          <p:cNvSpPr txBox="1"/>
          <p:nvPr/>
        </p:nvSpPr>
        <p:spPr>
          <a:xfrm>
            <a:off x="611560" y="4077072"/>
            <a:ext cx="5832648" cy="1231106"/>
          </a:xfrm>
          <a:prstGeom prst="rect">
            <a:avLst/>
          </a:prstGeom>
          <a:noFill/>
        </p:spPr>
        <p:txBody>
          <a:bodyPr wrap="square" rtlCol="0">
            <a:spAutoFit/>
          </a:bodyPr>
          <a:lstStyle/>
          <a:p>
            <a:r>
              <a:rPr lang="en-GB" sz="2800" b="1" i="1" dirty="0"/>
              <a:t>Honesty </a:t>
            </a:r>
            <a:r>
              <a:rPr lang="en-GB" sz="2800" b="1" dirty="0"/>
              <a:t>is to be true to yourself and other people.</a:t>
            </a:r>
            <a:endParaRPr lang="en-GB" sz="2800" dirty="0"/>
          </a:p>
          <a:p>
            <a:endParaRPr lang="en-GB" dirty="0"/>
          </a:p>
        </p:txBody>
      </p:sp>
      <p:pic>
        <p:nvPicPr>
          <p:cNvPr id="6" name="Picture 5"/>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48807" y="1233"/>
            <a:ext cx="593805" cy="6856767"/>
          </a:xfrm>
          <a:prstGeom prst="rect">
            <a:avLst/>
          </a:prstGeom>
          <a:noFill/>
          <a:ln>
            <a:noFill/>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84" y="260649"/>
            <a:ext cx="1689569"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7030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2612" y="0"/>
            <a:ext cx="1979712" cy="6858000"/>
          </a:xfrm>
          <a:prstGeom prst="rect">
            <a:avLst/>
          </a:prstGeom>
          <a:solidFill>
            <a:srgbClr val="7030A0"/>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 name="TextBox 2"/>
          <p:cNvSpPr txBox="1"/>
          <p:nvPr/>
        </p:nvSpPr>
        <p:spPr>
          <a:xfrm rot="5400000">
            <a:off x="5366192" y="2531512"/>
            <a:ext cx="5616624" cy="1938992"/>
          </a:xfrm>
          <a:prstGeom prst="rect">
            <a:avLst/>
          </a:prstGeom>
          <a:noFill/>
        </p:spPr>
        <p:txBody>
          <a:bodyPr wrap="square" rtlCol="0">
            <a:spAutoFit/>
          </a:bodyPr>
          <a:lstStyle/>
          <a:p>
            <a:r>
              <a:rPr lang="en-GB" sz="12000" dirty="0" smtClean="0">
                <a:solidFill>
                  <a:schemeClr val="bg1"/>
                </a:solidFill>
              </a:rPr>
              <a:t>humility</a:t>
            </a:r>
            <a:endParaRPr lang="en-GB" sz="12000" dirty="0">
              <a:solidFill>
                <a:schemeClr val="bg1"/>
              </a:solidFill>
            </a:endParaRPr>
          </a:p>
        </p:txBody>
      </p:sp>
      <p:sp>
        <p:nvSpPr>
          <p:cNvPr id="4" name="TextBox 3"/>
          <p:cNvSpPr txBox="1"/>
          <p:nvPr/>
        </p:nvSpPr>
        <p:spPr>
          <a:xfrm>
            <a:off x="611560" y="4077072"/>
            <a:ext cx="5832648" cy="2092881"/>
          </a:xfrm>
          <a:prstGeom prst="rect">
            <a:avLst/>
          </a:prstGeom>
          <a:noFill/>
        </p:spPr>
        <p:txBody>
          <a:bodyPr wrap="square" rtlCol="0">
            <a:spAutoFit/>
          </a:bodyPr>
          <a:lstStyle/>
          <a:p>
            <a:r>
              <a:rPr lang="en-GB" sz="2800" b="1" i="1" dirty="0"/>
              <a:t>Humility</a:t>
            </a:r>
            <a:r>
              <a:rPr lang="en-GB" sz="2800" b="1" dirty="0"/>
              <a:t> is to put the needs of others before your own, and be willing to take care of others as you take care of yourself.</a:t>
            </a:r>
            <a:endParaRPr lang="en-GB" sz="2800" dirty="0"/>
          </a:p>
          <a:p>
            <a:endParaRPr lang="en-GB" dirty="0"/>
          </a:p>
        </p:txBody>
      </p:sp>
      <p:pic>
        <p:nvPicPr>
          <p:cNvPr id="6" name="Picture 5"/>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48807" y="1233"/>
            <a:ext cx="593805" cy="6856767"/>
          </a:xfrm>
          <a:prstGeom prst="rect">
            <a:avLst/>
          </a:prstGeom>
          <a:noFill/>
          <a:ln>
            <a:noFill/>
          </a:ln>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1689757"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190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50195" y="1233"/>
            <a:ext cx="593805" cy="6856767"/>
          </a:xfrm>
          <a:prstGeom prst="rect">
            <a:avLst/>
          </a:prstGeom>
          <a:noFill/>
          <a:ln>
            <a:noFill/>
          </a:ln>
        </p:spPr>
      </p:pic>
      <p:pic>
        <p:nvPicPr>
          <p:cNvPr id="6" name="Picture 5"/>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593805" cy="6856767"/>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56792"/>
            <a:ext cx="883920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2383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50195" y="1233"/>
            <a:ext cx="593805" cy="6856767"/>
          </a:xfrm>
          <a:prstGeom prst="rect">
            <a:avLst/>
          </a:prstGeom>
          <a:noFill/>
          <a:ln>
            <a:noFill/>
          </a:ln>
        </p:spPr>
      </p:pic>
      <p:pic>
        <p:nvPicPr>
          <p:cNvPr id="6" name="Picture 5"/>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593805" cy="6856767"/>
          </a:xfrm>
          <a:prstGeom prst="rect">
            <a:avLst/>
          </a:prstGeom>
          <a:no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419225"/>
            <a:ext cx="882015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2336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18649" b="5728"/>
          <a:stretch/>
        </p:blipFill>
        <p:spPr bwMode="auto">
          <a:xfrm flipV="1">
            <a:off x="0" y="0"/>
            <a:ext cx="9144000" cy="53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18649" b="5728"/>
          <a:stretch/>
        </p:blipFill>
        <p:spPr bwMode="auto">
          <a:xfrm flipV="1">
            <a:off x="16767" y="6327846"/>
            <a:ext cx="9127233" cy="53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759" t="50000" r="36786" b="5728"/>
          <a:stretch/>
        </p:blipFill>
        <p:spPr bwMode="auto">
          <a:xfrm rot="16200000" flipV="1">
            <a:off x="-2626744" y="3170951"/>
            <a:ext cx="5783642" cy="53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759" t="50000" r="36786" b="5728"/>
          <a:stretch/>
        </p:blipFill>
        <p:spPr bwMode="auto">
          <a:xfrm rot="5400000" flipH="1" flipV="1">
            <a:off x="5987103" y="3156896"/>
            <a:ext cx="5783642" cy="53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556793"/>
            <a:ext cx="5519514" cy="2441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Down Ribbon 13"/>
          <p:cNvSpPr/>
          <p:nvPr/>
        </p:nvSpPr>
        <p:spPr>
          <a:xfrm>
            <a:off x="1624114" y="980728"/>
            <a:ext cx="5904656" cy="576065"/>
          </a:xfrm>
          <a:prstGeom prst="ribb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latin typeface="+mj-lt"/>
              </a:rPr>
              <a:t>Characters and Glossary</a:t>
            </a:r>
            <a:endParaRPr lang="en-GB" dirty="0">
              <a:latin typeface="+mj-lt"/>
            </a:endParaRPr>
          </a:p>
        </p:txBody>
      </p:sp>
    </p:spTree>
    <p:extLst>
      <p:ext uri="{BB962C8B-B14F-4D97-AF65-F5344CB8AC3E}">
        <p14:creationId xmlns:p14="http://schemas.microsoft.com/office/powerpoint/2010/main" val="3411862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103</Words>
  <Application>Microsoft Office PowerPoint</Application>
  <PresentationFormat>On-screen Show (4:3)</PresentationFormat>
  <Paragraphs>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Leane Wartnaby</dc:creator>
  <cp:lastModifiedBy>Aidan Thompson</cp:lastModifiedBy>
  <cp:revision>17</cp:revision>
  <dcterms:created xsi:type="dcterms:W3CDTF">2015-11-12T09:11:55Z</dcterms:created>
  <dcterms:modified xsi:type="dcterms:W3CDTF">2015-11-17T14:34:28Z</dcterms:modified>
</cp:coreProperties>
</file>