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4" r:id="rId4"/>
    <p:sldId id="26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990033"/>
    <a:srgbClr val="660033"/>
    <a:srgbClr val="FF8C19"/>
    <a:srgbClr val="FF9933"/>
    <a:srgbClr val="008080"/>
    <a:srgbClr val="009999"/>
    <a:srgbClr val="660066"/>
    <a:srgbClr val="F5F5F5"/>
    <a:srgbClr val="4C00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20" autoAdjust="0"/>
  </p:normalViewPr>
  <p:slideViewPr>
    <p:cSldViewPr>
      <p:cViewPr varScale="1">
        <p:scale>
          <a:sx n="100" d="100"/>
          <a:sy n="100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656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308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161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265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997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627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750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607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277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897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26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69AE9-F4A9-4522-A8AF-31AA91CB067A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391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rimaryfacts.com/1165/joan-of-arc-facts-and-information-about-the-maid-of-orleans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idofheaven.com/joanofarc_quick_life_facts.asp" TargetMode="External"/><Relationship Id="rId4" Type="http://schemas.openxmlformats.org/officeDocument/2006/relationships/hyperlink" Target="http://www.history.com/topics/saint-joan-of-arc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programmes/b007l3yq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OhmmyuyKGxs&amp;spfreload=1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9144000" cy="6858000"/>
          </a:xfrm>
          <a:prstGeom prst="rect">
            <a:avLst/>
          </a:prstGeom>
          <a:solidFill>
            <a:srgbClr val="FF8C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528" y="260648"/>
            <a:ext cx="8496944" cy="6264696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67544" y="404663"/>
            <a:ext cx="8208912" cy="598079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008"/>
          <a:stretch/>
        </p:blipFill>
        <p:spPr bwMode="auto">
          <a:xfrm>
            <a:off x="2797007" y="404663"/>
            <a:ext cx="3549986" cy="3288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Down Ribbon 7"/>
          <p:cNvSpPr/>
          <p:nvPr/>
        </p:nvSpPr>
        <p:spPr>
          <a:xfrm>
            <a:off x="2209547" y="3573016"/>
            <a:ext cx="4752528" cy="648072"/>
          </a:xfrm>
          <a:prstGeom prst="ribbon">
            <a:avLst/>
          </a:prstGeom>
          <a:solidFill>
            <a:srgbClr val="990033"/>
          </a:solidFill>
          <a:ln>
            <a:solidFill>
              <a:srgbClr val="660033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+mj-lt"/>
              </a:rPr>
              <a:t>Joan of </a:t>
            </a:r>
            <a:r>
              <a:rPr lang="en-GB" dirty="0" smtClean="0">
                <a:latin typeface="+mj-lt"/>
              </a:rPr>
              <a:t>Arc</a:t>
            </a:r>
          </a:p>
          <a:p>
            <a:pPr algn="ctr"/>
            <a:r>
              <a:rPr lang="en-GB" dirty="0" smtClean="0">
                <a:latin typeface="+mj-lt"/>
              </a:rPr>
              <a:t>Supporting Materials</a:t>
            </a:r>
            <a:endParaRPr lang="en-GB" dirty="0">
              <a:latin typeface="+mj-lt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84"/>
          <a:stretch/>
        </p:blipFill>
        <p:spPr bwMode="auto">
          <a:xfrm>
            <a:off x="467545" y="4847367"/>
            <a:ext cx="8208912" cy="1538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0077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Ribbon 3"/>
          <p:cNvSpPr/>
          <p:nvPr/>
        </p:nvSpPr>
        <p:spPr>
          <a:xfrm>
            <a:off x="1624114" y="980728"/>
            <a:ext cx="5904656" cy="576065"/>
          </a:xfrm>
          <a:prstGeom prst="ribbon">
            <a:avLst/>
          </a:prstGeom>
          <a:solidFill>
            <a:srgbClr val="990033"/>
          </a:solidFill>
          <a:ln>
            <a:solidFill>
              <a:srgbClr val="660033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+mj-lt"/>
              </a:rPr>
              <a:t>Supporting Materials</a:t>
            </a:r>
            <a:endParaRPr lang="en-GB" dirty="0">
              <a:latin typeface="+mj-lt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91250"/>
            <a:ext cx="53625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42"/>
          <a:stretch/>
        </p:blipFill>
        <p:spPr bwMode="auto">
          <a:xfrm>
            <a:off x="5076057" y="6191250"/>
            <a:ext cx="4067944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" y="2214"/>
            <a:ext cx="53625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42"/>
          <a:stretch/>
        </p:blipFill>
        <p:spPr bwMode="auto">
          <a:xfrm>
            <a:off x="5087090" y="2214"/>
            <a:ext cx="4067944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354948" y="3016876"/>
            <a:ext cx="53625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60" r="24142"/>
          <a:stretch/>
        </p:blipFill>
        <p:spPr bwMode="auto">
          <a:xfrm rot="16200000">
            <a:off x="133346" y="5664882"/>
            <a:ext cx="385986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140372" y="3032936"/>
            <a:ext cx="53625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60" r="24142"/>
          <a:stretch/>
        </p:blipFill>
        <p:spPr bwMode="auto">
          <a:xfrm rot="16200000">
            <a:off x="8628666" y="5680942"/>
            <a:ext cx="385986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08373" y="1772816"/>
            <a:ext cx="70567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Books</a:t>
            </a:r>
            <a:endParaRPr lang="en-GB" sz="1600" dirty="0"/>
          </a:p>
          <a:p>
            <a:r>
              <a:rPr lang="en-GB" sz="1600" i="1" u="sng" dirty="0"/>
              <a:t>Books for </a:t>
            </a:r>
            <a:r>
              <a:rPr lang="en-GB" sz="1600" i="1" u="sng" dirty="0" smtClean="0"/>
              <a:t>Pupils</a:t>
            </a:r>
            <a:endParaRPr lang="en-GB" sz="1600" i="1" u="sng" dirty="0"/>
          </a:p>
          <a:p>
            <a:r>
              <a:rPr lang="en-GB" sz="1600" dirty="0" smtClean="0"/>
              <a:t>Michael </a:t>
            </a:r>
            <a:r>
              <a:rPr lang="en-GB" sz="1600" dirty="0" err="1"/>
              <a:t>Morpurgo</a:t>
            </a:r>
            <a:r>
              <a:rPr lang="en-GB" sz="1600" dirty="0"/>
              <a:t> (1998) </a:t>
            </a:r>
            <a:r>
              <a:rPr lang="en-GB" sz="1600" b="1" i="1" dirty="0"/>
              <a:t>Joan of </a:t>
            </a:r>
            <a:r>
              <a:rPr lang="en-GB" sz="1600" b="1" i="1" dirty="0" smtClean="0"/>
              <a:t>Arc.</a:t>
            </a:r>
            <a:r>
              <a:rPr lang="en-GB" sz="1600" dirty="0" smtClean="0"/>
              <a:t> </a:t>
            </a:r>
            <a:r>
              <a:rPr lang="en-GB" sz="1600" dirty="0"/>
              <a:t>London: </a:t>
            </a:r>
            <a:r>
              <a:rPr lang="en-GB" sz="1600" dirty="0" err="1"/>
              <a:t>Chrysallis</a:t>
            </a:r>
            <a:r>
              <a:rPr lang="en-GB" sz="1600" dirty="0"/>
              <a:t> Books</a:t>
            </a:r>
          </a:p>
          <a:p>
            <a:r>
              <a:rPr lang="en-GB" sz="1600" dirty="0"/>
              <a:t> </a:t>
            </a:r>
          </a:p>
          <a:p>
            <a:r>
              <a:rPr lang="en-GB" sz="1600" dirty="0"/>
              <a:t>Diane Stanley (2002) </a:t>
            </a:r>
            <a:r>
              <a:rPr lang="en-GB" sz="1600" b="1" i="1" dirty="0"/>
              <a:t>Joan of </a:t>
            </a:r>
            <a:r>
              <a:rPr lang="en-GB" sz="1600" b="1" i="1" dirty="0" smtClean="0"/>
              <a:t>Arc.</a:t>
            </a:r>
            <a:r>
              <a:rPr lang="en-GB" sz="1600" dirty="0" smtClean="0"/>
              <a:t> </a:t>
            </a:r>
            <a:r>
              <a:rPr lang="en-GB" sz="1600" dirty="0"/>
              <a:t>London: Harper Trophy</a:t>
            </a:r>
          </a:p>
          <a:p>
            <a:r>
              <a:rPr lang="en-GB" sz="1600" dirty="0"/>
              <a:t> </a:t>
            </a:r>
          </a:p>
          <a:p>
            <a:r>
              <a:rPr lang="en-GB" sz="1600" dirty="0"/>
              <a:t>Kathleen </a:t>
            </a:r>
            <a:r>
              <a:rPr lang="en-GB" sz="1600" dirty="0" err="1"/>
              <a:t>Kudlinski</a:t>
            </a:r>
            <a:r>
              <a:rPr lang="en-GB" sz="1600" dirty="0"/>
              <a:t> (2008) </a:t>
            </a:r>
            <a:r>
              <a:rPr lang="en-GB" sz="1600" b="1" i="1" dirty="0"/>
              <a:t>Joan of Arc (DK Biography</a:t>
            </a:r>
            <a:r>
              <a:rPr lang="en-GB" sz="1600" b="1" i="1" dirty="0" smtClean="0"/>
              <a:t>).</a:t>
            </a:r>
            <a:r>
              <a:rPr lang="en-GB" sz="1600" b="1" dirty="0" smtClean="0"/>
              <a:t> </a:t>
            </a:r>
            <a:r>
              <a:rPr lang="en-GB" sz="1600" dirty="0"/>
              <a:t>London: Dorling Kindersley</a:t>
            </a:r>
          </a:p>
          <a:p>
            <a:r>
              <a:rPr lang="en-GB" sz="1600" dirty="0"/>
              <a:t> </a:t>
            </a:r>
          </a:p>
          <a:p>
            <a:r>
              <a:rPr lang="en-GB" sz="1600" i="1" u="sng" dirty="0"/>
              <a:t>Books for </a:t>
            </a:r>
            <a:r>
              <a:rPr lang="en-GB" sz="1600" i="1" u="sng" dirty="0" smtClean="0"/>
              <a:t>Teachers</a:t>
            </a:r>
            <a:endParaRPr lang="en-GB" sz="1600" i="1" u="sng" dirty="0"/>
          </a:p>
          <a:p>
            <a:r>
              <a:rPr lang="en-GB" sz="1600" dirty="0" smtClean="0"/>
              <a:t>W</a:t>
            </a:r>
            <a:r>
              <a:rPr lang="en-GB" sz="1600" dirty="0"/>
              <a:t>. P. Barrett (1931) </a:t>
            </a:r>
            <a:r>
              <a:rPr lang="en-GB" sz="1600" b="1" i="1" dirty="0"/>
              <a:t>The Trial of Jeanne </a:t>
            </a:r>
            <a:r>
              <a:rPr lang="en-GB" sz="1600" b="1" i="1" dirty="0" err="1" smtClean="0"/>
              <a:t>d’Arc</a:t>
            </a:r>
            <a:r>
              <a:rPr lang="en-GB" sz="1600" b="1" i="1" dirty="0" smtClean="0"/>
              <a:t>.</a:t>
            </a:r>
            <a:r>
              <a:rPr lang="en-GB" sz="1600" dirty="0" smtClean="0"/>
              <a:t> </a:t>
            </a:r>
            <a:r>
              <a:rPr lang="en-GB" sz="1600" dirty="0"/>
              <a:t>London: Routledge. Available used hardback from under £10.00</a:t>
            </a:r>
          </a:p>
          <a:p>
            <a:r>
              <a:rPr lang="en-GB" sz="1600" dirty="0"/>
              <a:t> </a:t>
            </a:r>
          </a:p>
          <a:p>
            <a:r>
              <a:rPr lang="en-GB" sz="1600" dirty="0" err="1"/>
              <a:t>Régine</a:t>
            </a:r>
            <a:r>
              <a:rPr lang="en-GB" sz="1600" dirty="0"/>
              <a:t> </a:t>
            </a:r>
            <a:r>
              <a:rPr lang="en-GB" sz="1600" dirty="0" err="1"/>
              <a:t>Pernoud</a:t>
            </a:r>
            <a:r>
              <a:rPr lang="en-GB" sz="1600" dirty="0"/>
              <a:t> (1962) </a:t>
            </a:r>
            <a:r>
              <a:rPr lang="en-GB" sz="1600" b="1" i="1" dirty="0"/>
              <a:t>Joan of Arc: By Herself and Her </a:t>
            </a:r>
            <a:r>
              <a:rPr lang="en-GB" sz="1600" b="1" i="1" dirty="0" smtClean="0"/>
              <a:t>Witnesses.</a:t>
            </a:r>
            <a:r>
              <a:rPr lang="en-GB" sz="1600" dirty="0" smtClean="0"/>
              <a:t> </a:t>
            </a:r>
            <a:r>
              <a:rPr lang="en-GB" sz="1600" dirty="0"/>
              <a:t>London: Macdonald.  </a:t>
            </a:r>
            <a:endParaRPr lang="en-GB" sz="1600" dirty="0" smtClean="0"/>
          </a:p>
          <a:p>
            <a:endParaRPr lang="en-GB" sz="1600" dirty="0"/>
          </a:p>
          <a:p>
            <a:r>
              <a:rPr lang="en-GB" sz="1600" dirty="0" err="1" smtClean="0"/>
              <a:t>Régine</a:t>
            </a:r>
            <a:r>
              <a:rPr lang="en-GB" sz="1600" dirty="0" smtClean="0"/>
              <a:t> </a:t>
            </a:r>
            <a:r>
              <a:rPr lang="en-GB" sz="1600" dirty="0" err="1"/>
              <a:t>Pernoud</a:t>
            </a:r>
            <a:r>
              <a:rPr lang="en-GB" sz="1600" dirty="0"/>
              <a:t> (2007) </a:t>
            </a:r>
            <a:r>
              <a:rPr lang="en-GB" sz="1600" b="1" i="1" dirty="0"/>
              <a:t>The Retrial of Joan of Arc: The Evidence for Her </a:t>
            </a:r>
            <a:r>
              <a:rPr lang="en-GB" sz="1600" b="1" i="1" dirty="0" smtClean="0"/>
              <a:t>Vindication.</a:t>
            </a:r>
            <a:r>
              <a:rPr lang="en-GB" sz="1600" dirty="0" smtClean="0"/>
              <a:t> </a:t>
            </a:r>
            <a:r>
              <a:rPr lang="en-GB" sz="1600" dirty="0"/>
              <a:t>London: Ignatius Press. </a:t>
            </a:r>
            <a:r>
              <a:rPr lang="en-GB" sz="1600" b="1" dirty="0"/>
              <a:t> </a:t>
            </a:r>
            <a:endParaRPr lang="en-GB" sz="1600" dirty="0"/>
          </a:p>
          <a:p>
            <a:r>
              <a:rPr lang="en-GB" sz="1600" b="1" dirty="0"/>
              <a:t> 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43725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Ribbon 3"/>
          <p:cNvSpPr/>
          <p:nvPr/>
        </p:nvSpPr>
        <p:spPr>
          <a:xfrm>
            <a:off x="1624114" y="980728"/>
            <a:ext cx="5904656" cy="576065"/>
          </a:xfrm>
          <a:prstGeom prst="ribbon">
            <a:avLst/>
          </a:prstGeom>
          <a:solidFill>
            <a:srgbClr val="990033"/>
          </a:solidFill>
          <a:ln>
            <a:solidFill>
              <a:srgbClr val="660033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+mj-lt"/>
              </a:rPr>
              <a:t>Supporting Materials</a:t>
            </a:r>
            <a:endParaRPr lang="en-GB" dirty="0">
              <a:latin typeface="+mj-lt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91250"/>
            <a:ext cx="53625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42"/>
          <a:stretch/>
        </p:blipFill>
        <p:spPr bwMode="auto">
          <a:xfrm>
            <a:off x="5076057" y="6191250"/>
            <a:ext cx="4067944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" y="2214"/>
            <a:ext cx="53625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42"/>
          <a:stretch/>
        </p:blipFill>
        <p:spPr bwMode="auto">
          <a:xfrm>
            <a:off x="5087090" y="2214"/>
            <a:ext cx="4067944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354948" y="3016876"/>
            <a:ext cx="53625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60" r="24142"/>
          <a:stretch/>
        </p:blipFill>
        <p:spPr bwMode="auto">
          <a:xfrm rot="16200000">
            <a:off x="133346" y="5664882"/>
            <a:ext cx="385986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140372" y="3032936"/>
            <a:ext cx="53625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60" r="24142"/>
          <a:stretch/>
        </p:blipFill>
        <p:spPr bwMode="auto">
          <a:xfrm rot="16200000">
            <a:off x="8628666" y="5680942"/>
            <a:ext cx="385986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1682995"/>
            <a:ext cx="76607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Films</a:t>
            </a:r>
            <a:endParaRPr lang="en-GB" sz="1600" dirty="0"/>
          </a:p>
          <a:p>
            <a:r>
              <a:rPr lang="en-GB" sz="1600" i="1" u="sng" dirty="0" smtClean="0"/>
              <a:t>Films for </a:t>
            </a:r>
            <a:r>
              <a:rPr lang="en-GB" sz="1600" i="1" u="sng" dirty="0"/>
              <a:t>P</a:t>
            </a:r>
            <a:r>
              <a:rPr lang="en-GB" sz="1600" i="1" u="sng" dirty="0" smtClean="0"/>
              <a:t>upils</a:t>
            </a:r>
            <a:endParaRPr lang="en-GB" sz="1600" i="1" u="sng" dirty="0"/>
          </a:p>
          <a:p>
            <a:r>
              <a:rPr lang="en-GB" sz="1600" b="1" i="1" dirty="0" smtClean="0"/>
              <a:t>Saint Joan </a:t>
            </a:r>
            <a:r>
              <a:rPr lang="en-GB" sz="1600" b="1" i="1" dirty="0"/>
              <a:t>of Arc</a:t>
            </a:r>
            <a:r>
              <a:rPr lang="en-GB" sz="1600" b="1" dirty="0"/>
              <a:t> </a:t>
            </a:r>
            <a:r>
              <a:rPr lang="en-GB" sz="1600" dirty="0"/>
              <a:t>(2010</a:t>
            </a:r>
            <a:r>
              <a:rPr lang="en-GB" sz="1600" dirty="0" smtClean="0"/>
              <a:t>) EWTN. Rated </a:t>
            </a:r>
            <a:r>
              <a:rPr lang="en-GB" sz="1600" dirty="0"/>
              <a:t>12 by BBFC. </a:t>
            </a:r>
          </a:p>
          <a:p>
            <a:r>
              <a:rPr lang="en-GB" sz="1600" i="1" dirty="0"/>
              <a:t> </a:t>
            </a:r>
            <a:endParaRPr lang="en-GB" sz="1600" dirty="0"/>
          </a:p>
          <a:p>
            <a:r>
              <a:rPr lang="en-GB" sz="1600" i="1" u="sng" dirty="0" smtClean="0"/>
              <a:t>Films for </a:t>
            </a:r>
            <a:r>
              <a:rPr lang="en-GB" sz="1600" i="1" u="sng" dirty="0"/>
              <a:t>T</a:t>
            </a:r>
            <a:r>
              <a:rPr lang="en-GB" sz="1600" i="1" u="sng" dirty="0" smtClean="0"/>
              <a:t>eachers</a:t>
            </a:r>
            <a:endParaRPr lang="en-GB" sz="1600" i="1" u="sng" dirty="0"/>
          </a:p>
          <a:p>
            <a:r>
              <a:rPr lang="en-GB" sz="1600" b="1" i="1" dirty="0" smtClean="0"/>
              <a:t>The </a:t>
            </a:r>
            <a:r>
              <a:rPr lang="en-GB" sz="1600" b="1" i="1" dirty="0"/>
              <a:t>Passion of Joan of </a:t>
            </a:r>
            <a:r>
              <a:rPr lang="en-GB" sz="1600" b="1" i="1" dirty="0" smtClean="0"/>
              <a:t>Arc</a:t>
            </a:r>
            <a:r>
              <a:rPr lang="en-GB" sz="1600" dirty="0" smtClean="0"/>
              <a:t> (1928) dir. Carl Dreyer.</a:t>
            </a:r>
          </a:p>
          <a:p>
            <a:r>
              <a:rPr lang="en-GB" sz="1600" b="1" i="1" dirty="0" smtClean="0"/>
              <a:t>The Messenger: The Story of Joan of Arc</a:t>
            </a:r>
            <a:r>
              <a:rPr lang="en-GB" sz="1600" dirty="0" smtClean="0"/>
              <a:t> (1999) </a:t>
            </a:r>
            <a:r>
              <a:rPr lang="en-GB" sz="1600" dirty="0"/>
              <a:t>starring </a:t>
            </a:r>
            <a:r>
              <a:rPr lang="en-GB" sz="1600" dirty="0" err="1"/>
              <a:t>Milla</a:t>
            </a:r>
            <a:r>
              <a:rPr lang="en-GB" sz="1600" dirty="0"/>
              <a:t> </a:t>
            </a:r>
            <a:r>
              <a:rPr lang="en-GB" sz="1600" dirty="0" err="1" smtClean="0"/>
              <a:t>Jovovich</a:t>
            </a:r>
            <a:r>
              <a:rPr lang="en-GB" sz="1600" dirty="0" smtClean="0"/>
              <a:t> </a:t>
            </a:r>
            <a:r>
              <a:rPr lang="en-GB" sz="1600" dirty="0"/>
              <a:t>and John </a:t>
            </a:r>
            <a:r>
              <a:rPr lang="en-GB" sz="1600" dirty="0" smtClean="0"/>
              <a:t>Malkovich. </a:t>
            </a:r>
            <a:r>
              <a:rPr lang="en-GB" sz="1600" dirty="0"/>
              <a:t> </a:t>
            </a:r>
          </a:p>
          <a:p>
            <a:endParaRPr lang="en-GB" sz="1600" b="1" dirty="0" smtClean="0"/>
          </a:p>
          <a:p>
            <a:r>
              <a:rPr lang="en-GB" sz="1600" b="1" dirty="0" smtClean="0"/>
              <a:t>Links</a:t>
            </a:r>
            <a:endParaRPr lang="en-GB" sz="1600" dirty="0"/>
          </a:p>
          <a:p>
            <a:r>
              <a:rPr lang="en-GB" sz="1600" i="1" u="sng" dirty="0" smtClean="0"/>
              <a:t>Links for Pupils </a:t>
            </a:r>
            <a:endParaRPr lang="en-GB" sz="1600" i="1" u="sng" dirty="0"/>
          </a:p>
          <a:p>
            <a:r>
              <a:rPr lang="en-GB" sz="1600" b="1" dirty="0" smtClean="0"/>
              <a:t>Primary Facts - </a:t>
            </a:r>
            <a:r>
              <a:rPr lang="en-GB" sz="1600" dirty="0"/>
              <a:t> </a:t>
            </a:r>
            <a:r>
              <a:rPr lang="en-GB" sz="1600" u="sng" dirty="0">
                <a:hlinkClick r:id="rId3"/>
              </a:rPr>
              <a:t>http://primaryfacts.com/1165/joan-of-arc-facts-and-information-about-the-maid-of-orleans</a:t>
            </a:r>
            <a:r>
              <a:rPr lang="en-GB" sz="1600" u="sng" dirty="0" smtClean="0">
                <a:hlinkClick r:id="rId3"/>
              </a:rPr>
              <a:t>/</a:t>
            </a:r>
            <a:endParaRPr lang="en-GB" sz="1600" u="sng" dirty="0" smtClean="0"/>
          </a:p>
          <a:p>
            <a:endParaRPr lang="en-GB" sz="1600" u="sng" dirty="0"/>
          </a:p>
          <a:p>
            <a:r>
              <a:rPr lang="en-GB" sz="1600" i="1" u="sng" dirty="0"/>
              <a:t>Links for Teachers</a:t>
            </a:r>
          </a:p>
          <a:p>
            <a:r>
              <a:rPr lang="en-GB" sz="1600" b="1" dirty="0"/>
              <a:t>History.com</a:t>
            </a:r>
            <a:r>
              <a:rPr lang="en-GB" sz="1600" dirty="0"/>
              <a:t> - </a:t>
            </a:r>
            <a:r>
              <a:rPr lang="en-GB" sz="1600" u="sng" dirty="0">
                <a:hlinkClick r:id="rId4"/>
              </a:rPr>
              <a:t>http://www.history.com/topics/saint-joan-of-arc</a:t>
            </a:r>
            <a:endParaRPr lang="en-GB" sz="1600" dirty="0"/>
          </a:p>
          <a:p>
            <a:r>
              <a:rPr lang="en-GB" sz="1600" b="1" dirty="0"/>
              <a:t>Maid of Heaven </a:t>
            </a:r>
            <a:r>
              <a:rPr lang="en-GB" sz="1600" dirty="0"/>
              <a:t>- </a:t>
            </a:r>
            <a:r>
              <a:rPr lang="en-GB" sz="1600" u="sng" dirty="0">
                <a:hlinkClick r:id="rId5"/>
              </a:rPr>
              <a:t>http://</a:t>
            </a:r>
            <a:r>
              <a:rPr lang="en-GB" sz="1600" u="sng" dirty="0" smtClean="0">
                <a:hlinkClick r:id="rId5"/>
              </a:rPr>
              <a:t>www.maidofheaven.com/joanofarc_quick_life_facts.asp</a:t>
            </a:r>
            <a:endParaRPr lang="en-GB" sz="1600" dirty="0"/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111483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Ribbon 3"/>
          <p:cNvSpPr/>
          <p:nvPr/>
        </p:nvSpPr>
        <p:spPr>
          <a:xfrm>
            <a:off x="1624114" y="980728"/>
            <a:ext cx="5904656" cy="576065"/>
          </a:xfrm>
          <a:prstGeom prst="ribbon">
            <a:avLst/>
          </a:prstGeom>
          <a:solidFill>
            <a:srgbClr val="990033"/>
          </a:solidFill>
          <a:ln>
            <a:solidFill>
              <a:srgbClr val="660033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+mj-lt"/>
              </a:rPr>
              <a:t>Supporting Materials</a:t>
            </a:r>
            <a:endParaRPr lang="en-GB" dirty="0">
              <a:latin typeface="+mj-lt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91250"/>
            <a:ext cx="53625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42"/>
          <a:stretch/>
        </p:blipFill>
        <p:spPr bwMode="auto">
          <a:xfrm>
            <a:off x="5076057" y="6191250"/>
            <a:ext cx="4067944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" y="2214"/>
            <a:ext cx="53625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42"/>
          <a:stretch/>
        </p:blipFill>
        <p:spPr bwMode="auto">
          <a:xfrm>
            <a:off x="5087090" y="2214"/>
            <a:ext cx="4067944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354948" y="3016876"/>
            <a:ext cx="53625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60" r="24142"/>
          <a:stretch/>
        </p:blipFill>
        <p:spPr bwMode="auto">
          <a:xfrm rot="16200000">
            <a:off x="133346" y="5664882"/>
            <a:ext cx="385986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140372" y="3032936"/>
            <a:ext cx="536257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60" r="24142"/>
          <a:stretch/>
        </p:blipFill>
        <p:spPr bwMode="auto">
          <a:xfrm rot="16200000">
            <a:off x="8628666" y="5680942"/>
            <a:ext cx="385986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30854" y="2073821"/>
            <a:ext cx="72911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BBC</a:t>
            </a:r>
          </a:p>
          <a:p>
            <a:r>
              <a:rPr lang="en-GB" sz="1600" i="1" u="sng"/>
              <a:t>For Teachers and Pupils</a:t>
            </a:r>
          </a:p>
          <a:p>
            <a:endParaRPr lang="en-GB" sz="1600" b="1" dirty="0"/>
          </a:p>
          <a:p>
            <a:r>
              <a:rPr lang="en-GB" sz="1600" dirty="0"/>
              <a:t>‘The </a:t>
            </a:r>
            <a:r>
              <a:rPr lang="en-GB" sz="1600" dirty="0" err="1"/>
              <a:t>Seige</a:t>
            </a:r>
            <a:r>
              <a:rPr lang="en-GB" sz="1600" dirty="0"/>
              <a:t> of Orleans’ Recording of an ‘In our Time’ BBC Radio 4 programme </a:t>
            </a:r>
            <a:r>
              <a:rPr lang="en-GB" sz="1600" u="sng" dirty="0" smtClean="0">
                <a:hlinkClick r:id="rId3"/>
              </a:rPr>
              <a:t>http</a:t>
            </a:r>
            <a:r>
              <a:rPr lang="en-GB" sz="1600" u="sng" dirty="0">
                <a:hlinkClick r:id="rId3"/>
              </a:rPr>
              <a:t>://www.bbc.co.uk/programmes/b007l3yq</a:t>
            </a:r>
            <a:endParaRPr lang="en-GB" sz="1600" dirty="0"/>
          </a:p>
          <a:p>
            <a:r>
              <a:rPr lang="en-GB" sz="1600" dirty="0"/>
              <a:t> </a:t>
            </a:r>
          </a:p>
          <a:p>
            <a:r>
              <a:rPr lang="en-GB" sz="1600" dirty="0"/>
              <a:t>BBC </a:t>
            </a:r>
            <a:r>
              <a:rPr lang="en-GB" sz="1600" i="1" dirty="0"/>
              <a:t>The Life of Joan of Arc</a:t>
            </a:r>
            <a:r>
              <a:rPr lang="en-GB" sz="1600" dirty="0"/>
              <a:t> ‘Chronicle’ series</a:t>
            </a:r>
          </a:p>
          <a:p>
            <a:r>
              <a:rPr lang="en-GB" sz="1600" u="sng" dirty="0" smtClean="0">
                <a:hlinkClick r:id="rId4"/>
              </a:rPr>
              <a:t>https</a:t>
            </a:r>
            <a:r>
              <a:rPr lang="en-GB" sz="1600" u="sng" dirty="0">
                <a:hlinkClick r:id="rId4"/>
              </a:rPr>
              <a:t>://</a:t>
            </a:r>
            <a:r>
              <a:rPr lang="en-GB" sz="1600" u="sng" dirty="0" smtClean="0">
                <a:hlinkClick r:id="rId4"/>
              </a:rPr>
              <a:t>www.youtube.com/watch?v=OhmmyuyKGxs&amp;spfreload=10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990286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72</Words>
  <Application>Microsoft Office PowerPoint</Application>
  <PresentationFormat>On-screen Show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Leane Wartnaby</dc:creator>
  <cp:lastModifiedBy>Aidan Thompson</cp:lastModifiedBy>
  <cp:revision>30</cp:revision>
  <dcterms:created xsi:type="dcterms:W3CDTF">2015-11-12T09:11:55Z</dcterms:created>
  <dcterms:modified xsi:type="dcterms:W3CDTF">2015-11-18T14:12:54Z</dcterms:modified>
</cp:coreProperties>
</file>