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7" r:id="rId4"/>
    <p:sldId id="259" r:id="rId5"/>
    <p:sldId id="260" r:id="rId6"/>
    <p:sldId id="261" r:id="rId7"/>
    <p:sldId id="263" r:id="rId8"/>
    <p:sldId id="265"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81" d="100"/>
          <a:sy n="81"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notesMaster" Target="notesMasters/notesMaster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E3FF1-9331-4BAE-954A-23CFA9B9ECB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6614D75-6F89-4061-A5DC-A9FD81BFDA53}">
      <dgm:prSet phldrT="[Text]"/>
      <dgm:spPr/>
      <dgm:t>
        <a:bodyPr/>
        <a:lstStyle/>
        <a:p>
          <a:r>
            <a:rPr lang="en-US" dirty="0"/>
            <a:t>Thoughts create feelings</a:t>
          </a:r>
        </a:p>
      </dgm:t>
    </dgm:pt>
    <dgm:pt modelId="{38E2EB88-DA1F-4E11-BDB8-8028EBF74AD4}" type="parTrans" cxnId="{3E2475C5-DE5D-4313-8190-71B1FF518CFA}">
      <dgm:prSet/>
      <dgm:spPr/>
      <dgm:t>
        <a:bodyPr/>
        <a:lstStyle/>
        <a:p>
          <a:endParaRPr lang="en-US"/>
        </a:p>
      </dgm:t>
    </dgm:pt>
    <dgm:pt modelId="{15CC1100-2D3E-4E5C-BFF9-95DBBE51B262}" type="sibTrans" cxnId="{3E2475C5-DE5D-4313-8190-71B1FF518CFA}">
      <dgm:prSet/>
      <dgm:spPr/>
      <dgm:t>
        <a:bodyPr/>
        <a:lstStyle/>
        <a:p>
          <a:endParaRPr lang="en-US"/>
        </a:p>
      </dgm:t>
    </dgm:pt>
    <dgm:pt modelId="{4F992C84-4E54-47FA-B52A-25F29364E2AF}">
      <dgm:prSet phldrT="[Text]"/>
      <dgm:spPr/>
      <dgm:t>
        <a:bodyPr/>
        <a:lstStyle/>
        <a:p>
          <a:r>
            <a:rPr lang="en-US"/>
            <a:t>Feelings create behaviour</a:t>
          </a:r>
        </a:p>
      </dgm:t>
    </dgm:pt>
    <dgm:pt modelId="{9B81D0B6-9D3B-4D13-BAF0-B94FA3F000DB}" type="parTrans" cxnId="{ACC117F6-2ECE-4027-8B8F-F76CA1EBCF16}">
      <dgm:prSet/>
      <dgm:spPr/>
      <dgm:t>
        <a:bodyPr/>
        <a:lstStyle/>
        <a:p>
          <a:endParaRPr lang="en-US"/>
        </a:p>
      </dgm:t>
    </dgm:pt>
    <dgm:pt modelId="{2AA4A1A2-A04C-4D6F-9A0E-700AC19CCBEB}" type="sibTrans" cxnId="{ACC117F6-2ECE-4027-8B8F-F76CA1EBCF16}">
      <dgm:prSet/>
      <dgm:spPr/>
      <dgm:t>
        <a:bodyPr/>
        <a:lstStyle/>
        <a:p>
          <a:endParaRPr lang="en-US"/>
        </a:p>
      </dgm:t>
    </dgm:pt>
    <dgm:pt modelId="{92D52AC7-EA02-4D59-B65B-9E8FC5268280}">
      <dgm:prSet phldrT="[Text]"/>
      <dgm:spPr/>
      <dgm:t>
        <a:bodyPr/>
        <a:lstStyle/>
        <a:p>
          <a:r>
            <a:rPr lang="en-US"/>
            <a:t>Behaviour reinforces thoughts</a:t>
          </a:r>
        </a:p>
      </dgm:t>
    </dgm:pt>
    <dgm:pt modelId="{10D0A17B-8E15-4DBA-94C7-7AF07398EC03}" type="parTrans" cxnId="{7F7C61DF-93E8-42E5-A7E9-EE53F45804E9}">
      <dgm:prSet/>
      <dgm:spPr/>
      <dgm:t>
        <a:bodyPr/>
        <a:lstStyle/>
        <a:p>
          <a:endParaRPr lang="en-US"/>
        </a:p>
      </dgm:t>
    </dgm:pt>
    <dgm:pt modelId="{43C3419B-BA8E-4189-95B1-8EAAD1D16A6C}" type="sibTrans" cxnId="{7F7C61DF-93E8-42E5-A7E9-EE53F45804E9}">
      <dgm:prSet/>
      <dgm:spPr/>
      <dgm:t>
        <a:bodyPr/>
        <a:lstStyle/>
        <a:p>
          <a:endParaRPr lang="en-US"/>
        </a:p>
      </dgm:t>
    </dgm:pt>
    <dgm:pt modelId="{80DE0600-7622-43A8-9C61-8EECE80EBDE3}" type="pres">
      <dgm:prSet presAssocID="{802E3FF1-9331-4BAE-954A-23CFA9B9ECB9}" presName="cycle" presStyleCnt="0">
        <dgm:presLayoutVars>
          <dgm:dir/>
          <dgm:resizeHandles val="exact"/>
        </dgm:presLayoutVars>
      </dgm:prSet>
      <dgm:spPr/>
    </dgm:pt>
    <dgm:pt modelId="{D798759F-E5C2-408C-93D1-ECD4A15AE626}" type="pres">
      <dgm:prSet presAssocID="{26614D75-6F89-4061-A5DC-A9FD81BFDA53}" presName="node" presStyleLbl="node1" presStyleIdx="0" presStyleCnt="3" custRadScaleRad="118748" custRadScaleInc="75630">
        <dgm:presLayoutVars>
          <dgm:bulletEnabled val="1"/>
        </dgm:presLayoutVars>
      </dgm:prSet>
      <dgm:spPr/>
    </dgm:pt>
    <dgm:pt modelId="{A395380A-62E7-48F3-A814-91A050C8BAC3}" type="pres">
      <dgm:prSet presAssocID="{15CC1100-2D3E-4E5C-BFF9-95DBBE51B262}" presName="sibTrans" presStyleLbl="sibTrans2D1" presStyleIdx="0" presStyleCnt="3"/>
      <dgm:spPr/>
    </dgm:pt>
    <dgm:pt modelId="{23EB8813-EE53-4AE3-AD21-E26712333789}" type="pres">
      <dgm:prSet presAssocID="{15CC1100-2D3E-4E5C-BFF9-95DBBE51B262}" presName="connectorText" presStyleLbl="sibTrans2D1" presStyleIdx="0" presStyleCnt="3"/>
      <dgm:spPr/>
    </dgm:pt>
    <dgm:pt modelId="{00D4DCC3-D060-4C09-8B34-7F2D9678C2F4}" type="pres">
      <dgm:prSet presAssocID="{4F992C84-4E54-47FA-B52A-25F29364E2AF}" presName="node" presStyleLbl="node1" presStyleIdx="1" presStyleCnt="3" custRadScaleRad="46843" custRadScaleInc="98973">
        <dgm:presLayoutVars>
          <dgm:bulletEnabled val="1"/>
        </dgm:presLayoutVars>
      </dgm:prSet>
      <dgm:spPr/>
    </dgm:pt>
    <dgm:pt modelId="{499ACDCD-7EB6-4E2A-B10B-FB60BA94D102}" type="pres">
      <dgm:prSet presAssocID="{2AA4A1A2-A04C-4D6F-9A0E-700AC19CCBEB}" presName="sibTrans" presStyleLbl="sibTrans2D1" presStyleIdx="1" presStyleCnt="3"/>
      <dgm:spPr/>
    </dgm:pt>
    <dgm:pt modelId="{2B2F1541-5D37-4DEE-93A4-3F9DB5422110}" type="pres">
      <dgm:prSet presAssocID="{2AA4A1A2-A04C-4D6F-9A0E-700AC19CCBEB}" presName="connectorText" presStyleLbl="sibTrans2D1" presStyleIdx="1" presStyleCnt="3"/>
      <dgm:spPr/>
    </dgm:pt>
    <dgm:pt modelId="{8702DB14-59CC-430A-BC8A-44542422D206}" type="pres">
      <dgm:prSet presAssocID="{92D52AC7-EA02-4D59-B65B-9E8FC5268280}" presName="node" presStyleLbl="node1" presStyleIdx="2" presStyleCnt="3" custRadScaleRad="121413" custRadScaleInc="123270">
        <dgm:presLayoutVars>
          <dgm:bulletEnabled val="1"/>
        </dgm:presLayoutVars>
      </dgm:prSet>
      <dgm:spPr/>
    </dgm:pt>
    <dgm:pt modelId="{3508D50A-6243-43A2-A7B7-A239C5F62580}" type="pres">
      <dgm:prSet presAssocID="{43C3419B-BA8E-4189-95B1-8EAAD1D16A6C}" presName="sibTrans" presStyleLbl="sibTrans2D1" presStyleIdx="2" presStyleCnt="3"/>
      <dgm:spPr/>
    </dgm:pt>
    <dgm:pt modelId="{DA38BB18-70A2-468C-9265-298AAAF2A568}" type="pres">
      <dgm:prSet presAssocID="{43C3419B-BA8E-4189-95B1-8EAAD1D16A6C}" presName="connectorText" presStyleLbl="sibTrans2D1" presStyleIdx="2" presStyleCnt="3"/>
      <dgm:spPr/>
    </dgm:pt>
  </dgm:ptLst>
  <dgm:cxnLst>
    <dgm:cxn modelId="{D3381901-63F6-431B-999C-6BC669CCD2C4}" type="presOf" srcId="{43C3419B-BA8E-4189-95B1-8EAAD1D16A6C}" destId="{DA38BB18-70A2-468C-9265-298AAAF2A568}" srcOrd="1" destOrd="0" presId="urn:microsoft.com/office/officeart/2005/8/layout/cycle2"/>
    <dgm:cxn modelId="{1DC3041B-A728-4D01-BE27-2A6C804B8D10}" type="presOf" srcId="{15CC1100-2D3E-4E5C-BFF9-95DBBE51B262}" destId="{23EB8813-EE53-4AE3-AD21-E26712333789}" srcOrd="1" destOrd="0" presId="urn:microsoft.com/office/officeart/2005/8/layout/cycle2"/>
    <dgm:cxn modelId="{2D490B6C-7811-422C-A554-6834B1C716F8}" type="presOf" srcId="{4F992C84-4E54-47FA-B52A-25F29364E2AF}" destId="{00D4DCC3-D060-4C09-8B34-7F2D9678C2F4}" srcOrd="0" destOrd="0" presId="urn:microsoft.com/office/officeart/2005/8/layout/cycle2"/>
    <dgm:cxn modelId="{E964DA87-4FE2-433A-857C-4681B7BA5F33}" type="presOf" srcId="{2AA4A1A2-A04C-4D6F-9A0E-700AC19CCBEB}" destId="{499ACDCD-7EB6-4E2A-B10B-FB60BA94D102}" srcOrd="0" destOrd="0" presId="urn:microsoft.com/office/officeart/2005/8/layout/cycle2"/>
    <dgm:cxn modelId="{3B355F90-A07B-49D2-AC8B-8050F6AD5AE8}" type="presOf" srcId="{43C3419B-BA8E-4189-95B1-8EAAD1D16A6C}" destId="{3508D50A-6243-43A2-A7B7-A239C5F62580}" srcOrd="0" destOrd="0" presId="urn:microsoft.com/office/officeart/2005/8/layout/cycle2"/>
    <dgm:cxn modelId="{4DE4C890-84D8-4516-9558-42D9F9BD7571}" type="presOf" srcId="{26614D75-6F89-4061-A5DC-A9FD81BFDA53}" destId="{D798759F-E5C2-408C-93D1-ECD4A15AE626}" srcOrd="0" destOrd="0" presId="urn:microsoft.com/office/officeart/2005/8/layout/cycle2"/>
    <dgm:cxn modelId="{F7FD2593-9FB1-4A13-997D-9E07AC1C1B18}" type="presOf" srcId="{2AA4A1A2-A04C-4D6F-9A0E-700AC19CCBEB}" destId="{2B2F1541-5D37-4DEE-93A4-3F9DB5422110}" srcOrd="1" destOrd="0" presId="urn:microsoft.com/office/officeart/2005/8/layout/cycle2"/>
    <dgm:cxn modelId="{3E2475C5-DE5D-4313-8190-71B1FF518CFA}" srcId="{802E3FF1-9331-4BAE-954A-23CFA9B9ECB9}" destId="{26614D75-6F89-4061-A5DC-A9FD81BFDA53}" srcOrd="0" destOrd="0" parTransId="{38E2EB88-DA1F-4E11-BDB8-8028EBF74AD4}" sibTransId="{15CC1100-2D3E-4E5C-BFF9-95DBBE51B262}"/>
    <dgm:cxn modelId="{50E031D7-3AA8-4F9D-A503-AD4D334B7AE1}" type="presOf" srcId="{92D52AC7-EA02-4D59-B65B-9E8FC5268280}" destId="{8702DB14-59CC-430A-BC8A-44542422D206}" srcOrd="0" destOrd="0" presId="urn:microsoft.com/office/officeart/2005/8/layout/cycle2"/>
    <dgm:cxn modelId="{7F7C61DF-93E8-42E5-A7E9-EE53F45804E9}" srcId="{802E3FF1-9331-4BAE-954A-23CFA9B9ECB9}" destId="{92D52AC7-EA02-4D59-B65B-9E8FC5268280}" srcOrd="2" destOrd="0" parTransId="{10D0A17B-8E15-4DBA-94C7-7AF07398EC03}" sibTransId="{43C3419B-BA8E-4189-95B1-8EAAD1D16A6C}"/>
    <dgm:cxn modelId="{ACC117F6-2ECE-4027-8B8F-F76CA1EBCF16}" srcId="{802E3FF1-9331-4BAE-954A-23CFA9B9ECB9}" destId="{4F992C84-4E54-47FA-B52A-25F29364E2AF}" srcOrd="1" destOrd="0" parTransId="{9B81D0B6-9D3B-4D13-BAF0-B94FA3F000DB}" sibTransId="{2AA4A1A2-A04C-4D6F-9A0E-700AC19CCBEB}"/>
    <dgm:cxn modelId="{CF42E0F6-BDD2-420E-A98F-FFE7D6BBEDE1}" type="presOf" srcId="{802E3FF1-9331-4BAE-954A-23CFA9B9ECB9}" destId="{80DE0600-7622-43A8-9C61-8EECE80EBDE3}" srcOrd="0" destOrd="0" presId="urn:microsoft.com/office/officeart/2005/8/layout/cycle2"/>
    <dgm:cxn modelId="{F677ABFF-18E4-465C-8781-06BA5363F9CF}" type="presOf" srcId="{15CC1100-2D3E-4E5C-BFF9-95DBBE51B262}" destId="{A395380A-62E7-48F3-A814-91A050C8BAC3}" srcOrd="0" destOrd="0" presId="urn:microsoft.com/office/officeart/2005/8/layout/cycle2"/>
    <dgm:cxn modelId="{00CAEB21-6C87-481E-9271-EA252029DB3C}" type="presParOf" srcId="{80DE0600-7622-43A8-9C61-8EECE80EBDE3}" destId="{D798759F-E5C2-408C-93D1-ECD4A15AE626}" srcOrd="0" destOrd="0" presId="urn:microsoft.com/office/officeart/2005/8/layout/cycle2"/>
    <dgm:cxn modelId="{0CE48224-7A44-4A60-A320-4233BDB1EC64}" type="presParOf" srcId="{80DE0600-7622-43A8-9C61-8EECE80EBDE3}" destId="{A395380A-62E7-48F3-A814-91A050C8BAC3}" srcOrd="1" destOrd="0" presId="urn:microsoft.com/office/officeart/2005/8/layout/cycle2"/>
    <dgm:cxn modelId="{80A21DD0-F3FE-4FC6-AF71-0ACC9BAECD12}" type="presParOf" srcId="{A395380A-62E7-48F3-A814-91A050C8BAC3}" destId="{23EB8813-EE53-4AE3-AD21-E26712333789}" srcOrd="0" destOrd="0" presId="urn:microsoft.com/office/officeart/2005/8/layout/cycle2"/>
    <dgm:cxn modelId="{0F8C4880-58C6-4394-A693-E0197A180954}" type="presParOf" srcId="{80DE0600-7622-43A8-9C61-8EECE80EBDE3}" destId="{00D4DCC3-D060-4C09-8B34-7F2D9678C2F4}" srcOrd="2" destOrd="0" presId="urn:microsoft.com/office/officeart/2005/8/layout/cycle2"/>
    <dgm:cxn modelId="{CF104D05-50B5-41B7-BBE7-2BBD61DF17A1}" type="presParOf" srcId="{80DE0600-7622-43A8-9C61-8EECE80EBDE3}" destId="{499ACDCD-7EB6-4E2A-B10B-FB60BA94D102}" srcOrd="3" destOrd="0" presId="urn:microsoft.com/office/officeart/2005/8/layout/cycle2"/>
    <dgm:cxn modelId="{EEB1F24C-418D-40EA-9EFC-97787ED34275}" type="presParOf" srcId="{499ACDCD-7EB6-4E2A-B10B-FB60BA94D102}" destId="{2B2F1541-5D37-4DEE-93A4-3F9DB5422110}" srcOrd="0" destOrd="0" presId="urn:microsoft.com/office/officeart/2005/8/layout/cycle2"/>
    <dgm:cxn modelId="{60E640D7-2802-4B29-8678-02D259EF1023}" type="presParOf" srcId="{80DE0600-7622-43A8-9C61-8EECE80EBDE3}" destId="{8702DB14-59CC-430A-BC8A-44542422D206}" srcOrd="4" destOrd="0" presId="urn:microsoft.com/office/officeart/2005/8/layout/cycle2"/>
    <dgm:cxn modelId="{8EFE1F35-DB67-49BE-9252-13CDC494736F}" type="presParOf" srcId="{80DE0600-7622-43A8-9C61-8EECE80EBDE3}" destId="{3508D50A-6243-43A2-A7B7-A239C5F62580}" srcOrd="5" destOrd="0" presId="urn:microsoft.com/office/officeart/2005/8/layout/cycle2"/>
    <dgm:cxn modelId="{A8669C91-8F20-4AD1-AC40-C37040DDCB6C}" type="presParOf" srcId="{3508D50A-6243-43A2-A7B7-A239C5F62580}" destId="{DA38BB18-70A2-468C-9265-298AAAF2A568}"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8759F-E5C2-408C-93D1-ECD4A15AE626}">
      <dsp:nvSpPr>
        <dsp:cNvPr id="0" name=""/>
        <dsp:cNvSpPr/>
      </dsp:nvSpPr>
      <dsp:spPr>
        <a:xfrm>
          <a:off x="3067204" y="200665"/>
          <a:ext cx="1390352" cy="13903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Thoughts create feelings</a:t>
          </a:r>
        </a:p>
      </dsp:txBody>
      <dsp:txXfrm>
        <a:off x="3270816" y="404277"/>
        <a:ext cx="983128" cy="983128"/>
      </dsp:txXfrm>
    </dsp:sp>
    <dsp:sp modelId="{A395380A-62E7-48F3-A814-91A050C8BAC3}">
      <dsp:nvSpPr>
        <dsp:cNvPr id="0" name=""/>
        <dsp:cNvSpPr/>
      </dsp:nvSpPr>
      <dsp:spPr>
        <a:xfrm rot="7369383">
          <a:off x="3132867" y="1440508"/>
          <a:ext cx="253704" cy="469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191550" y="1502377"/>
        <a:ext cx="177593" cy="281545"/>
      </dsp:txXfrm>
    </dsp:sp>
    <dsp:sp modelId="{00D4DCC3-D060-4C09-8B34-7F2D9678C2F4}">
      <dsp:nvSpPr>
        <dsp:cNvPr id="0" name=""/>
        <dsp:cNvSpPr/>
      </dsp:nvSpPr>
      <dsp:spPr>
        <a:xfrm>
          <a:off x="2054098" y="1771310"/>
          <a:ext cx="1390352" cy="13903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Feelings create behaviour</a:t>
          </a:r>
        </a:p>
      </dsp:txBody>
      <dsp:txXfrm>
        <a:off x="2257710" y="1974922"/>
        <a:ext cx="983128" cy="983128"/>
      </dsp:txXfrm>
    </dsp:sp>
    <dsp:sp modelId="{499ACDCD-7EB6-4E2A-B10B-FB60BA94D102}">
      <dsp:nvSpPr>
        <dsp:cNvPr id="0" name=""/>
        <dsp:cNvSpPr/>
      </dsp:nvSpPr>
      <dsp:spPr>
        <a:xfrm rot="14169869">
          <a:off x="2087616" y="1447685"/>
          <a:ext cx="271983" cy="469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151130" y="1575422"/>
        <a:ext cx="190388" cy="281545"/>
      </dsp:txXfrm>
    </dsp:sp>
    <dsp:sp modelId="{8702DB14-59CC-430A-BC8A-44542422D206}">
      <dsp:nvSpPr>
        <dsp:cNvPr id="0" name=""/>
        <dsp:cNvSpPr/>
      </dsp:nvSpPr>
      <dsp:spPr>
        <a:xfrm>
          <a:off x="994193" y="190164"/>
          <a:ext cx="1390352" cy="13903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Behaviour reinforces thoughts</a:t>
          </a:r>
        </a:p>
      </dsp:txBody>
      <dsp:txXfrm>
        <a:off x="1197805" y="393776"/>
        <a:ext cx="983128" cy="983128"/>
      </dsp:txXfrm>
    </dsp:sp>
    <dsp:sp modelId="{3508D50A-6243-43A2-A7B7-A239C5F62580}">
      <dsp:nvSpPr>
        <dsp:cNvPr id="0" name=""/>
        <dsp:cNvSpPr/>
      </dsp:nvSpPr>
      <dsp:spPr>
        <a:xfrm rot="17415">
          <a:off x="2534723" y="655917"/>
          <a:ext cx="361823" cy="469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534724" y="749491"/>
        <a:ext cx="253276" cy="28154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08/06/2020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2</a:t>
            </a:fld>
            <a:endParaRPr lang="en-GB"/>
          </a:p>
        </p:txBody>
      </p:sp>
    </p:spTree>
    <p:extLst>
      <p:ext uri="{BB962C8B-B14F-4D97-AF65-F5344CB8AC3E}">
        <p14:creationId xmlns:p14="http://schemas.microsoft.com/office/powerpoint/2010/main" val="123883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4</a:t>
            </a:fld>
            <a:endParaRPr lang="en-GB"/>
          </a:p>
        </p:txBody>
      </p:sp>
    </p:spTree>
    <p:extLst>
      <p:ext uri="{BB962C8B-B14F-4D97-AF65-F5344CB8AC3E}">
        <p14:creationId xmlns:p14="http://schemas.microsoft.com/office/powerpoint/2010/main" val="379179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7</a:t>
            </a:fld>
            <a:endParaRPr lang="en-GB"/>
          </a:p>
        </p:txBody>
      </p:sp>
    </p:spTree>
    <p:extLst>
      <p:ext uri="{BB962C8B-B14F-4D97-AF65-F5344CB8AC3E}">
        <p14:creationId xmlns:p14="http://schemas.microsoft.com/office/powerpoint/2010/main" val="64823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8</a:t>
            </a:fld>
            <a:endParaRPr lang="en-GB"/>
          </a:p>
        </p:txBody>
      </p:sp>
    </p:spTree>
    <p:extLst>
      <p:ext uri="{BB962C8B-B14F-4D97-AF65-F5344CB8AC3E}">
        <p14:creationId xmlns:p14="http://schemas.microsoft.com/office/powerpoint/2010/main" val="2612948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9</a:t>
            </a:fld>
            <a:endParaRPr lang="en-GB"/>
          </a:p>
        </p:txBody>
      </p:sp>
    </p:spTree>
    <p:extLst>
      <p:ext uri="{BB962C8B-B14F-4D97-AF65-F5344CB8AC3E}">
        <p14:creationId xmlns:p14="http://schemas.microsoft.com/office/powerpoint/2010/main" val="88407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10</a:t>
            </a:fld>
            <a:endParaRPr lang="en-GB"/>
          </a:p>
        </p:txBody>
      </p:sp>
    </p:spTree>
    <p:extLst>
      <p:ext uri="{BB962C8B-B14F-4D97-AF65-F5344CB8AC3E}">
        <p14:creationId xmlns:p14="http://schemas.microsoft.com/office/powerpoint/2010/main" val="2434858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11</a:t>
            </a:fld>
            <a:endParaRPr lang="en-GB"/>
          </a:p>
        </p:txBody>
      </p:sp>
    </p:spTree>
    <p:extLst>
      <p:ext uri="{BB962C8B-B14F-4D97-AF65-F5344CB8AC3E}">
        <p14:creationId xmlns:p14="http://schemas.microsoft.com/office/powerpoint/2010/main" val="43371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4.pn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6.xml" /><Relationship Id="rId1" Type="http://schemas.openxmlformats.org/officeDocument/2006/relationships/slideLayout" Target="../slideLayouts/slideLayout1.xml" /><Relationship Id="rId6" Type="http://schemas.openxmlformats.org/officeDocument/2006/relationships/image" Target="../media/image16.png" /><Relationship Id="rId5" Type="http://schemas.openxmlformats.org/officeDocument/2006/relationships/image" Target="../media/image3.png" /><Relationship Id="rId4" Type="http://schemas.openxmlformats.org/officeDocument/2006/relationships/image" Target="../media/image2.png" /></Relationships>
</file>

<file path=ppt/slides/_rels/slide1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7.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6.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5.png" /><Relationship Id="rId5" Type="http://schemas.openxmlformats.org/officeDocument/2006/relationships/image" Target="../media/image3.png" /><Relationship Id="rId4" Type="http://schemas.openxmlformats.org/officeDocument/2006/relationships/image" Target="../media/image2.png"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8.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7.png" /><Relationship Id="rId5" Type="http://schemas.openxmlformats.org/officeDocument/2006/relationships/hyperlink" Target="https://www.youtube.com/watch?v=embYkODkzcs" TargetMode="External" /><Relationship Id="rId4" Type="http://schemas.openxmlformats.org/officeDocument/2006/relationships/image" Target="../media/image3.png" /></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 /><Relationship Id="rId3" Type="http://schemas.openxmlformats.org/officeDocument/2006/relationships/image" Target="../media/image1.png" /><Relationship Id="rId7" Type="http://schemas.openxmlformats.org/officeDocument/2006/relationships/image" Target="../media/image9.png" /><Relationship Id="rId12" Type="http://schemas.microsoft.com/office/2007/relationships/diagramDrawing" Target="../diagrams/drawing1.xml" /><Relationship Id="rId2" Type="http://schemas.openxmlformats.org/officeDocument/2006/relationships/notesSlide" Target="../notesSlides/notesSlide2.xml" /><Relationship Id="rId1" Type="http://schemas.openxmlformats.org/officeDocument/2006/relationships/slideLayout" Target="../slideLayouts/slideLayout1.xml" /><Relationship Id="rId6" Type="http://schemas.openxmlformats.org/officeDocument/2006/relationships/hyperlink" Target="https://www.youtube.com/watch?v=seMwpP0yeu4" TargetMode="External" /><Relationship Id="rId11" Type="http://schemas.openxmlformats.org/officeDocument/2006/relationships/diagramColors" Target="../diagrams/colors1.xml" /><Relationship Id="rId5" Type="http://schemas.openxmlformats.org/officeDocument/2006/relationships/image" Target="../media/image3.png" /><Relationship Id="rId10" Type="http://schemas.openxmlformats.org/officeDocument/2006/relationships/diagramQuickStyle" Target="../diagrams/quickStyle1.xml" /><Relationship Id="rId4" Type="http://schemas.openxmlformats.org/officeDocument/2006/relationships/image" Target="../media/image2.png" /><Relationship Id="rId9" Type="http://schemas.openxmlformats.org/officeDocument/2006/relationships/diagramLayout" Target="../diagrams/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10.png" /><Relationship Id="rId4" Type="http://schemas.openxmlformats.org/officeDocument/2006/relationships/image" Target="../media/image3.png"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11.png" /><Relationship Id="rId4" Type="http://schemas.openxmlformats.org/officeDocument/2006/relationships/image" Target="../media/image3.png" /></Relationships>
</file>

<file path=ppt/slides/_rels/slide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1.xml" /><Relationship Id="rId6" Type="http://schemas.openxmlformats.org/officeDocument/2006/relationships/image" Target="../media/image12.png" /><Relationship Id="rId5" Type="http://schemas.openxmlformats.org/officeDocument/2006/relationships/image" Target="../media/image3.png" /><Relationship Id="rId4" Type="http://schemas.openxmlformats.org/officeDocument/2006/relationships/image" Target="../media/image2.png" /></Relationships>
</file>

<file path=ppt/slides/_rels/slide8.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14.png" /><Relationship Id="rId2" Type="http://schemas.openxmlformats.org/officeDocument/2006/relationships/notesSlide" Target="../notesSlides/notesSlide4.xml" /><Relationship Id="rId1" Type="http://schemas.openxmlformats.org/officeDocument/2006/relationships/slideLayout" Target="../slideLayouts/slideLayout1.xml" /><Relationship Id="rId6" Type="http://schemas.openxmlformats.org/officeDocument/2006/relationships/image" Target="../media/image13.png" /><Relationship Id="rId5" Type="http://schemas.openxmlformats.org/officeDocument/2006/relationships/image" Target="../media/image3.png" /><Relationship Id="rId4" Type="http://schemas.openxmlformats.org/officeDocument/2006/relationships/image" Target="../media/image2.png" /></Relationships>
</file>

<file path=ppt/slides/_rels/slide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5.xml" /><Relationship Id="rId1" Type="http://schemas.openxmlformats.org/officeDocument/2006/relationships/slideLayout" Target="../slideLayouts/slideLayout1.xml" /><Relationship Id="rId6" Type="http://schemas.openxmlformats.org/officeDocument/2006/relationships/image" Target="../media/image15.png" /><Relationship Id="rId5" Type="http://schemas.openxmlformats.org/officeDocument/2006/relationships/image" Target="../media/image3.png"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6" name="Text Box 3"/>
          <p:cNvSpPr txBox="1">
            <a:spLocks noChangeArrowheads="1"/>
          </p:cNvSpPr>
          <p:nvPr/>
        </p:nvSpPr>
        <p:spPr bwMode="auto">
          <a:xfrm>
            <a:off x="0" y="-1588"/>
            <a:ext cx="1123950" cy="3349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p:cNvSpPr txBox="1"/>
          <p:nvPr/>
        </p:nvSpPr>
        <p:spPr>
          <a:xfrm>
            <a:off x="4601952" y="4611782"/>
            <a:ext cx="3075996" cy="461665"/>
          </a:xfrm>
          <a:prstGeom prst="rect">
            <a:avLst/>
          </a:prstGeom>
          <a:noFill/>
        </p:spPr>
        <p:txBody>
          <a:bodyPr wrap="square" rtlCol="0">
            <a:spAutoFit/>
          </a:bodyPr>
          <a:lstStyle/>
          <a:p>
            <a:r>
              <a:rPr lang="en-GB" sz="2400" b="1" dirty="0"/>
              <a:t>Emotions and Virtues</a:t>
            </a:r>
          </a:p>
        </p:txBody>
      </p:sp>
      <p:pic>
        <p:nvPicPr>
          <p:cNvPr id="2" name="Picture 1"/>
          <p:cNvPicPr>
            <a:picLocks noChangeAspect="1"/>
          </p:cNvPicPr>
          <p:nvPr/>
        </p:nvPicPr>
        <p:blipFill>
          <a:blip r:embed="rId5"/>
          <a:stretch>
            <a:fillRect/>
          </a:stretch>
        </p:blipFill>
        <p:spPr>
          <a:xfrm>
            <a:off x="3431290" y="2524157"/>
            <a:ext cx="5417320" cy="2124295"/>
          </a:xfrm>
          <a:prstGeom prst="rect">
            <a:avLst/>
          </a:prstGeom>
        </p:spPr>
      </p:pic>
    </p:spTree>
    <p:extLst>
      <p:ext uri="{BB962C8B-B14F-4D97-AF65-F5344CB8AC3E}">
        <p14:creationId xmlns:p14="http://schemas.microsoft.com/office/powerpoint/2010/main" val="62820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2" name="Rectangle 1"/>
          <p:cNvSpPr/>
          <p:nvPr/>
        </p:nvSpPr>
        <p:spPr>
          <a:xfrm>
            <a:off x="576147" y="1345195"/>
            <a:ext cx="7486399" cy="4801314"/>
          </a:xfrm>
          <a:prstGeom prst="rect">
            <a:avLst/>
          </a:prstGeom>
        </p:spPr>
        <p:txBody>
          <a:bodyPr wrap="square">
            <a:spAutoFit/>
          </a:bodyPr>
          <a:lstStyle/>
          <a:p>
            <a:pPr marL="71755" marR="71755"/>
            <a:r>
              <a:rPr lang="en-US" dirty="0"/>
              <a:t> </a:t>
            </a:r>
            <a:endParaRPr lang="en-GB" dirty="0"/>
          </a:p>
          <a:p>
            <a:pPr marL="71755" marR="71755"/>
            <a:r>
              <a:rPr lang="en-US" sz="2400" dirty="0"/>
              <a:t>Write up </a:t>
            </a:r>
            <a:r>
              <a:rPr lang="en-US" sz="2400"/>
              <a:t>a follow-up </a:t>
            </a:r>
            <a:r>
              <a:rPr lang="en-US" sz="2400" dirty="0"/>
              <a:t>paragraph to your journal entry describing an </a:t>
            </a:r>
            <a:r>
              <a:rPr lang="en-US" sz="2400"/>
              <a:t>alternative response, demonstrating that </a:t>
            </a:r>
            <a:r>
              <a:rPr lang="en-US" sz="2400" dirty="0"/>
              <a:t>you have reflected on the situation. </a:t>
            </a:r>
            <a:endParaRPr lang="en-GB" sz="2400" dirty="0"/>
          </a:p>
          <a:p>
            <a:pPr marL="71755" marR="71755"/>
            <a:r>
              <a:rPr lang="en-US" sz="2400" dirty="0"/>
              <a:t> </a:t>
            </a:r>
            <a:endParaRPr lang="en-GB" sz="2400" dirty="0"/>
          </a:p>
          <a:p>
            <a:pPr marL="342900" marR="71755" lvl="0" indent="-342900">
              <a:buFont typeface="Arial" panose="020B0604020202020204" pitchFamily="34" charset="0"/>
              <a:buChar char="•"/>
            </a:pPr>
            <a:r>
              <a:rPr lang="en-US" sz="2400" dirty="0"/>
              <a:t>How might this different response have changed the situation for better or worse?</a:t>
            </a:r>
            <a:endParaRPr lang="en-GB" sz="2400" dirty="0"/>
          </a:p>
          <a:p>
            <a:pPr marL="71755" marR="71755"/>
            <a:r>
              <a:rPr lang="en-US" sz="2400" dirty="0"/>
              <a:t> </a:t>
            </a:r>
            <a:endParaRPr lang="en-GB" sz="2400" dirty="0"/>
          </a:p>
          <a:p>
            <a:pPr marL="414655" marR="71755" indent="-342900">
              <a:buFont typeface="Arial" panose="020B0604020202020204" pitchFamily="34" charset="0"/>
              <a:buChar char="•"/>
            </a:pPr>
            <a:r>
              <a:rPr lang="en-US" sz="2400" dirty="0"/>
              <a:t>Can you think of some strategies to help you stop and think before you respond in any situation?</a:t>
            </a:r>
          </a:p>
          <a:p>
            <a:pPr marL="71755" marR="71755"/>
            <a:endParaRPr lang="en-US" sz="2400" dirty="0"/>
          </a:p>
          <a:p>
            <a:pPr marL="71755" marR="71755"/>
            <a:r>
              <a:rPr lang="en-US" sz="2400" dirty="0"/>
              <a:t>For Aristotle, doing the right thing starts with having the right emotion.</a:t>
            </a:r>
            <a:endParaRPr lang="en-GB" sz="2400" dirty="0">
              <a:latin typeface="Arial" panose="020B0604020202020204" pitchFamily="34" charset="0"/>
              <a:ea typeface="Arial" panose="020B0604020202020204" pitchFamily="34" charset="0"/>
            </a:endParaRPr>
          </a:p>
        </p:txBody>
      </p:sp>
      <p:pic>
        <p:nvPicPr>
          <p:cNvPr id="3" name="Picture 2"/>
          <p:cNvPicPr>
            <a:picLocks noChangeAspect="1"/>
          </p:cNvPicPr>
          <p:nvPr/>
        </p:nvPicPr>
        <p:blipFill>
          <a:blip r:embed="rId6"/>
          <a:stretch>
            <a:fillRect/>
          </a:stretch>
        </p:blipFill>
        <p:spPr>
          <a:xfrm>
            <a:off x="8941778" y="2554646"/>
            <a:ext cx="2382411" cy="2382411"/>
          </a:xfrm>
          <a:prstGeom prst="rect">
            <a:avLst/>
          </a:prstGeom>
        </p:spPr>
      </p:pic>
    </p:spTree>
    <p:extLst>
      <p:ext uri="{BB962C8B-B14F-4D97-AF65-F5344CB8AC3E}">
        <p14:creationId xmlns:p14="http://schemas.microsoft.com/office/powerpoint/2010/main" val="266476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2" name="Rectangle 1"/>
          <p:cNvSpPr/>
          <p:nvPr/>
        </p:nvSpPr>
        <p:spPr>
          <a:xfrm>
            <a:off x="576147" y="1345195"/>
            <a:ext cx="7486399" cy="369332"/>
          </a:xfrm>
          <a:prstGeom prst="rect">
            <a:avLst/>
          </a:prstGeom>
        </p:spPr>
        <p:txBody>
          <a:bodyPr wrap="square">
            <a:spAutoFit/>
          </a:bodyPr>
          <a:lstStyle/>
          <a:p>
            <a:pPr marL="71755" marR="71755"/>
            <a:r>
              <a:rPr lang="en-US" dirty="0"/>
              <a:t> </a:t>
            </a:r>
            <a:endParaRPr lang="en-GB" dirty="0"/>
          </a:p>
        </p:txBody>
      </p:sp>
      <p:sp>
        <p:nvSpPr>
          <p:cNvPr id="8" name="Rectangle 7"/>
          <p:cNvSpPr/>
          <p:nvPr/>
        </p:nvSpPr>
        <p:spPr>
          <a:xfrm>
            <a:off x="910256" y="1345195"/>
            <a:ext cx="8998675" cy="4924425"/>
          </a:xfrm>
          <a:prstGeom prst="rect">
            <a:avLst/>
          </a:prstGeom>
        </p:spPr>
        <p:txBody>
          <a:bodyPr wrap="square">
            <a:spAutoFit/>
          </a:bodyPr>
          <a:lstStyle/>
          <a:p>
            <a:pPr marL="71755" marR="71755"/>
            <a:r>
              <a:rPr lang="en-US" sz="2400" dirty="0"/>
              <a:t>Look at the following scenarios. Think about what a purely emotional response would be and then what a more rational response might be:</a:t>
            </a:r>
            <a:endParaRPr lang="en-GB" sz="2400" dirty="0"/>
          </a:p>
          <a:p>
            <a:pPr marL="71755" marR="71755"/>
            <a:r>
              <a:rPr lang="en-US" sz="2400" dirty="0"/>
              <a:t> </a:t>
            </a:r>
            <a:endParaRPr lang="en-GB" sz="2400" dirty="0"/>
          </a:p>
          <a:p>
            <a:pPr marL="800100" marR="71755" lvl="1" indent="-342900">
              <a:buFont typeface="Arial" panose="020B0604020202020204" pitchFamily="34" charset="0"/>
              <a:buChar char="•"/>
            </a:pPr>
            <a:r>
              <a:rPr lang="en-US" sz="2200" dirty="0"/>
              <a:t>A teacher blames you for something you </a:t>
            </a:r>
            <a:r>
              <a:rPr lang="en-US" sz="2200"/>
              <a:t>didn't do;</a:t>
            </a:r>
            <a:endParaRPr lang="en-GB" sz="2200" dirty="0"/>
          </a:p>
          <a:p>
            <a:pPr marL="800100" marR="71755" lvl="1" indent="-342900">
              <a:buFont typeface="Arial" panose="020B0604020202020204" pitchFamily="34" charset="0"/>
              <a:buChar char="•"/>
            </a:pPr>
            <a:r>
              <a:rPr lang="en-US" sz="2200" dirty="0"/>
              <a:t>The sports team you’re investing time and energy in </a:t>
            </a:r>
            <a:r>
              <a:rPr lang="en-US" sz="2200"/>
              <a:t>keeps losing;</a:t>
            </a:r>
            <a:endParaRPr lang="en-GB" sz="2200" dirty="0"/>
          </a:p>
          <a:p>
            <a:pPr marL="800100" marR="71755" lvl="1" indent="-342900">
              <a:buFont typeface="Arial" panose="020B0604020202020204" pitchFamily="34" charset="0"/>
              <a:buChar char="•"/>
            </a:pPr>
            <a:r>
              <a:rPr lang="en-US" sz="2200"/>
              <a:t>You’re </a:t>
            </a:r>
            <a:r>
              <a:rPr lang="en-US" sz="2200" dirty="0"/>
              <a:t>expecting to meet a friend, </a:t>
            </a:r>
            <a:r>
              <a:rPr lang="en-US" sz="2200"/>
              <a:t>and they back </a:t>
            </a:r>
            <a:r>
              <a:rPr lang="en-US" sz="2200" dirty="0"/>
              <a:t>out at the last moment for no </a:t>
            </a:r>
            <a:r>
              <a:rPr lang="en-US" sz="2200"/>
              <a:t>good reason;</a:t>
            </a:r>
            <a:endParaRPr lang="en-GB" sz="2200" dirty="0"/>
          </a:p>
          <a:p>
            <a:pPr marL="800100" marR="71755" lvl="1" indent="-342900">
              <a:buFont typeface="Arial" panose="020B0604020202020204" pitchFamily="34" charset="0"/>
              <a:buChar char="•"/>
            </a:pPr>
            <a:r>
              <a:rPr lang="en-US" sz="2200"/>
              <a:t>You </a:t>
            </a:r>
            <a:r>
              <a:rPr lang="en-US" sz="2200" dirty="0"/>
              <a:t>do poorly on a test because you didn't spend any </a:t>
            </a:r>
            <a:r>
              <a:rPr lang="en-US" sz="2200"/>
              <a:t>time revising.</a:t>
            </a:r>
            <a:endParaRPr lang="en-GB" sz="2200" dirty="0"/>
          </a:p>
          <a:p>
            <a:pPr marL="71755" marR="71755"/>
            <a:r>
              <a:rPr lang="en-US" sz="2200" dirty="0"/>
              <a:t> </a:t>
            </a:r>
            <a:endParaRPr lang="en-GB" sz="2200" dirty="0"/>
          </a:p>
          <a:p>
            <a:pPr marL="71755" marR="71755"/>
            <a:r>
              <a:rPr lang="en-US" sz="2200" dirty="0"/>
              <a:t>Another way of thinking about it would be to ask yourself these questions:</a:t>
            </a:r>
            <a:endParaRPr lang="en-GB" sz="2200" dirty="0"/>
          </a:p>
          <a:p>
            <a:pPr marL="528955" marR="71755" lvl="1"/>
            <a:r>
              <a:rPr lang="en-US" sz="2200" dirty="0"/>
              <a:t> </a:t>
            </a:r>
            <a:endParaRPr lang="en-GB" sz="2200" dirty="0"/>
          </a:p>
          <a:p>
            <a:pPr marL="914400" marR="71755" lvl="1" indent="-457200">
              <a:buFont typeface="Arial" panose="020B0604020202020204" pitchFamily="34" charset="0"/>
              <a:buChar char="•"/>
            </a:pPr>
            <a:r>
              <a:rPr lang="en-US" sz="2200" dirty="0"/>
              <a:t>Name the feeling.</a:t>
            </a:r>
            <a:endParaRPr lang="en-GB" sz="2200" dirty="0"/>
          </a:p>
          <a:p>
            <a:pPr marL="914400" marR="71755" lvl="1" indent="-457200">
              <a:buFont typeface="Arial" panose="020B0604020202020204" pitchFamily="34" charset="0"/>
              <a:buChar char="•"/>
            </a:pPr>
            <a:r>
              <a:rPr lang="en-US" sz="2200" dirty="0"/>
              <a:t>What's a helpful way to deal with it?</a:t>
            </a:r>
            <a:endParaRPr lang="en-GB" sz="2200" dirty="0"/>
          </a:p>
          <a:p>
            <a:pPr marL="914400" marR="71755" lvl="1" indent="-457200">
              <a:buFont typeface="Arial" panose="020B0604020202020204" pitchFamily="34" charset="0"/>
              <a:buChar char="•"/>
            </a:pPr>
            <a:r>
              <a:rPr lang="en-US" sz="2200" dirty="0"/>
              <a:t>What's a harmful way to deal with it?</a:t>
            </a:r>
            <a:endParaRPr lang="en-GB" sz="22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6134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8" name="Rectangle 7"/>
          <p:cNvSpPr/>
          <p:nvPr/>
        </p:nvSpPr>
        <p:spPr>
          <a:xfrm>
            <a:off x="6321588" y="5248483"/>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l="15073"/>
          <a:stretch>
            <a:fillRect/>
          </a:stretch>
        </p:blipFill>
        <p:spPr bwMode="auto">
          <a:xfrm rot="-1236356">
            <a:off x="431581" y="4757794"/>
            <a:ext cx="893763" cy="1403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1"/>
          <p:cNvSpPr>
            <a:spLocks noChangeArrowheads="1"/>
          </p:cNvSpPr>
          <p:nvPr/>
        </p:nvSpPr>
        <p:spPr bwMode="auto">
          <a:xfrm>
            <a:off x="838200" y="3903504"/>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9"/>
          <p:cNvSpPr/>
          <p:nvPr/>
        </p:nvSpPr>
        <p:spPr>
          <a:xfrm>
            <a:off x="1254629" y="1506086"/>
            <a:ext cx="9620931" cy="4031873"/>
          </a:xfrm>
          <a:prstGeom prst="rect">
            <a:avLst/>
          </a:prstGeom>
        </p:spPr>
        <p:txBody>
          <a:bodyPr wrap="square">
            <a:spAutoFit/>
          </a:bodyPr>
          <a:lstStyle/>
          <a:p>
            <a:pPr lvl="0" eaLnBrk="0" fontAlgn="base" hangingPunct="0">
              <a:spcBef>
                <a:spcPct val="0"/>
              </a:spcBef>
              <a:spcAft>
                <a:spcPct val="0"/>
              </a:spcAft>
            </a:pPr>
            <a:r>
              <a:rPr lang="en-US" altLang="en-US" sz="2400" dirty="0">
                <a:ea typeface="Arial" panose="020B0604020202020204" pitchFamily="34" charset="0"/>
              </a:rPr>
              <a:t>What do you think about when you hear the </a:t>
            </a:r>
            <a:r>
              <a:rPr lang="en-US" altLang="en-US" sz="2400">
                <a:ea typeface="Arial" panose="020B0604020202020204" pitchFamily="34" charset="0"/>
              </a:rPr>
              <a:t>word ‘emotion’?</a:t>
            </a:r>
            <a:endParaRPr lang="en-US" altLang="en-US" sz="2400" dirty="0">
              <a:ea typeface="Arial" panose="020B0604020202020204" pitchFamily="34" charset="0"/>
            </a:endParaRPr>
          </a:p>
          <a:p>
            <a:pPr lvl="0" eaLnBrk="0" fontAlgn="base" hangingPunct="0">
              <a:spcBef>
                <a:spcPct val="0"/>
              </a:spcBef>
              <a:spcAft>
                <a:spcPct val="0"/>
              </a:spcAft>
            </a:pPr>
            <a:endParaRPr lang="en-GB" altLang="en-US" sz="2400" dirty="0"/>
          </a:p>
          <a:p>
            <a:pPr lvl="0" eaLnBrk="0" fontAlgn="base" hangingPunct="0">
              <a:spcBef>
                <a:spcPct val="0"/>
              </a:spcBef>
              <a:spcAft>
                <a:spcPct val="0"/>
              </a:spcAft>
            </a:pPr>
            <a:r>
              <a:rPr lang="en-US" altLang="en-US" sz="2400" dirty="0">
                <a:ea typeface="Arial" panose="020B0604020202020204" pitchFamily="34" charset="0"/>
              </a:rPr>
              <a:t>What </a:t>
            </a:r>
            <a:r>
              <a:rPr lang="en-US" altLang="en-US" sz="2400">
                <a:ea typeface="Arial" panose="020B0604020202020204" pitchFamily="34" charset="0"/>
              </a:rPr>
              <a:t>does this </a:t>
            </a:r>
            <a:r>
              <a:rPr lang="en-US" altLang="en-US" sz="2400" dirty="0">
                <a:ea typeface="Arial" panose="020B0604020202020204" pitchFamily="34" charset="0"/>
              </a:rPr>
              <a:t>word mean to you? </a:t>
            </a:r>
          </a:p>
          <a:p>
            <a:pPr lvl="0" eaLnBrk="0" fontAlgn="base" hangingPunct="0">
              <a:spcBef>
                <a:spcPct val="0"/>
              </a:spcBef>
              <a:spcAft>
                <a:spcPct val="0"/>
              </a:spcAft>
            </a:pPr>
            <a:endParaRPr lang="en-GB" altLang="en-US" sz="2400" dirty="0"/>
          </a:p>
          <a:p>
            <a:pPr lvl="0" eaLnBrk="0" fontAlgn="base" hangingPunct="0">
              <a:spcBef>
                <a:spcPct val="0"/>
              </a:spcBef>
              <a:spcAft>
                <a:spcPct val="0"/>
              </a:spcAft>
            </a:pPr>
            <a:r>
              <a:rPr lang="en-US" altLang="en-US" sz="2400" dirty="0">
                <a:ea typeface="Arial" panose="020B0604020202020204" pitchFamily="34" charset="0"/>
              </a:rPr>
              <a:t>How many different types of emotions can you name?</a:t>
            </a:r>
          </a:p>
          <a:p>
            <a:pPr lvl="0" eaLnBrk="0" fontAlgn="base" hangingPunct="0">
              <a:spcBef>
                <a:spcPct val="0"/>
              </a:spcBef>
              <a:spcAft>
                <a:spcPct val="0"/>
              </a:spcAft>
            </a:pPr>
            <a:r>
              <a:rPr lang="en-US" altLang="en-US" sz="2400" dirty="0">
                <a:ea typeface="Arial" panose="020B0604020202020204" pitchFamily="34" charset="0"/>
              </a:rPr>
              <a:t> </a:t>
            </a:r>
            <a:endParaRPr lang="en-GB" altLang="en-US" sz="2400" dirty="0"/>
          </a:p>
          <a:p>
            <a:pPr lvl="0" eaLnBrk="0" fontAlgn="base" hangingPunct="0">
              <a:spcBef>
                <a:spcPct val="0"/>
              </a:spcBef>
              <a:spcAft>
                <a:spcPct val="0"/>
              </a:spcAft>
            </a:pPr>
            <a:r>
              <a:rPr lang="en-US" altLang="en-US" sz="2400" dirty="0">
                <a:ea typeface="Arial" panose="020B0604020202020204" pitchFamily="34" charset="0"/>
              </a:rPr>
              <a:t>Can you group the emotions you have named?</a:t>
            </a:r>
          </a:p>
          <a:p>
            <a:pPr lvl="0" eaLnBrk="0" fontAlgn="base" hangingPunct="0">
              <a:spcBef>
                <a:spcPct val="0"/>
              </a:spcBef>
              <a:spcAft>
                <a:spcPct val="0"/>
              </a:spcAft>
            </a:pPr>
            <a:endParaRPr lang="en-GB" altLang="en-US" sz="2400" dirty="0"/>
          </a:p>
          <a:p>
            <a:pPr lvl="0" eaLnBrk="0" fontAlgn="base" hangingPunct="0">
              <a:spcBef>
                <a:spcPct val="0"/>
              </a:spcBef>
              <a:spcAft>
                <a:spcPct val="0"/>
              </a:spcAft>
            </a:pPr>
            <a:r>
              <a:rPr lang="en-US" altLang="en-US" sz="2400" dirty="0">
                <a:ea typeface="Arial" panose="020B0604020202020204" pitchFamily="34" charset="0"/>
              </a:rPr>
              <a:t>Do you ever feel more of one emotion or one type of emotion?</a:t>
            </a:r>
            <a:endParaRPr lang="en-GB" altLang="en-US" sz="2400" dirty="0"/>
          </a:p>
          <a:p>
            <a:pPr lvl="0" eaLnBrk="0" fontAlgn="base" hangingPunct="0">
              <a:spcBef>
                <a:spcPct val="0"/>
              </a:spcBef>
              <a:spcAft>
                <a:spcPct val="0"/>
              </a:spcAft>
            </a:pPr>
            <a:endParaRPr lang="en-GB" altLang="en-US" sz="4000" dirty="0">
              <a:latin typeface="Arial" panose="020B0604020202020204" pitchFamily="34" charset="0"/>
            </a:endParaRPr>
          </a:p>
        </p:txBody>
      </p:sp>
      <p:pic>
        <p:nvPicPr>
          <p:cNvPr id="11" name="Picture 10"/>
          <p:cNvPicPr>
            <a:picLocks noChangeAspect="1"/>
          </p:cNvPicPr>
          <p:nvPr/>
        </p:nvPicPr>
        <p:blipFill>
          <a:blip r:embed="rId7"/>
          <a:stretch>
            <a:fillRect/>
          </a:stretch>
        </p:blipFill>
        <p:spPr>
          <a:xfrm>
            <a:off x="5638865" y="5181459"/>
            <a:ext cx="4078165" cy="1451665"/>
          </a:xfrm>
          <a:prstGeom prst="rect">
            <a:avLst/>
          </a:prstGeom>
        </p:spPr>
      </p:pic>
    </p:spTree>
    <p:extLst>
      <p:ext uri="{BB962C8B-B14F-4D97-AF65-F5344CB8AC3E}">
        <p14:creationId xmlns:p14="http://schemas.microsoft.com/office/powerpoint/2010/main" val="274626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12" name="TextBox 11"/>
          <p:cNvSpPr txBox="1"/>
          <p:nvPr/>
        </p:nvSpPr>
        <p:spPr>
          <a:xfrm>
            <a:off x="553915" y="2055042"/>
            <a:ext cx="4695092" cy="1553674"/>
          </a:xfrm>
          <a:prstGeom prst="rect">
            <a:avLst/>
          </a:prstGeom>
          <a:noFill/>
        </p:spPr>
        <p:txBody>
          <a:bodyPr wrap="square" rtlCol="0">
            <a:spAutoFit/>
          </a:bodyPr>
          <a:lstStyle/>
          <a:p>
            <a:endParaRPr lang="en-GB" dirty="0"/>
          </a:p>
        </p:txBody>
      </p:sp>
      <p:sp>
        <p:nvSpPr>
          <p:cNvPr id="3" name="Rectangle 2"/>
          <p:cNvSpPr/>
          <p:nvPr/>
        </p:nvSpPr>
        <p:spPr>
          <a:xfrm>
            <a:off x="832338" y="1525232"/>
            <a:ext cx="8496299" cy="4893647"/>
          </a:xfrm>
          <a:prstGeom prst="rect">
            <a:avLst/>
          </a:prstGeom>
        </p:spPr>
        <p:txBody>
          <a:bodyPr wrap="square">
            <a:spAutoFit/>
          </a:bodyPr>
          <a:lstStyle/>
          <a:p>
            <a:pPr marL="71755" marR="71755" algn="just">
              <a:spcAft>
                <a:spcPts val="0"/>
              </a:spcAft>
            </a:pPr>
            <a:r>
              <a:rPr lang="en-US" sz="2400" b="1" dirty="0"/>
              <a:t>Emotion Video</a:t>
            </a:r>
            <a:endParaRPr lang="en-GB" sz="2400" b="1" dirty="0"/>
          </a:p>
          <a:p>
            <a:pPr marL="71755" marR="71755"/>
            <a:r>
              <a:rPr lang="en-US" sz="2400" dirty="0"/>
              <a:t> </a:t>
            </a:r>
            <a:endParaRPr lang="en-GB" sz="2400" dirty="0"/>
          </a:p>
          <a:p>
            <a:pPr marL="342900" marR="71755" lvl="0" indent="-342900">
              <a:buFont typeface="Arial" panose="020B0604020202020204" pitchFamily="34" charset="0"/>
              <a:buChar char="•"/>
            </a:pPr>
            <a:r>
              <a:rPr lang="en-US" sz="2400" dirty="0"/>
              <a:t>Can you identify the 7 emotions in the video? </a:t>
            </a:r>
            <a:endParaRPr lang="en-GB" sz="2400" dirty="0"/>
          </a:p>
          <a:p>
            <a:pPr marL="528955" marR="71755"/>
            <a:r>
              <a:rPr lang="en-US" sz="2400" dirty="0"/>
              <a:t> </a:t>
            </a:r>
          </a:p>
          <a:p>
            <a:pPr marL="528955" marR="71755"/>
            <a:endParaRPr lang="en-US" sz="2400" dirty="0"/>
          </a:p>
          <a:p>
            <a:pPr marL="528955" marR="71755"/>
            <a:endParaRPr lang="en-US" sz="2400" dirty="0"/>
          </a:p>
          <a:p>
            <a:pPr marL="528955" marR="71755"/>
            <a:endParaRPr lang="en-US" sz="2400" dirty="0"/>
          </a:p>
          <a:p>
            <a:pPr marL="528955" marR="71755"/>
            <a:endParaRPr lang="en-US" sz="2400" dirty="0"/>
          </a:p>
          <a:p>
            <a:pPr marL="528955" marR="71755"/>
            <a:endParaRPr lang="en-US" sz="2400" dirty="0"/>
          </a:p>
          <a:p>
            <a:pPr marL="528955" marR="71755"/>
            <a:endParaRPr lang="en-GB" sz="2400" dirty="0"/>
          </a:p>
          <a:p>
            <a:pPr marL="528955" marR="71755"/>
            <a:endParaRPr lang="en-GB" sz="2400" dirty="0"/>
          </a:p>
          <a:p>
            <a:pPr marL="414655" marR="71755" indent="-342900">
              <a:buFont typeface="Arial" panose="020B0604020202020204" pitchFamily="34" charset="0"/>
              <a:buChar char="•"/>
            </a:pPr>
            <a:r>
              <a:rPr lang="en-US" sz="2400" dirty="0"/>
              <a:t>Watch the video and pause after every clip to discuss.</a:t>
            </a:r>
            <a:endParaRPr lang="en-GB" sz="2400" dirty="0"/>
          </a:p>
          <a:p>
            <a:pPr marL="71755" marR="71755"/>
            <a:r>
              <a:rPr lang="en-US" sz="2400" dirty="0"/>
              <a:t> </a:t>
            </a:r>
            <a:endParaRPr lang="en-GB" sz="2400" dirty="0">
              <a:latin typeface="Arial" panose="020B0604020202020204" pitchFamily="34" charset="0"/>
              <a:ea typeface="Arial" panose="020B0604020202020204" pitchFamily="34" charset="0"/>
            </a:endParaRPr>
          </a:p>
        </p:txBody>
      </p:sp>
      <p:pic>
        <p:nvPicPr>
          <p:cNvPr id="6" name="Picture 5">
            <a:hlinkClick r:id="rId5"/>
          </p:cNvPr>
          <p:cNvPicPr>
            <a:picLocks noChangeAspect="1"/>
          </p:cNvPicPr>
          <p:nvPr/>
        </p:nvPicPr>
        <p:blipFill>
          <a:blip r:embed="rId6"/>
          <a:stretch>
            <a:fillRect/>
          </a:stretch>
        </p:blipFill>
        <p:spPr>
          <a:xfrm>
            <a:off x="2070749" y="3153299"/>
            <a:ext cx="3619180" cy="2006844"/>
          </a:xfrm>
          <a:prstGeom prst="rect">
            <a:avLst/>
          </a:prstGeom>
        </p:spPr>
      </p:pic>
      <p:pic>
        <p:nvPicPr>
          <p:cNvPr id="8" name="Picture 7"/>
          <p:cNvPicPr>
            <a:picLocks noChangeAspect="1"/>
          </p:cNvPicPr>
          <p:nvPr/>
        </p:nvPicPr>
        <p:blipFill>
          <a:blip r:embed="rId7"/>
          <a:stretch>
            <a:fillRect/>
          </a:stretch>
        </p:blipFill>
        <p:spPr>
          <a:xfrm>
            <a:off x="7997872" y="1657086"/>
            <a:ext cx="3166465" cy="3651128"/>
          </a:xfrm>
          <a:prstGeom prst="rect">
            <a:avLst/>
          </a:prstGeom>
        </p:spPr>
      </p:pic>
    </p:spTree>
    <p:extLst>
      <p:ext uri="{BB962C8B-B14F-4D97-AF65-F5344CB8AC3E}">
        <p14:creationId xmlns:p14="http://schemas.microsoft.com/office/powerpoint/2010/main" val="274168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2" name="Rectangle 1"/>
          <p:cNvSpPr/>
          <p:nvPr/>
        </p:nvSpPr>
        <p:spPr>
          <a:xfrm>
            <a:off x="980342" y="915873"/>
            <a:ext cx="5365893" cy="1384995"/>
          </a:xfrm>
          <a:prstGeom prst="rect">
            <a:avLst/>
          </a:prstGeom>
        </p:spPr>
        <p:txBody>
          <a:bodyPr wrap="square">
            <a:spAutoFit/>
          </a:bodyPr>
          <a:lstStyle/>
          <a:p>
            <a:pPr marL="71755" marR="71755"/>
            <a:endParaRPr lang="en-GB" dirty="0"/>
          </a:p>
          <a:p>
            <a:pPr marL="71755" marR="71755"/>
            <a:r>
              <a:rPr lang="en-US" dirty="0"/>
              <a:t> </a:t>
            </a:r>
            <a:endParaRPr lang="en-GB" dirty="0"/>
          </a:p>
          <a:p>
            <a:pPr marR="71755" lvl="0"/>
            <a:r>
              <a:rPr lang="en-US" sz="2400" dirty="0"/>
              <a:t>What do you </a:t>
            </a:r>
            <a:r>
              <a:rPr lang="en-US" sz="2400"/>
              <a:t>think this </a:t>
            </a:r>
            <a:r>
              <a:rPr lang="en-US" sz="2400" dirty="0"/>
              <a:t>film tells us about our emotions and actions?</a:t>
            </a:r>
            <a:endParaRPr lang="en-GB" sz="2400" dirty="0">
              <a:latin typeface="Arial" panose="020B0604020202020204" pitchFamily="34" charset="0"/>
              <a:ea typeface="Arial" panose="020B0604020202020204" pitchFamily="34" charset="0"/>
            </a:endParaRPr>
          </a:p>
        </p:txBody>
      </p:sp>
      <p:pic>
        <p:nvPicPr>
          <p:cNvPr id="3" name="Picture 2">
            <a:hlinkClick r:id="rId6"/>
          </p:cNvPr>
          <p:cNvPicPr>
            <a:picLocks noChangeAspect="1"/>
          </p:cNvPicPr>
          <p:nvPr/>
        </p:nvPicPr>
        <p:blipFill>
          <a:blip r:embed="rId7"/>
          <a:stretch>
            <a:fillRect/>
          </a:stretch>
        </p:blipFill>
        <p:spPr>
          <a:xfrm>
            <a:off x="1465240" y="2578709"/>
            <a:ext cx="3842528" cy="2162175"/>
          </a:xfrm>
          <a:prstGeom prst="rect">
            <a:avLst/>
          </a:prstGeom>
        </p:spPr>
      </p:pic>
      <p:sp>
        <p:nvSpPr>
          <p:cNvPr id="8" name="Rectangle 7"/>
          <p:cNvSpPr/>
          <p:nvPr/>
        </p:nvSpPr>
        <p:spPr>
          <a:xfrm>
            <a:off x="980342" y="5018725"/>
            <a:ext cx="7019294" cy="461665"/>
          </a:xfrm>
          <a:prstGeom prst="rect">
            <a:avLst/>
          </a:prstGeom>
        </p:spPr>
        <p:txBody>
          <a:bodyPr wrap="none">
            <a:spAutoFit/>
          </a:bodyPr>
          <a:lstStyle/>
          <a:p>
            <a:pPr marL="71755" marR="71755"/>
            <a:r>
              <a:rPr lang="en-US" sz="2400" dirty="0"/>
              <a:t>Watch the video and pause after every clip to discuss.</a:t>
            </a:r>
            <a:endParaRPr lang="en-GB" sz="2400" dirty="0"/>
          </a:p>
        </p:txBody>
      </p:sp>
      <p:graphicFrame>
        <p:nvGraphicFramePr>
          <p:cNvPr id="11" name="Diagram 10"/>
          <p:cNvGraphicFramePr/>
          <p:nvPr>
            <p:extLst>
              <p:ext uri="{D42A27DB-BD31-4B8C-83A1-F6EECF244321}">
                <p14:modId xmlns:p14="http://schemas.microsoft.com/office/powerpoint/2010/main" val="3178888555"/>
              </p:ext>
            </p:extLst>
          </p:nvPr>
        </p:nvGraphicFramePr>
        <p:xfrm>
          <a:off x="6468599" y="2094383"/>
          <a:ext cx="5486400" cy="32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0365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pic>
        <p:nvPicPr>
          <p:cNvPr id="6" name="Picture 5"/>
          <p:cNvPicPr>
            <a:picLocks noChangeAspect="1"/>
          </p:cNvPicPr>
          <p:nvPr/>
        </p:nvPicPr>
        <p:blipFill>
          <a:blip r:embed="rId5"/>
          <a:stretch>
            <a:fillRect/>
          </a:stretch>
        </p:blipFill>
        <p:spPr>
          <a:xfrm>
            <a:off x="8294242" y="1906797"/>
            <a:ext cx="2660773" cy="2652698"/>
          </a:xfrm>
          <a:prstGeom prst="rect">
            <a:avLst/>
          </a:prstGeom>
        </p:spPr>
      </p:pic>
      <p:sp>
        <p:nvSpPr>
          <p:cNvPr id="3" name="Rectangle 2"/>
          <p:cNvSpPr/>
          <p:nvPr/>
        </p:nvSpPr>
        <p:spPr>
          <a:xfrm>
            <a:off x="533399" y="1578069"/>
            <a:ext cx="7265377" cy="3693319"/>
          </a:xfrm>
          <a:prstGeom prst="rect">
            <a:avLst/>
          </a:prstGeom>
        </p:spPr>
        <p:txBody>
          <a:bodyPr wrap="square">
            <a:spAutoFit/>
          </a:bodyPr>
          <a:lstStyle/>
          <a:p>
            <a:pPr marL="71755" marR="71755"/>
            <a:r>
              <a:rPr lang="en-US" sz="2400" dirty="0"/>
              <a:t>Look at the situation cards and think about what the person might be thinking, feeling and then doing in that  scenario. </a:t>
            </a:r>
          </a:p>
          <a:p>
            <a:pPr marL="71755" marR="71755"/>
            <a:endParaRPr lang="en-US" sz="2400" dirty="0"/>
          </a:p>
          <a:p>
            <a:pPr marL="71755" marR="71755"/>
            <a:endParaRPr lang="en-US" sz="2400" dirty="0"/>
          </a:p>
          <a:p>
            <a:pPr marL="414655" marR="71755" indent="-342900" algn="just">
              <a:buFont typeface="Arial" panose="020B0604020202020204" pitchFamily="34" charset="0"/>
              <a:buChar char="•"/>
            </a:pPr>
            <a:r>
              <a:rPr lang="en-US" sz="2400" dirty="0"/>
              <a:t>Identify the thoughts, feelings and actions of each character in the different situations. </a:t>
            </a:r>
            <a:endParaRPr lang="en-GB" sz="2400" dirty="0"/>
          </a:p>
          <a:p>
            <a:pPr marL="71755" marR="71755" algn="just"/>
            <a:r>
              <a:rPr lang="en-US" dirty="0"/>
              <a:t> </a:t>
            </a:r>
            <a:endParaRPr lang="en-GB" sz="2000" dirty="0"/>
          </a:p>
          <a:p>
            <a:pPr marL="342900" marR="71755" lvl="0" indent="-342900" algn="just">
              <a:buFont typeface="Arial" panose="020B0604020202020204" pitchFamily="34" charset="0"/>
              <a:buChar char="•"/>
            </a:pPr>
            <a:r>
              <a:rPr lang="en-US" sz="2400" dirty="0"/>
              <a:t>Would it be possible for two people in the same situation to feel different emotions?</a:t>
            </a:r>
            <a:endParaRPr lang="en-GB" sz="24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05750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3" name="Rectangle 2"/>
          <p:cNvSpPr/>
          <p:nvPr/>
        </p:nvSpPr>
        <p:spPr>
          <a:xfrm>
            <a:off x="647699" y="1534494"/>
            <a:ext cx="7379677" cy="4154984"/>
          </a:xfrm>
          <a:prstGeom prst="rect">
            <a:avLst/>
          </a:prstGeom>
        </p:spPr>
        <p:txBody>
          <a:bodyPr wrap="square">
            <a:spAutoFit/>
          </a:bodyPr>
          <a:lstStyle/>
          <a:p>
            <a:r>
              <a:rPr lang="en-US" sz="2400" dirty="0"/>
              <a:t>Read the following </a:t>
            </a:r>
            <a:r>
              <a:rPr lang="en-US" sz="2400"/>
              <a:t>statements and </a:t>
            </a:r>
            <a:r>
              <a:rPr lang="en-GB" sz="2400"/>
              <a:t>decide</a:t>
            </a:r>
            <a:r>
              <a:rPr lang="en-US" sz="2400"/>
              <a:t> to what extent</a:t>
            </a:r>
            <a:r>
              <a:rPr lang="en-GB" sz="2400"/>
              <a:t> you agree</a:t>
            </a:r>
            <a:r>
              <a:rPr lang="en-US" sz="2400"/>
              <a:t>.</a:t>
            </a:r>
            <a:r>
              <a:rPr lang="en-GB" sz="2400"/>
              <a:t>  </a:t>
            </a:r>
            <a:r>
              <a:rPr lang="en-GB" sz="2400" dirty="0"/>
              <a:t>Give reasons for your opinions.</a:t>
            </a:r>
          </a:p>
          <a:p>
            <a:r>
              <a:rPr lang="en-GB" sz="2400" dirty="0"/>
              <a:t> </a:t>
            </a:r>
          </a:p>
          <a:p>
            <a:pPr marL="71755" marR="71755"/>
            <a:r>
              <a:rPr lang="en-US" sz="2400" dirty="0"/>
              <a:t> </a:t>
            </a:r>
            <a:endParaRPr lang="en-GB" sz="2400" dirty="0"/>
          </a:p>
          <a:p>
            <a:pPr marL="342900" marR="71755" lvl="0" indent="-342900">
              <a:buFont typeface="Arial" panose="020B0604020202020204" pitchFamily="34" charset="0"/>
              <a:buChar char="•"/>
            </a:pPr>
            <a:r>
              <a:rPr lang="en-US" sz="2400" dirty="0"/>
              <a:t>I can choose how I feel.</a:t>
            </a:r>
          </a:p>
          <a:p>
            <a:pPr marL="342900" marR="71755" lvl="0" indent="-342900">
              <a:buFont typeface="Arial" panose="020B0604020202020204" pitchFamily="34" charset="0"/>
              <a:buChar char="•"/>
            </a:pPr>
            <a:endParaRPr lang="en-GB" sz="2400" dirty="0"/>
          </a:p>
          <a:p>
            <a:pPr marL="342900" marR="71755" lvl="0" indent="-342900">
              <a:buFont typeface="Arial" panose="020B0604020202020204" pitchFamily="34" charset="0"/>
              <a:buChar char="•"/>
            </a:pPr>
            <a:r>
              <a:rPr lang="en-US" sz="2400" dirty="0"/>
              <a:t>It is important to show people how I feel.</a:t>
            </a:r>
          </a:p>
          <a:p>
            <a:pPr marL="342900" marR="71755" lvl="0" indent="-342900">
              <a:buFont typeface="Arial" panose="020B0604020202020204" pitchFamily="34" charset="0"/>
              <a:buChar char="•"/>
            </a:pPr>
            <a:endParaRPr lang="en-GB" sz="2400" dirty="0"/>
          </a:p>
          <a:p>
            <a:pPr marL="342900" marR="71755" lvl="0" indent="-342900">
              <a:buFont typeface="Arial" panose="020B0604020202020204" pitchFamily="34" charset="0"/>
              <a:buChar char="•"/>
            </a:pPr>
            <a:r>
              <a:rPr lang="en-US" sz="2400" dirty="0"/>
              <a:t>It is important to be able to control my emotions</a:t>
            </a:r>
          </a:p>
          <a:p>
            <a:pPr marL="342900" marR="71755" lvl="0" indent="-342900">
              <a:buFont typeface="Arial" panose="020B0604020202020204" pitchFamily="34" charset="0"/>
              <a:buChar char="•"/>
            </a:pPr>
            <a:endParaRPr lang="en-GB" sz="2400" dirty="0"/>
          </a:p>
          <a:p>
            <a:pPr marL="342900" marR="71755" lvl="0" indent="-342900">
              <a:buFont typeface="Arial" panose="020B0604020202020204" pitchFamily="34" charset="0"/>
              <a:buChar char="•"/>
            </a:pPr>
            <a:r>
              <a:rPr lang="en-US" sz="2400" dirty="0"/>
              <a:t>I am confident that I can control my emotions.</a:t>
            </a:r>
            <a:endParaRPr lang="en-GB" sz="2400" dirty="0">
              <a:latin typeface="Arial" panose="020B0604020202020204" pitchFamily="34" charset="0"/>
              <a:ea typeface="Arial" panose="020B0604020202020204" pitchFamily="34" charset="0"/>
            </a:endParaRPr>
          </a:p>
        </p:txBody>
      </p:sp>
      <p:pic>
        <p:nvPicPr>
          <p:cNvPr id="6" name="Picture 5"/>
          <p:cNvPicPr>
            <a:picLocks noChangeAspect="1"/>
          </p:cNvPicPr>
          <p:nvPr/>
        </p:nvPicPr>
        <p:blipFill>
          <a:blip r:embed="rId5"/>
          <a:stretch>
            <a:fillRect/>
          </a:stretch>
        </p:blipFill>
        <p:spPr>
          <a:xfrm>
            <a:off x="7677948" y="2239001"/>
            <a:ext cx="3702294" cy="2697146"/>
          </a:xfrm>
          <a:prstGeom prst="rect">
            <a:avLst/>
          </a:prstGeom>
        </p:spPr>
      </p:pic>
    </p:spTree>
    <p:extLst>
      <p:ext uri="{BB962C8B-B14F-4D97-AF65-F5344CB8AC3E}">
        <p14:creationId xmlns:p14="http://schemas.microsoft.com/office/powerpoint/2010/main" val="59131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pic>
        <p:nvPicPr>
          <p:cNvPr id="2" name="Picture 1"/>
          <p:cNvPicPr>
            <a:picLocks noChangeAspect="1"/>
          </p:cNvPicPr>
          <p:nvPr/>
        </p:nvPicPr>
        <p:blipFill>
          <a:blip r:embed="rId6"/>
          <a:stretch>
            <a:fillRect/>
          </a:stretch>
        </p:blipFill>
        <p:spPr>
          <a:xfrm>
            <a:off x="8282354" y="1567296"/>
            <a:ext cx="2914904" cy="3752850"/>
          </a:xfrm>
          <a:prstGeom prst="rect">
            <a:avLst/>
          </a:prstGeom>
        </p:spPr>
      </p:pic>
      <p:sp>
        <p:nvSpPr>
          <p:cNvPr id="3" name="AutoShape 2"/>
          <p:cNvSpPr>
            <a:spLocks noChangeArrowheads="1"/>
          </p:cNvSpPr>
          <p:nvPr/>
        </p:nvSpPr>
        <p:spPr bwMode="auto">
          <a:xfrm rot="21415651">
            <a:off x="749807" y="1749597"/>
            <a:ext cx="6867745" cy="2437794"/>
          </a:xfrm>
          <a:prstGeom prst="horizontalScroll">
            <a:avLst>
              <a:gd name="adj" fmla="val 12500"/>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2400" b="0" i="0" u="none" strike="noStrike" cap="none" normalizeH="0" baseline="0" dirty="0">
                <a:ln>
                  <a:noFill/>
                </a:ln>
                <a:solidFill>
                  <a:srgbClr val="000000"/>
                </a:solidFill>
                <a:effectLst/>
                <a:latin typeface="Calibri" panose="020F0502020204030204" pitchFamily="34" charset="0"/>
              </a:rPr>
              <a:t>“Anybody can become angry, that is easy, but to be angry with the right person, to the right degree, at the right time, for the right purpose and in the right way… that is not easy.” - Aristotle</a:t>
            </a:r>
          </a:p>
        </p:txBody>
      </p:sp>
      <p:sp>
        <p:nvSpPr>
          <p:cNvPr id="6" name="TextBox 5"/>
          <p:cNvSpPr txBox="1"/>
          <p:nvPr/>
        </p:nvSpPr>
        <p:spPr>
          <a:xfrm>
            <a:off x="1503484" y="4637807"/>
            <a:ext cx="6901962"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Do you agree with this statement from Aristotle?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Why is it so difficult for us to control our emotions?</a:t>
            </a:r>
          </a:p>
          <a:p>
            <a:pPr marL="342900" indent="-342900">
              <a:buFont typeface="Arial" panose="020B0604020202020204" pitchFamily="34" charset="0"/>
              <a:buChar char="•"/>
            </a:pPr>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1448442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3" name="Rectangle 2"/>
          <p:cNvSpPr/>
          <p:nvPr/>
        </p:nvSpPr>
        <p:spPr>
          <a:xfrm>
            <a:off x="910255" y="1732057"/>
            <a:ext cx="10698872" cy="2677656"/>
          </a:xfrm>
          <a:prstGeom prst="rect">
            <a:avLst/>
          </a:prstGeom>
        </p:spPr>
        <p:txBody>
          <a:bodyPr wrap="square">
            <a:spAutoFit/>
          </a:bodyPr>
          <a:lstStyle/>
          <a:p>
            <a:pPr marL="71755" marR="71755"/>
            <a:r>
              <a:rPr lang="en-US" sz="2400" dirty="0"/>
              <a:t>Sometimes, when we experience very strong emotions such as anger or disappointment, we can act quickly and do something </a:t>
            </a:r>
            <a:r>
              <a:rPr lang="en-US" sz="2400"/>
              <a:t>that we later </a:t>
            </a:r>
            <a:r>
              <a:rPr lang="en-US" sz="2400" dirty="0"/>
              <a:t>regret. </a:t>
            </a:r>
          </a:p>
          <a:p>
            <a:pPr marL="71755" marR="71755"/>
            <a:endParaRPr lang="en-GB" sz="2400" dirty="0"/>
          </a:p>
          <a:p>
            <a:pPr marL="71755" marR="71755"/>
            <a:r>
              <a:rPr lang="en-US" sz="2400" dirty="0"/>
              <a:t> </a:t>
            </a:r>
            <a:endParaRPr lang="en-GB" sz="2400" dirty="0"/>
          </a:p>
          <a:p>
            <a:pPr marR="71755" lvl="0"/>
            <a:r>
              <a:rPr lang="en-US" sz="2400" dirty="0"/>
              <a:t>Can you think of any famous examples of people losing control </a:t>
            </a:r>
            <a:r>
              <a:rPr lang="en-US" sz="2400"/>
              <a:t>of a situation </a:t>
            </a:r>
            <a:r>
              <a:rPr lang="en-US" sz="2400" dirty="0"/>
              <a:t>because of their emotions? </a:t>
            </a:r>
            <a:endParaRPr lang="en-GB" sz="2400" dirty="0"/>
          </a:p>
          <a:p>
            <a:pPr marL="300355" marR="71755"/>
            <a:r>
              <a:rPr lang="en-US" sz="2400" dirty="0"/>
              <a:t> </a:t>
            </a:r>
            <a:endParaRPr lang="en-GB" sz="2400" dirty="0"/>
          </a:p>
        </p:txBody>
      </p:sp>
      <p:pic>
        <p:nvPicPr>
          <p:cNvPr id="6" name="Picture 5"/>
          <p:cNvPicPr>
            <a:picLocks noChangeAspect="1"/>
          </p:cNvPicPr>
          <p:nvPr/>
        </p:nvPicPr>
        <p:blipFill>
          <a:blip r:embed="rId6"/>
          <a:stretch>
            <a:fillRect/>
          </a:stretch>
        </p:blipFill>
        <p:spPr>
          <a:xfrm>
            <a:off x="2203205" y="4375344"/>
            <a:ext cx="2078955" cy="2078955"/>
          </a:xfrm>
          <a:prstGeom prst="rect">
            <a:avLst/>
          </a:prstGeom>
        </p:spPr>
      </p:pic>
      <p:pic>
        <p:nvPicPr>
          <p:cNvPr id="8" name="Picture 7"/>
          <p:cNvPicPr>
            <a:picLocks noChangeAspect="1"/>
          </p:cNvPicPr>
          <p:nvPr/>
        </p:nvPicPr>
        <p:blipFill>
          <a:blip r:embed="rId7"/>
          <a:stretch>
            <a:fillRect/>
          </a:stretch>
        </p:blipFill>
        <p:spPr>
          <a:xfrm>
            <a:off x="6773374" y="4019128"/>
            <a:ext cx="2397003" cy="2435171"/>
          </a:xfrm>
          <a:prstGeom prst="rect">
            <a:avLst/>
          </a:prstGeom>
        </p:spPr>
      </p:pic>
    </p:spTree>
    <p:extLst>
      <p:ext uri="{BB962C8B-B14F-4D97-AF65-F5344CB8AC3E}">
        <p14:creationId xmlns:p14="http://schemas.microsoft.com/office/powerpoint/2010/main" val="235723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373675" y="5320146"/>
            <a:ext cx="1581324" cy="1312978"/>
          </a:xfrm>
          <a:prstGeom prst="rect">
            <a:avLst/>
          </a:prstGeom>
        </p:spPr>
      </p:pic>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3" name="Rectangle 2"/>
          <p:cNvSpPr/>
          <p:nvPr/>
        </p:nvSpPr>
        <p:spPr>
          <a:xfrm>
            <a:off x="910256" y="1441965"/>
            <a:ext cx="7213836" cy="4154984"/>
          </a:xfrm>
          <a:prstGeom prst="rect">
            <a:avLst/>
          </a:prstGeom>
        </p:spPr>
        <p:txBody>
          <a:bodyPr wrap="square">
            <a:spAutoFit/>
          </a:bodyPr>
          <a:lstStyle/>
          <a:p>
            <a:pPr marL="71755" marR="71755"/>
            <a:r>
              <a:rPr lang="en-US" sz="2400" b="1" dirty="0"/>
              <a:t>Life example</a:t>
            </a:r>
            <a:endParaRPr lang="en-GB" sz="2400" b="1" dirty="0"/>
          </a:p>
          <a:p>
            <a:pPr marL="71755" marR="71755"/>
            <a:r>
              <a:rPr lang="en-US" sz="2400" dirty="0"/>
              <a:t> </a:t>
            </a:r>
            <a:endParaRPr lang="en-GB" sz="2400" dirty="0"/>
          </a:p>
          <a:p>
            <a:pPr marL="342900" marR="71755" lvl="0" indent="-342900">
              <a:buFont typeface="Arial" panose="020B0604020202020204" pitchFamily="34" charset="0"/>
              <a:buChar char="•"/>
            </a:pPr>
            <a:r>
              <a:rPr lang="en-US" sz="2400"/>
              <a:t>Can you </a:t>
            </a:r>
            <a:r>
              <a:rPr lang="en-US" sz="2400" dirty="0"/>
              <a:t>think of an example </a:t>
            </a:r>
            <a:r>
              <a:rPr lang="en-US" sz="2400"/>
              <a:t>from your </a:t>
            </a:r>
            <a:r>
              <a:rPr lang="en-US" sz="2400" dirty="0"/>
              <a:t>life </a:t>
            </a:r>
            <a:r>
              <a:rPr lang="en-US" sz="2400"/>
              <a:t>where you </a:t>
            </a:r>
            <a:r>
              <a:rPr lang="en-US" sz="2400" dirty="0"/>
              <a:t>have experienced very strong emotions? </a:t>
            </a:r>
          </a:p>
          <a:p>
            <a:pPr marL="342900" marR="71755" lvl="0" indent="-342900">
              <a:buFont typeface="Arial" panose="020B0604020202020204" pitchFamily="34" charset="0"/>
              <a:buChar char="•"/>
            </a:pPr>
            <a:endParaRPr lang="en-US" sz="2400" dirty="0"/>
          </a:p>
          <a:p>
            <a:pPr marL="342900" marR="71755" indent="-342900">
              <a:buFont typeface="Arial" panose="020B0604020202020204" pitchFamily="34" charset="0"/>
              <a:buChar char="•"/>
            </a:pPr>
            <a:r>
              <a:rPr lang="en-US" sz="2400" dirty="0"/>
              <a:t>What were the circumstances surrounding that event? </a:t>
            </a:r>
            <a:endParaRPr lang="en-GB" sz="2800" dirty="0">
              <a:latin typeface="Arial" panose="020B0604020202020204" pitchFamily="34" charset="0"/>
              <a:ea typeface="Arial" panose="020B0604020202020204" pitchFamily="34" charset="0"/>
            </a:endParaRPr>
          </a:p>
          <a:p>
            <a:pPr marL="71755" marR="71755"/>
            <a:endParaRPr lang="en-GB" sz="2400" dirty="0"/>
          </a:p>
          <a:p>
            <a:pPr marL="71755" marR="71755"/>
            <a:r>
              <a:rPr lang="en-US" sz="2400" dirty="0"/>
              <a:t>Write a diary entry recording that event and how you responded. </a:t>
            </a:r>
            <a:endParaRPr lang="en-GB" sz="2400" dirty="0"/>
          </a:p>
          <a:p>
            <a:pPr marL="71755" marR="71755"/>
            <a:r>
              <a:rPr lang="en-US" sz="2400" dirty="0"/>
              <a:t> </a:t>
            </a:r>
            <a:endParaRPr lang="en-GB" sz="2400" dirty="0"/>
          </a:p>
        </p:txBody>
      </p:sp>
      <p:pic>
        <p:nvPicPr>
          <p:cNvPr id="8" name="Picture 7"/>
          <p:cNvPicPr>
            <a:picLocks noChangeAspect="1"/>
          </p:cNvPicPr>
          <p:nvPr/>
        </p:nvPicPr>
        <p:blipFill>
          <a:blip r:embed="rId6"/>
          <a:stretch>
            <a:fillRect/>
          </a:stretch>
        </p:blipFill>
        <p:spPr>
          <a:xfrm rot="580479">
            <a:off x="8337244" y="2652786"/>
            <a:ext cx="3152180" cy="2102672"/>
          </a:xfrm>
          <a:prstGeom prst="rect">
            <a:avLst/>
          </a:prstGeom>
        </p:spPr>
      </p:pic>
    </p:spTree>
    <p:extLst>
      <p:ext uri="{BB962C8B-B14F-4D97-AF65-F5344CB8AC3E}">
        <p14:creationId xmlns:p14="http://schemas.microsoft.com/office/powerpoint/2010/main" val="689693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Words>
  <Application>Microsoft Office PowerPoint</Application>
  <PresentationFormat>Widescreen</PresentationFormat>
  <Paragraphs>98</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Claire Jackson</cp:lastModifiedBy>
  <cp:revision>75</cp:revision>
  <dcterms:created xsi:type="dcterms:W3CDTF">2019-06-06T13:36:27Z</dcterms:created>
  <dcterms:modified xsi:type="dcterms:W3CDTF">2020-06-08T14:32:27Z</dcterms:modified>
</cp:coreProperties>
</file>