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7" r:id="rId4"/>
    <p:sldId id="259" r:id="rId5"/>
    <p:sldId id="260" r:id="rId6"/>
    <p:sldId id="261" r:id="rId7"/>
    <p:sldId id="26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81" d="100"/>
          <a:sy n="81"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08/06/2020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2</a:t>
            </a:fld>
            <a:endParaRPr lang="en-GB"/>
          </a:p>
        </p:txBody>
      </p:sp>
    </p:spTree>
    <p:extLst>
      <p:ext uri="{BB962C8B-B14F-4D97-AF65-F5344CB8AC3E}">
        <p14:creationId xmlns:p14="http://schemas.microsoft.com/office/powerpoint/2010/main" val="123883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4</a:t>
            </a:fld>
            <a:endParaRPr lang="en-GB"/>
          </a:p>
        </p:txBody>
      </p:sp>
    </p:spTree>
    <p:extLst>
      <p:ext uri="{BB962C8B-B14F-4D97-AF65-F5344CB8AC3E}">
        <p14:creationId xmlns:p14="http://schemas.microsoft.com/office/powerpoint/2010/main" val="379179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7</a:t>
            </a:fld>
            <a:endParaRPr lang="en-GB"/>
          </a:p>
        </p:txBody>
      </p:sp>
    </p:spTree>
    <p:extLst>
      <p:ext uri="{BB962C8B-B14F-4D97-AF65-F5344CB8AC3E}">
        <p14:creationId xmlns:p14="http://schemas.microsoft.com/office/powerpoint/2010/main" val="64823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8</a:t>
            </a:fld>
            <a:endParaRPr lang="en-GB"/>
          </a:p>
        </p:txBody>
      </p:sp>
    </p:spTree>
    <p:extLst>
      <p:ext uri="{BB962C8B-B14F-4D97-AF65-F5344CB8AC3E}">
        <p14:creationId xmlns:p14="http://schemas.microsoft.com/office/powerpoint/2010/main" val="261294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5.png" /><Relationship Id="rId5" Type="http://schemas.openxmlformats.org/officeDocument/2006/relationships/image" Target="../media/image3.png" /><Relationship Id="rId4" Type="http://schemas.openxmlformats.org/officeDocument/2006/relationships/image" Target="../media/image2.png"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6.png" /><Relationship Id="rId4" Type="http://schemas.openxmlformats.org/officeDocument/2006/relationships/image" Target="../media/image3.png" /></Relationships>
</file>

<file path=ppt/slides/_rels/slide4.xml.rels><?xml version="1.0" encoding="UTF-8" standalone="yes"?>
<Relationships xmlns="http://schemas.openxmlformats.org/package/2006/relationships"><Relationship Id="rId8" Type="http://schemas.openxmlformats.org/officeDocument/2006/relationships/image" Target="../media/image9.jpeg" /><Relationship Id="rId3" Type="http://schemas.openxmlformats.org/officeDocument/2006/relationships/image" Target="../media/image1.png" /><Relationship Id="rId7" Type="http://schemas.openxmlformats.org/officeDocument/2006/relationships/image" Target="../media/image8.jpeg" /><Relationship Id="rId2" Type="http://schemas.openxmlformats.org/officeDocument/2006/relationships/notesSlide" Target="../notesSlides/notesSlide2.xml" /><Relationship Id="rId1" Type="http://schemas.openxmlformats.org/officeDocument/2006/relationships/slideLayout" Target="../slideLayouts/slideLayout1.xml" /><Relationship Id="rId6" Type="http://schemas.openxmlformats.org/officeDocument/2006/relationships/image" Target="../media/image7.jpeg" /><Relationship Id="rId5" Type="http://schemas.openxmlformats.org/officeDocument/2006/relationships/image" Target="../media/image3.png" /><Relationship Id="rId10" Type="http://schemas.openxmlformats.org/officeDocument/2006/relationships/image" Target="../media/image11.jpeg" /><Relationship Id="rId4" Type="http://schemas.openxmlformats.org/officeDocument/2006/relationships/image" Target="../media/image2.png" /><Relationship Id="rId9" Type="http://schemas.openxmlformats.org/officeDocument/2006/relationships/image" Target="../media/image10.jpeg"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14.png"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1.xml" /><Relationship Id="rId6" Type="http://schemas.openxmlformats.org/officeDocument/2006/relationships/image" Target="../media/image5.png" /><Relationship Id="rId5" Type="http://schemas.openxmlformats.org/officeDocument/2006/relationships/image" Target="../media/image3.png"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6" name="Text Box 3"/>
          <p:cNvSpPr txBox="1">
            <a:spLocks noChangeArrowheads="1"/>
          </p:cNvSpPr>
          <p:nvPr/>
        </p:nvSpPr>
        <p:spPr bwMode="auto">
          <a:xfrm>
            <a:off x="0" y="-1588"/>
            <a:ext cx="1123950" cy="3349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p:cNvSpPr txBox="1"/>
          <p:nvPr/>
        </p:nvSpPr>
        <p:spPr>
          <a:xfrm>
            <a:off x="4002116" y="4932899"/>
            <a:ext cx="4332990" cy="461665"/>
          </a:xfrm>
          <a:prstGeom prst="rect">
            <a:avLst/>
          </a:prstGeom>
          <a:noFill/>
        </p:spPr>
        <p:txBody>
          <a:bodyPr wrap="square" rtlCol="0">
            <a:spAutoFit/>
          </a:bodyPr>
          <a:lstStyle/>
          <a:p>
            <a:pPr algn="ctr"/>
            <a:r>
              <a:rPr lang="en-GB" sz="2400" b="1" dirty="0"/>
              <a:t>Developing Virtues</a:t>
            </a:r>
          </a:p>
        </p:txBody>
      </p:sp>
      <p:pic>
        <p:nvPicPr>
          <p:cNvPr id="3" name="Picture 2"/>
          <p:cNvPicPr>
            <a:picLocks noChangeAspect="1"/>
          </p:cNvPicPr>
          <p:nvPr/>
        </p:nvPicPr>
        <p:blipFill>
          <a:blip r:embed="rId5"/>
          <a:stretch>
            <a:fillRect/>
          </a:stretch>
        </p:blipFill>
        <p:spPr>
          <a:xfrm>
            <a:off x="4960036" y="2094783"/>
            <a:ext cx="2417151" cy="2838116"/>
          </a:xfrm>
          <a:prstGeom prst="rect">
            <a:avLst/>
          </a:prstGeom>
        </p:spPr>
      </p:pic>
    </p:spTree>
    <p:extLst>
      <p:ext uri="{BB962C8B-B14F-4D97-AF65-F5344CB8AC3E}">
        <p14:creationId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8" name="Rectangle 7"/>
          <p:cNvSpPr/>
          <p:nvPr/>
        </p:nvSpPr>
        <p:spPr>
          <a:xfrm>
            <a:off x="6321588" y="5248483"/>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l="15073"/>
          <a:stretch>
            <a:fillRect/>
          </a:stretch>
        </p:blipFill>
        <p:spPr bwMode="auto">
          <a:xfrm rot="-1236356">
            <a:off x="816327" y="4616009"/>
            <a:ext cx="893763" cy="1403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1"/>
          <p:cNvSpPr>
            <a:spLocks noChangeArrowheads="1"/>
          </p:cNvSpPr>
          <p:nvPr/>
        </p:nvSpPr>
        <p:spPr bwMode="auto">
          <a:xfrm>
            <a:off x="838200" y="3903504"/>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p:cNvSpPr txBox="1"/>
          <p:nvPr/>
        </p:nvSpPr>
        <p:spPr>
          <a:xfrm>
            <a:off x="1543701" y="1556451"/>
            <a:ext cx="5287922" cy="461665"/>
          </a:xfrm>
          <a:prstGeom prst="rect">
            <a:avLst/>
          </a:prstGeom>
          <a:noFill/>
        </p:spPr>
        <p:txBody>
          <a:bodyPr wrap="square" rtlCol="0">
            <a:spAutoFit/>
          </a:bodyPr>
          <a:lstStyle/>
          <a:p>
            <a:r>
              <a:rPr lang="en-GB" sz="2400" dirty="0"/>
              <a:t>Can you define the term virtuous?</a:t>
            </a:r>
          </a:p>
        </p:txBody>
      </p:sp>
      <p:sp>
        <p:nvSpPr>
          <p:cNvPr id="14" name="TextBox 13"/>
          <p:cNvSpPr txBox="1"/>
          <p:nvPr/>
        </p:nvSpPr>
        <p:spPr>
          <a:xfrm>
            <a:off x="1644161" y="2513738"/>
            <a:ext cx="8984033" cy="2308324"/>
          </a:xfrm>
          <a:prstGeom prst="rect">
            <a:avLst/>
          </a:prstGeom>
          <a:noFill/>
        </p:spPr>
        <p:txBody>
          <a:bodyPr wrap="square" rtlCol="0">
            <a:spAutoFit/>
          </a:bodyPr>
          <a:lstStyle/>
          <a:p>
            <a:pPr marL="285750" marR="71755" lvl="0" indent="-285750">
              <a:spcAft>
                <a:spcPts val="0"/>
              </a:spcAft>
              <a:buFont typeface="Arial" panose="020B0604020202020204" pitchFamily="34" charset="0"/>
              <a:buChar char="•"/>
            </a:pPr>
            <a:r>
              <a:rPr lang="en-US" sz="2400" dirty="0">
                <a:ea typeface="Arial" panose="020B0604020202020204" pitchFamily="34" charset="0"/>
              </a:rPr>
              <a:t>What is </a:t>
            </a:r>
            <a:r>
              <a:rPr lang="en-US" sz="2400">
                <a:ea typeface="Arial" panose="020B0604020202020204" pitchFamily="34" charset="0"/>
              </a:rPr>
              <a:t>a ‘virtuous person’ like? </a:t>
            </a:r>
            <a:endParaRPr lang="en-US" sz="2400" dirty="0">
              <a:ea typeface="Arial" panose="020B0604020202020204" pitchFamily="34" charset="0"/>
            </a:endParaRPr>
          </a:p>
          <a:p>
            <a:pPr marL="342900" marR="71755" lvl="0" indent="-342900">
              <a:spcAft>
                <a:spcPts val="0"/>
              </a:spcAft>
              <a:buFont typeface="Arial" panose="020B0604020202020204" pitchFamily="34" charset="0"/>
              <a:buChar char="•"/>
            </a:pPr>
            <a:endParaRPr lang="en-GB" sz="2400" dirty="0">
              <a:ea typeface="Arial" panose="020B0604020202020204" pitchFamily="34" charset="0"/>
            </a:endParaRPr>
          </a:p>
          <a:p>
            <a:pPr marL="285750" marR="71755" lvl="0" indent="-285750">
              <a:spcAft>
                <a:spcPts val="0"/>
              </a:spcAft>
              <a:buFont typeface="Arial" panose="020B0604020202020204" pitchFamily="34" charset="0"/>
              <a:buChar char="•"/>
            </a:pPr>
            <a:r>
              <a:rPr lang="en-US" sz="2400">
                <a:ea typeface="Arial" panose="020B0604020202020204" pitchFamily="34" charset="0"/>
              </a:rPr>
              <a:t>Do you </a:t>
            </a:r>
            <a:r>
              <a:rPr lang="en-US" sz="2400" dirty="0">
                <a:ea typeface="Arial" panose="020B0604020202020204" pitchFamily="34" charset="0"/>
              </a:rPr>
              <a:t>think that becoming virtuous is something that can be developed and learned? </a:t>
            </a:r>
          </a:p>
          <a:p>
            <a:pPr marL="342900" marR="71755" lvl="0" indent="-342900">
              <a:spcAft>
                <a:spcPts val="0"/>
              </a:spcAft>
              <a:buFont typeface="Arial" panose="020B0604020202020204" pitchFamily="34" charset="0"/>
              <a:buChar char="•"/>
            </a:pPr>
            <a:endParaRPr lang="en-GB" sz="2400" dirty="0">
              <a:ea typeface="Arial" panose="020B0604020202020204" pitchFamily="34" charset="0"/>
            </a:endParaRPr>
          </a:p>
          <a:p>
            <a:pPr marL="285750" marR="71755" lvl="0" indent="-285750">
              <a:spcAft>
                <a:spcPts val="0"/>
              </a:spcAft>
              <a:buFont typeface="Arial" panose="020B0604020202020204" pitchFamily="34" charset="0"/>
              <a:buChar char="•"/>
            </a:pPr>
            <a:r>
              <a:rPr lang="en-US" sz="2400" dirty="0">
                <a:ea typeface="Arial" panose="020B0604020202020204" pitchFamily="34" charset="0"/>
              </a:rPr>
              <a:t>Can you become kind, generous, compassionate etc.?  </a:t>
            </a:r>
            <a:endParaRPr lang="en-GB" sz="2400" dirty="0">
              <a:ea typeface="Arial" panose="020B0604020202020204" pitchFamily="34" charset="0"/>
            </a:endParaRPr>
          </a:p>
        </p:txBody>
      </p:sp>
    </p:spTree>
    <p:extLst>
      <p:ext uri="{BB962C8B-B14F-4D97-AF65-F5344CB8AC3E}">
        <p14:creationId xmlns:p14="http://schemas.microsoft.com/office/powerpoint/2010/main" val="274626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12" name="TextBox 11"/>
          <p:cNvSpPr txBox="1"/>
          <p:nvPr/>
        </p:nvSpPr>
        <p:spPr>
          <a:xfrm>
            <a:off x="553915" y="2055042"/>
            <a:ext cx="4695092" cy="1553674"/>
          </a:xfrm>
          <a:prstGeom prst="rect">
            <a:avLst/>
          </a:prstGeom>
          <a:noFill/>
        </p:spPr>
        <p:txBody>
          <a:bodyPr wrap="square" rtlCol="0">
            <a:spAutoFit/>
          </a:bodyPr>
          <a:lstStyle/>
          <a:p>
            <a:endParaRPr lang="en-GB" dirty="0"/>
          </a:p>
        </p:txBody>
      </p:sp>
      <p:sp>
        <p:nvSpPr>
          <p:cNvPr id="9" name="Rectangle 8"/>
          <p:cNvSpPr/>
          <p:nvPr/>
        </p:nvSpPr>
        <p:spPr>
          <a:xfrm>
            <a:off x="553915" y="1392724"/>
            <a:ext cx="8546123" cy="4801314"/>
          </a:xfrm>
          <a:prstGeom prst="rect">
            <a:avLst/>
          </a:prstGeom>
        </p:spPr>
        <p:txBody>
          <a:bodyPr wrap="square">
            <a:spAutoFit/>
          </a:bodyPr>
          <a:lstStyle/>
          <a:p>
            <a:pPr marL="71755" marR="71755">
              <a:spcAft>
                <a:spcPts val="0"/>
              </a:spcAft>
            </a:pPr>
            <a:r>
              <a:rPr lang="en-US" dirty="0">
                <a:latin typeface="Arial" panose="020B0604020202020204" pitchFamily="34" charset="0"/>
                <a:ea typeface="Arial" panose="020B0604020202020204" pitchFamily="34" charset="0"/>
              </a:rPr>
              <a:t> </a:t>
            </a:r>
            <a:endParaRPr lang="en-GB" sz="2000" dirty="0">
              <a:latin typeface="Arial" panose="020B0604020202020204" pitchFamily="34" charset="0"/>
              <a:ea typeface="Arial" panose="020B0604020202020204" pitchFamily="34" charset="0"/>
            </a:endParaRPr>
          </a:p>
          <a:p>
            <a:pPr marL="71755" marR="71755">
              <a:spcAft>
                <a:spcPts val="0"/>
              </a:spcAft>
            </a:pPr>
            <a:r>
              <a:rPr lang="en-US" sz="2400" dirty="0">
                <a:ea typeface="Arial" panose="020B0604020202020204" pitchFamily="34" charset="0"/>
              </a:rPr>
              <a:t>Discuss these ideas. </a:t>
            </a:r>
            <a:endParaRPr lang="en-GB" sz="2400" dirty="0">
              <a:ea typeface="Arial" panose="020B0604020202020204" pitchFamily="34" charset="0"/>
            </a:endParaRPr>
          </a:p>
          <a:p>
            <a:pPr marL="71755" marR="71755">
              <a:spcAft>
                <a:spcPts val="0"/>
              </a:spcAft>
            </a:pPr>
            <a:r>
              <a:rPr lang="en-US" sz="2400" dirty="0">
                <a:ea typeface="Arial" panose="020B0604020202020204" pitchFamily="34" charset="0"/>
              </a:rPr>
              <a:t> </a:t>
            </a:r>
            <a:endParaRPr lang="en-GB" sz="2400" dirty="0">
              <a:ea typeface="Arial" panose="020B0604020202020204" pitchFamily="34" charset="0"/>
            </a:endParaRPr>
          </a:p>
          <a:p>
            <a:pPr marR="71755" lvl="0">
              <a:spcAft>
                <a:spcPts val="0"/>
              </a:spcAft>
            </a:pPr>
            <a:r>
              <a:rPr lang="en-US" sz="2400" dirty="0">
                <a:ea typeface="Arial" panose="020B0604020202020204" pitchFamily="34" charset="0"/>
              </a:rPr>
              <a:t>Can you give any examples of where or how you have developed your character </a:t>
            </a:r>
            <a:r>
              <a:rPr lang="en-US" sz="2400">
                <a:ea typeface="Arial" panose="020B0604020202020204" pitchFamily="34" charset="0"/>
              </a:rPr>
              <a:t>through becoming more </a:t>
            </a:r>
            <a:r>
              <a:rPr lang="en-US" sz="2400" dirty="0">
                <a:ea typeface="Arial" panose="020B0604020202020204" pitchFamily="34" charset="0"/>
              </a:rPr>
              <a:t>virtuous?</a:t>
            </a:r>
            <a:endParaRPr lang="en-GB" sz="2400" dirty="0">
              <a:ea typeface="Arial" panose="020B0604020202020204" pitchFamily="34" charset="0"/>
            </a:endParaRPr>
          </a:p>
          <a:p>
            <a:pPr marL="71755" marR="71755">
              <a:spcAft>
                <a:spcPts val="0"/>
              </a:spcAft>
            </a:pPr>
            <a:r>
              <a:rPr lang="en-US" sz="2400" dirty="0">
                <a:ea typeface="Arial" panose="020B0604020202020204" pitchFamily="34" charset="0"/>
              </a:rPr>
              <a:t> </a:t>
            </a:r>
            <a:endParaRPr lang="en-GB" sz="2400" dirty="0">
              <a:ea typeface="Arial" panose="020B0604020202020204" pitchFamily="34" charset="0"/>
            </a:endParaRPr>
          </a:p>
          <a:p>
            <a:pPr marL="71755" marR="71755">
              <a:spcAft>
                <a:spcPts val="0"/>
              </a:spcAft>
            </a:pPr>
            <a:r>
              <a:rPr lang="en-US" sz="2400" dirty="0">
                <a:ea typeface="Arial" panose="020B0604020202020204" pitchFamily="34" charset="0"/>
              </a:rPr>
              <a:t>Feedback in pairs or as a whole group. </a:t>
            </a:r>
            <a:endParaRPr lang="en-GB" sz="2400" dirty="0">
              <a:ea typeface="Arial" panose="020B0604020202020204" pitchFamily="34" charset="0"/>
            </a:endParaRPr>
          </a:p>
          <a:p>
            <a:pPr marL="71755" marR="71755">
              <a:spcAft>
                <a:spcPts val="0"/>
              </a:spcAft>
            </a:pPr>
            <a:r>
              <a:rPr lang="en-US" sz="2400" b="1" dirty="0">
                <a:ea typeface="Arial" panose="020B0604020202020204" pitchFamily="34" charset="0"/>
              </a:rPr>
              <a:t> </a:t>
            </a:r>
            <a:endParaRPr lang="en-GB" sz="2400" dirty="0">
              <a:ea typeface="Arial" panose="020B0604020202020204" pitchFamily="34" charset="0"/>
            </a:endParaRPr>
          </a:p>
          <a:p>
            <a:pPr marL="71755" marR="71755">
              <a:spcAft>
                <a:spcPts val="0"/>
              </a:spcAft>
            </a:pPr>
            <a:r>
              <a:rPr lang="en-US" sz="2400" dirty="0">
                <a:ea typeface="Arial" panose="020B0604020202020204" pitchFamily="34" charset="0"/>
              </a:rPr>
              <a:t>Aristotle </a:t>
            </a:r>
            <a:r>
              <a:rPr lang="en-US" sz="2400">
                <a:ea typeface="Arial" panose="020B0604020202020204" pitchFamily="34" charset="0"/>
              </a:rPr>
              <a:t>believed that </a:t>
            </a:r>
            <a:r>
              <a:rPr lang="en-US" sz="2400" dirty="0">
                <a:ea typeface="Arial" panose="020B0604020202020204" pitchFamily="34" charset="0"/>
              </a:rPr>
              <a:t>‘we are what we consistently </a:t>
            </a:r>
            <a:r>
              <a:rPr lang="en-US" sz="2400">
                <a:ea typeface="Arial" panose="020B0604020202020204" pitchFamily="34" charset="0"/>
              </a:rPr>
              <a:t>do’, </a:t>
            </a:r>
            <a:r>
              <a:rPr lang="en-US" sz="2400" dirty="0">
                <a:ea typeface="Arial" panose="020B0604020202020204" pitchFamily="34" charset="0"/>
              </a:rPr>
              <a:t>so we need to practice our virtues in order to become more virtuous. </a:t>
            </a:r>
            <a:r>
              <a:rPr lang="en-US" sz="2400">
                <a:ea typeface="Arial" panose="020B0604020202020204" pitchFamily="34" charset="0"/>
              </a:rPr>
              <a:t>The activities </a:t>
            </a:r>
            <a:r>
              <a:rPr lang="en-US" sz="2400" dirty="0">
                <a:ea typeface="Arial" panose="020B0604020202020204" pitchFamily="34" charset="0"/>
              </a:rPr>
              <a:t>that follow will use some different techniques including looking at role models, moral dilemmas and opportunities for reflection.</a:t>
            </a:r>
            <a:endParaRPr lang="en-GB" sz="2400" dirty="0">
              <a:effectLst/>
              <a:ea typeface="Arial" panose="020B0604020202020204" pitchFamily="34" charset="0"/>
            </a:endParaRPr>
          </a:p>
        </p:txBody>
      </p:sp>
      <p:pic>
        <p:nvPicPr>
          <p:cNvPr id="2" name="Picture 1"/>
          <p:cNvPicPr>
            <a:picLocks noChangeAspect="1"/>
          </p:cNvPicPr>
          <p:nvPr/>
        </p:nvPicPr>
        <p:blipFill>
          <a:blip r:embed="rId5"/>
          <a:stretch>
            <a:fillRect/>
          </a:stretch>
        </p:blipFill>
        <p:spPr>
          <a:xfrm>
            <a:off x="8982442" y="1856051"/>
            <a:ext cx="2605154" cy="2754190"/>
          </a:xfrm>
          <a:prstGeom prst="rect">
            <a:avLst/>
          </a:prstGeom>
        </p:spPr>
      </p:pic>
    </p:spTree>
    <p:extLst>
      <p:ext uri="{BB962C8B-B14F-4D97-AF65-F5344CB8AC3E}">
        <p14:creationId xmlns:p14="http://schemas.microsoft.com/office/powerpoint/2010/main" val="274168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9" name="Rectangle 8"/>
          <p:cNvSpPr/>
          <p:nvPr/>
        </p:nvSpPr>
        <p:spPr>
          <a:xfrm>
            <a:off x="509157" y="1597022"/>
            <a:ext cx="7797439" cy="1938992"/>
          </a:xfrm>
          <a:prstGeom prst="rect">
            <a:avLst/>
          </a:prstGeom>
        </p:spPr>
        <p:txBody>
          <a:bodyPr wrap="square">
            <a:spAutoFit/>
          </a:bodyPr>
          <a:lstStyle/>
          <a:p>
            <a:pPr marL="71755" marR="71755">
              <a:spcAft>
                <a:spcPts val="0"/>
              </a:spcAft>
            </a:pPr>
            <a:r>
              <a:rPr lang="en-US" sz="2400" dirty="0">
                <a:ea typeface="Arial" panose="020B0604020202020204" pitchFamily="34" charset="0"/>
              </a:rPr>
              <a:t>Can you identify these influential figures who could be considered to be </a:t>
            </a:r>
            <a:r>
              <a:rPr lang="en-US" sz="2400">
                <a:ea typeface="Arial" panose="020B0604020202020204" pitchFamily="34" charset="0"/>
              </a:rPr>
              <a:t>role models?</a:t>
            </a:r>
            <a:endParaRPr lang="en-US" sz="2400" dirty="0">
              <a:ea typeface="Arial" panose="020B0604020202020204" pitchFamily="34" charset="0"/>
            </a:endParaRPr>
          </a:p>
          <a:p>
            <a:pPr marL="71755" marR="71755">
              <a:spcAft>
                <a:spcPts val="0"/>
              </a:spcAft>
            </a:pPr>
            <a:endParaRPr lang="en-US" sz="2400" dirty="0">
              <a:ea typeface="Arial" panose="020B0604020202020204" pitchFamily="34" charset="0"/>
            </a:endParaRPr>
          </a:p>
          <a:p>
            <a:pPr marL="71755" marR="71755">
              <a:spcAft>
                <a:spcPts val="0"/>
              </a:spcAft>
            </a:pPr>
            <a:r>
              <a:rPr lang="en-US" sz="2400">
                <a:ea typeface="Arial" panose="020B0604020202020204" pitchFamily="34" charset="0"/>
              </a:rPr>
              <a:t>How </a:t>
            </a:r>
            <a:r>
              <a:rPr lang="en-US" sz="2400" dirty="0">
                <a:ea typeface="Arial" panose="020B0604020202020204" pitchFamily="34" charset="0"/>
              </a:rPr>
              <a:t>might these people be linked and what do they have in common? </a:t>
            </a:r>
            <a:endParaRPr lang="en-GB" sz="2400" dirty="0">
              <a:effectLst/>
              <a:ea typeface="Arial" panose="020B0604020202020204" pitchFamily="34" charset="0"/>
            </a:endParaRPr>
          </a:p>
        </p:txBody>
      </p:sp>
      <p:sp>
        <p:nvSpPr>
          <p:cNvPr id="12" name="Rectangle 11"/>
          <p:cNvSpPr/>
          <p:nvPr/>
        </p:nvSpPr>
        <p:spPr>
          <a:xfrm>
            <a:off x="509157" y="3721239"/>
            <a:ext cx="8083062" cy="2308324"/>
          </a:xfrm>
          <a:prstGeom prst="rect">
            <a:avLst/>
          </a:prstGeom>
        </p:spPr>
        <p:txBody>
          <a:bodyPr wrap="square">
            <a:spAutoFit/>
          </a:bodyPr>
          <a:lstStyle/>
          <a:p>
            <a:pPr marL="71755" marR="71755">
              <a:spcAft>
                <a:spcPts val="0"/>
              </a:spcAft>
            </a:pPr>
            <a:r>
              <a:rPr lang="en-US" sz="2400">
                <a:ea typeface="Arial" panose="020B0604020202020204" pitchFamily="34" charset="0"/>
              </a:rPr>
              <a:t>All </a:t>
            </a:r>
            <a:r>
              <a:rPr lang="en-US" sz="2400" dirty="0">
                <a:ea typeface="Arial" panose="020B0604020202020204" pitchFamily="34" charset="0"/>
              </a:rPr>
              <a:t>of these people are considered to be role models. When we seek to develop our virtues in ourselves we need to </a:t>
            </a:r>
            <a:r>
              <a:rPr lang="en-US" sz="2400" dirty="0" err="1">
                <a:ea typeface="Arial" panose="020B0604020202020204" pitchFamily="34" charset="0"/>
              </a:rPr>
              <a:t>recognise</a:t>
            </a:r>
            <a:r>
              <a:rPr lang="en-US" sz="2400" dirty="0">
                <a:ea typeface="Arial" panose="020B0604020202020204" pitchFamily="34" charset="0"/>
              </a:rPr>
              <a:t> how </a:t>
            </a:r>
            <a:r>
              <a:rPr lang="en-US" sz="2400">
                <a:ea typeface="Arial" panose="020B0604020202020204" pitchFamily="34" charset="0"/>
              </a:rPr>
              <a:t>they work in real-life </a:t>
            </a:r>
            <a:r>
              <a:rPr lang="en-US" sz="2400" dirty="0">
                <a:ea typeface="Arial" panose="020B0604020202020204" pitchFamily="34" charset="0"/>
              </a:rPr>
              <a:t>situations</a:t>
            </a:r>
            <a:r>
              <a:rPr lang="en-US" sz="2400">
                <a:ea typeface="Arial" panose="020B0604020202020204" pitchFamily="34" charset="0"/>
              </a:rPr>
              <a:t>. </a:t>
            </a:r>
          </a:p>
          <a:p>
            <a:pPr marL="71755" marR="71755">
              <a:spcAft>
                <a:spcPts val="0"/>
              </a:spcAft>
            </a:pPr>
            <a:endParaRPr lang="en-US" sz="2400">
              <a:ea typeface="Arial" panose="020B0604020202020204" pitchFamily="34" charset="0"/>
            </a:endParaRPr>
          </a:p>
          <a:p>
            <a:pPr marL="71755" marR="71755">
              <a:spcAft>
                <a:spcPts val="0"/>
              </a:spcAft>
            </a:pPr>
            <a:r>
              <a:rPr lang="en-US" sz="2400">
                <a:ea typeface="Arial" panose="020B0604020202020204" pitchFamily="34" charset="0"/>
              </a:rPr>
              <a:t>By </a:t>
            </a:r>
            <a:r>
              <a:rPr lang="en-US" sz="2400" dirty="0">
                <a:ea typeface="Arial" panose="020B0604020202020204" pitchFamily="34" charset="0"/>
              </a:rPr>
              <a:t>looking at role models it is possible to see some good examples of virtues in real life.</a:t>
            </a:r>
            <a:endParaRPr lang="en-GB" sz="2400" dirty="0">
              <a:effectLst/>
              <a:ea typeface="Arial" panose="020B0604020202020204" pitchFamily="34" charset="0"/>
            </a:endParaRPr>
          </a:p>
        </p:txBody>
      </p:sp>
      <p:pic>
        <p:nvPicPr>
          <p:cNvPr id="1026" name="Picture 2" descr="Image result for obam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6304" y="1784436"/>
            <a:ext cx="981570" cy="12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7" name="Picture 3" descr="Image result for mother teres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52629" y="3104728"/>
            <a:ext cx="908389" cy="71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8" name="Picture 4" descr="Image result for gandh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76304" y="3082485"/>
            <a:ext cx="981570" cy="14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9" name="Picture 5" descr="Image result for emmeline pankhurs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52630" y="1795572"/>
            <a:ext cx="921116" cy="121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0" name="Picture 6" descr="GettyImages_742800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5330" y="3877487"/>
            <a:ext cx="1325198" cy="8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5036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8" name="Rectangle 1"/>
          <p:cNvSpPr>
            <a:spLocks noChangeArrowheads="1"/>
          </p:cNvSpPr>
          <p:nvPr/>
        </p:nvSpPr>
        <p:spPr bwMode="auto">
          <a:xfrm>
            <a:off x="624483" y="1640265"/>
            <a:ext cx="730371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Arial" panose="020B0604020202020204" pitchFamily="34" charset="0"/>
              </a:rPr>
              <a:t>Think about a role model</a:t>
            </a:r>
            <a:r>
              <a:rPr kumimoji="0" lang="en-US" altLang="en-US" sz="2400" b="0" i="0" u="none" strike="noStrike" cap="none" normalizeH="0" dirty="0">
                <a:ln>
                  <a:noFill/>
                </a:ln>
                <a:solidFill>
                  <a:schemeClr val="tx1"/>
                </a:solidFill>
                <a:effectLst/>
                <a:ea typeface="Arial" panose="020B0604020202020204" pitchFamily="34" charset="0"/>
              </a:rPr>
              <a:t> that you can identify. This might be someone famous or </a:t>
            </a:r>
            <a:r>
              <a:rPr kumimoji="0" lang="en-US" altLang="en-US" sz="2400" b="0" i="0" u="none" strike="noStrike" cap="none" normalizeH="0">
                <a:ln>
                  <a:noFill/>
                </a:ln>
                <a:solidFill>
                  <a:schemeClr val="tx1"/>
                </a:solidFill>
                <a:effectLst/>
                <a:ea typeface="Arial" panose="020B0604020202020204" pitchFamily="34" charset="0"/>
              </a:rPr>
              <a:t>maybe someone </a:t>
            </a:r>
            <a:r>
              <a:rPr kumimoji="0" lang="en-US" altLang="en-US" sz="2400" b="0" i="0" u="none" strike="noStrike" cap="none" normalizeH="0" dirty="0">
                <a:ln>
                  <a:noFill/>
                </a:ln>
                <a:solidFill>
                  <a:schemeClr val="tx1"/>
                </a:solidFill>
                <a:effectLst/>
                <a:ea typeface="Arial" panose="020B0604020202020204" pitchFamily="34" charset="0"/>
              </a:rPr>
              <a:t>from your own life.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a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ea typeface="Arial" panose="020B0604020202020204" pitchFamily="34" charset="0"/>
              </a:rPr>
              <a:t>Write a short account of the role model that you have identified and describe the virtues that you admire in that person.</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ndParaRPr>
          </a:p>
        </p:txBody>
      </p:sp>
      <p:pic>
        <p:nvPicPr>
          <p:cNvPr id="9" name="Picture 8"/>
          <p:cNvPicPr>
            <a:picLocks noChangeAspect="1"/>
          </p:cNvPicPr>
          <p:nvPr/>
        </p:nvPicPr>
        <p:blipFill>
          <a:blip r:embed="rId5"/>
          <a:stretch>
            <a:fillRect/>
          </a:stretch>
        </p:blipFill>
        <p:spPr>
          <a:xfrm>
            <a:off x="8843669" y="1565098"/>
            <a:ext cx="2195859" cy="3755048"/>
          </a:xfrm>
          <a:prstGeom prst="rect">
            <a:avLst/>
          </a:prstGeom>
        </p:spPr>
      </p:pic>
      <p:pic>
        <p:nvPicPr>
          <p:cNvPr id="10" name="Picture 9"/>
          <p:cNvPicPr>
            <a:picLocks noChangeAspect="1"/>
          </p:cNvPicPr>
          <p:nvPr/>
        </p:nvPicPr>
        <p:blipFill>
          <a:blip r:embed="rId6"/>
          <a:stretch>
            <a:fillRect/>
          </a:stretch>
        </p:blipFill>
        <p:spPr>
          <a:xfrm rot="391244">
            <a:off x="4774749" y="4434382"/>
            <a:ext cx="2655751" cy="1771527"/>
          </a:xfrm>
          <a:prstGeom prst="rect">
            <a:avLst/>
          </a:prstGeom>
        </p:spPr>
      </p:pic>
    </p:spTree>
    <p:extLst>
      <p:ext uri="{BB962C8B-B14F-4D97-AF65-F5344CB8AC3E}">
        <p14:creationId xmlns:p14="http://schemas.microsoft.com/office/powerpoint/2010/main" val="105750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2" name="Rectangle 1"/>
          <p:cNvSpPr/>
          <p:nvPr/>
        </p:nvSpPr>
        <p:spPr>
          <a:xfrm>
            <a:off x="937846" y="1801985"/>
            <a:ext cx="7036778" cy="3785652"/>
          </a:xfrm>
          <a:prstGeom prst="rect">
            <a:avLst/>
          </a:prstGeom>
        </p:spPr>
        <p:txBody>
          <a:bodyPr wrap="square">
            <a:spAutoFit/>
          </a:bodyPr>
          <a:lstStyle/>
          <a:p>
            <a:pPr marL="71755" marR="71755">
              <a:spcAft>
                <a:spcPts val="0"/>
              </a:spcAft>
            </a:pPr>
            <a:r>
              <a:rPr lang="en-US" sz="2400" dirty="0">
                <a:ea typeface="Arial" panose="020B0604020202020204" pitchFamily="34" charset="0"/>
              </a:rPr>
              <a:t>When we are learning any skill, it is important to reflect on how we </a:t>
            </a:r>
            <a:r>
              <a:rPr lang="en-US" sz="2400">
                <a:ea typeface="Arial" panose="020B0604020202020204" pitchFamily="34" charset="0"/>
              </a:rPr>
              <a:t>are doing - what </a:t>
            </a:r>
            <a:r>
              <a:rPr lang="en-US" sz="2400" dirty="0">
                <a:ea typeface="Arial" panose="020B0604020202020204" pitchFamily="34" charset="0"/>
              </a:rPr>
              <a:t>we are good at and what we need to do more work on.</a:t>
            </a:r>
            <a:endParaRPr lang="en-GB" sz="2400" dirty="0">
              <a:ea typeface="Arial" panose="020B0604020202020204" pitchFamily="34" charset="0"/>
            </a:endParaRPr>
          </a:p>
          <a:p>
            <a:pPr marL="71755" marR="71755">
              <a:spcAft>
                <a:spcPts val="0"/>
              </a:spcAft>
            </a:pPr>
            <a:r>
              <a:rPr lang="en-US" sz="2400" dirty="0">
                <a:ea typeface="Arial" panose="020B0604020202020204" pitchFamily="34" charset="0"/>
              </a:rPr>
              <a:t> </a:t>
            </a:r>
            <a:endParaRPr lang="en-GB" sz="2400" dirty="0">
              <a:ea typeface="Arial" panose="020B0604020202020204" pitchFamily="34" charset="0"/>
            </a:endParaRPr>
          </a:p>
          <a:p>
            <a:pPr marL="71755" marR="71755">
              <a:spcAft>
                <a:spcPts val="0"/>
              </a:spcAft>
            </a:pPr>
            <a:r>
              <a:rPr lang="en-US" sz="2400" dirty="0">
                <a:ea typeface="Arial" panose="020B0604020202020204" pitchFamily="34" charset="0"/>
              </a:rPr>
              <a:t>Use the shield templates to reflect on:</a:t>
            </a:r>
            <a:endParaRPr lang="en-GB" sz="2400" dirty="0">
              <a:ea typeface="Arial" panose="020B0604020202020204" pitchFamily="34" charset="0"/>
            </a:endParaRPr>
          </a:p>
          <a:p>
            <a:pPr marL="71755" marR="71755">
              <a:spcAft>
                <a:spcPts val="0"/>
              </a:spcAft>
            </a:pPr>
            <a:r>
              <a:rPr lang="en-US" sz="2400" dirty="0">
                <a:ea typeface="Arial" panose="020B0604020202020204" pitchFamily="34" charset="0"/>
              </a:rPr>
              <a:t> </a:t>
            </a:r>
            <a:endParaRPr lang="en-GB" sz="2400" dirty="0">
              <a:ea typeface="Arial" panose="020B0604020202020204" pitchFamily="34" charset="0"/>
            </a:endParaRPr>
          </a:p>
          <a:p>
            <a:pPr marL="342900" marR="71755" lvl="0" indent="-342900">
              <a:spcAft>
                <a:spcPts val="0"/>
              </a:spcAft>
              <a:buFont typeface="Arial" panose="020B0604020202020204" pitchFamily="34" charset="0"/>
              <a:buChar char="•"/>
            </a:pPr>
            <a:r>
              <a:rPr lang="en-US" sz="2400" dirty="0">
                <a:ea typeface="Arial" panose="020B0604020202020204" pitchFamily="34" charset="0"/>
              </a:rPr>
              <a:t>The virtues you are good at.</a:t>
            </a:r>
            <a:endParaRPr lang="en-GB" sz="2400" dirty="0">
              <a:ea typeface="Arial" panose="020B0604020202020204" pitchFamily="34" charset="0"/>
            </a:endParaRPr>
          </a:p>
          <a:p>
            <a:pPr marL="342900" marR="71755" lvl="0" indent="-342900">
              <a:spcAft>
                <a:spcPts val="0"/>
              </a:spcAft>
              <a:buFont typeface="Arial" panose="020B0604020202020204" pitchFamily="34" charset="0"/>
              <a:buChar char="•"/>
            </a:pPr>
            <a:r>
              <a:rPr lang="en-US" sz="2400" dirty="0">
                <a:ea typeface="Arial" panose="020B0604020202020204" pitchFamily="34" charset="0"/>
              </a:rPr>
              <a:t>The virtues you need to practice.</a:t>
            </a:r>
            <a:endParaRPr lang="en-GB" sz="2400" dirty="0">
              <a:ea typeface="Arial" panose="020B0604020202020204" pitchFamily="34" charset="0"/>
            </a:endParaRPr>
          </a:p>
          <a:p>
            <a:pPr marL="342900" marR="71755" lvl="0" indent="-342900">
              <a:spcAft>
                <a:spcPts val="0"/>
              </a:spcAft>
              <a:buFont typeface="Arial" panose="020B0604020202020204" pitchFamily="34" charset="0"/>
              <a:buChar char="•"/>
            </a:pPr>
            <a:r>
              <a:rPr lang="en-US" sz="2400" dirty="0">
                <a:ea typeface="Arial" panose="020B0604020202020204" pitchFamily="34" charset="0"/>
              </a:rPr>
              <a:t>What these virtues look like.</a:t>
            </a:r>
            <a:endParaRPr lang="en-GB" sz="2400" dirty="0">
              <a:ea typeface="Arial" panose="020B0604020202020204" pitchFamily="34" charset="0"/>
            </a:endParaRPr>
          </a:p>
          <a:p>
            <a:pPr marL="342900" marR="71755" lvl="0" indent="-342900">
              <a:spcAft>
                <a:spcPts val="0"/>
              </a:spcAft>
              <a:buFont typeface="Arial" panose="020B0604020202020204" pitchFamily="34" charset="0"/>
              <a:buChar char="•"/>
            </a:pPr>
            <a:r>
              <a:rPr lang="en-US" sz="2400" dirty="0">
                <a:ea typeface="Arial" panose="020B0604020202020204" pitchFamily="34" charset="0"/>
              </a:rPr>
              <a:t>How you are going to develop.</a:t>
            </a:r>
            <a:endParaRPr lang="en-GB" sz="2400" dirty="0">
              <a:effectLst/>
              <a:ea typeface="Arial" panose="020B0604020202020204" pitchFamily="34" charset="0"/>
            </a:endParaRPr>
          </a:p>
        </p:txBody>
      </p:sp>
      <p:pic>
        <p:nvPicPr>
          <p:cNvPr id="8" name="Picture 7"/>
          <p:cNvPicPr/>
          <p:nvPr/>
        </p:nvPicPr>
        <p:blipFill>
          <a:blip r:embed="rId5"/>
          <a:stretch>
            <a:fillRect/>
          </a:stretch>
        </p:blipFill>
        <p:spPr>
          <a:xfrm>
            <a:off x="8453037" y="1686993"/>
            <a:ext cx="2977124" cy="3633153"/>
          </a:xfrm>
          <a:prstGeom prst="rect">
            <a:avLst/>
          </a:prstGeom>
        </p:spPr>
      </p:pic>
    </p:spTree>
    <p:extLst>
      <p:ext uri="{BB962C8B-B14F-4D97-AF65-F5344CB8AC3E}">
        <p14:creationId xmlns:p14="http://schemas.microsoft.com/office/powerpoint/2010/main" val="59131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8" name="Rectangle 7"/>
          <p:cNvSpPr/>
          <p:nvPr/>
        </p:nvSpPr>
        <p:spPr>
          <a:xfrm>
            <a:off x="910256" y="1431880"/>
            <a:ext cx="10660898" cy="3323987"/>
          </a:xfrm>
          <a:prstGeom prst="rect">
            <a:avLst/>
          </a:prstGeom>
        </p:spPr>
        <p:txBody>
          <a:bodyPr wrap="square">
            <a:spAutoFit/>
          </a:bodyPr>
          <a:lstStyle/>
          <a:p>
            <a:pPr marL="71755" marR="71755" algn="just">
              <a:spcAft>
                <a:spcPts val="0"/>
              </a:spcAft>
            </a:pPr>
            <a:r>
              <a:rPr lang="en-US" sz="2300" dirty="0">
                <a:ea typeface="Arial" panose="020B0604020202020204" pitchFamily="34" charset="0"/>
              </a:rPr>
              <a:t>As well as developing individual virtues, it is important to know what to do in difficult situations. You may need to use more than one virtue or you might have to decide which virtue to use. Aristotle called </a:t>
            </a:r>
            <a:r>
              <a:rPr lang="en-US" sz="2300">
                <a:ea typeface="Arial" panose="020B0604020202020204" pitchFamily="34" charset="0"/>
              </a:rPr>
              <a:t>this skill </a:t>
            </a:r>
            <a:r>
              <a:rPr lang="en-US" sz="2300" i="1" dirty="0" err="1">
                <a:ea typeface="Arial" panose="020B0604020202020204" pitchFamily="34" charset="0"/>
              </a:rPr>
              <a:t>phronesis</a:t>
            </a:r>
            <a:r>
              <a:rPr lang="en-US" sz="2300" dirty="0">
                <a:ea typeface="Arial" panose="020B0604020202020204" pitchFamily="34" charset="0"/>
              </a:rPr>
              <a:t> </a:t>
            </a:r>
            <a:r>
              <a:rPr lang="en-US" sz="2300">
                <a:ea typeface="Arial" panose="020B0604020202020204" pitchFamily="34" charset="0"/>
              </a:rPr>
              <a:t>or ‘practical wisdom’. </a:t>
            </a:r>
            <a:r>
              <a:rPr lang="en-US" sz="2300" dirty="0">
                <a:ea typeface="Arial" panose="020B0604020202020204" pitchFamily="34" charset="0"/>
              </a:rPr>
              <a:t>We will be </a:t>
            </a:r>
            <a:r>
              <a:rPr lang="en-US" sz="2300" dirty="0" err="1">
                <a:ea typeface="Arial" panose="020B0604020202020204" pitchFamily="34" charset="0"/>
              </a:rPr>
              <a:t>practising</a:t>
            </a:r>
            <a:r>
              <a:rPr lang="en-US" sz="2300" dirty="0">
                <a:ea typeface="Arial" panose="020B0604020202020204" pitchFamily="34" charset="0"/>
              </a:rPr>
              <a:t> this by looking at moral dilemmas – difficult situations that we might come across in real life. </a:t>
            </a:r>
            <a:endParaRPr lang="en-GB" sz="2300" dirty="0">
              <a:ea typeface="Arial" panose="020B0604020202020204" pitchFamily="34" charset="0"/>
            </a:endParaRPr>
          </a:p>
          <a:p>
            <a:pPr marL="71755" marR="71755">
              <a:spcAft>
                <a:spcPts val="0"/>
              </a:spcAft>
            </a:pPr>
            <a:r>
              <a:rPr lang="en-US" dirty="0">
                <a:latin typeface="Arial" panose="020B0604020202020204" pitchFamily="34" charset="0"/>
                <a:ea typeface="Arial" panose="020B0604020202020204" pitchFamily="34" charset="0"/>
              </a:rPr>
              <a:t> </a:t>
            </a:r>
            <a:endParaRPr lang="en-GB" sz="2400" dirty="0">
              <a:ea typeface="Arial" panose="020B0604020202020204" pitchFamily="34" charset="0"/>
            </a:endParaRPr>
          </a:p>
          <a:p>
            <a:pPr marL="71755" marR="71755">
              <a:spcAft>
                <a:spcPts val="0"/>
              </a:spcAft>
            </a:pPr>
            <a:r>
              <a:rPr lang="en-US" sz="2300" dirty="0">
                <a:ea typeface="Arial" panose="020B0604020202020204" pitchFamily="34" charset="0"/>
              </a:rPr>
              <a:t>In the textbook, these will appear in thought bubbles. When we see a moral dilemma we need to </a:t>
            </a:r>
            <a:r>
              <a:rPr lang="en-US" sz="2300">
                <a:ea typeface="Arial" panose="020B0604020202020204" pitchFamily="34" charset="0"/>
              </a:rPr>
              <a:t>think about: </a:t>
            </a:r>
            <a:endParaRPr lang="en-GB" sz="2300" dirty="0">
              <a:ea typeface="Arial" panose="020B0604020202020204" pitchFamily="34" charset="0"/>
            </a:endParaRPr>
          </a:p>
          <a:p>
            <a:pPr marL="71755" marR="71755">
              <a:spcAft>
                <a:spcPts val="0"/>
              </a:spcAft>
            </a:pPr>
            <a:r>
              <a:rPr lang="en-US" sz="2300" dirty="0">
                <a:ea typeface="Arial" panose="020B0604020202020204" pitchFamily="34" charset="0"/>
              </a:rPr>
              <a:t> </a:t>
            </a:r>
            <a:endParaRPr lang="en-GB" sz="2300" dirty="0">
              <a:ea typeface="Arial" panose="020B0604020202020204" pitchFamily="34" charset="0"/>
            </a:endParaRPr>
          </a:p>
        </p:txBody>
      </p:sp>
      <p:sp>
        <p:nvSpPr>
          <p:cNvPr id="9" name="AutoShape 2"/>
          <p:cNvSpPr>
            <a:spLocks noChangeArrowheads="1"/>
          </p:cNvSpPr>
          <p:nvPr/>
        </p:nvSpPr>
        <p:spPr bwMode="auto">
          <a:xfrm rot="-152724">
            <a:off x="7055315" y="4122102"/>
            <a:ext cx="3529013" cy="1858963"/>
          </a:xfrm>
          <a:prstGeom prst="cloudCallout">
            <a:avLst>
              <a:gd name="adj1" fmla="val -73474"/>
              <a:gd name="adj2" fmla="val 51625"/>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1368669" y="4532824"/>
            <a:ext cx="6096000" cy="1785104"/>
          </a:xfrm>
          <a:prstGeom prst="rect">
            <a:avLst/>
          </a:prstGeom>
        </p:spPr>
        <p:txBody>
          <a:bodyPr>
            <a:spAutoFit/>
          </a:bodyPr>
          <a:lstStyle/>
          <a:p>
            <a:pPr marL="342900" marR="71755" lvl="0" indent="-342900">
              <a:spcAft>
                <a:spcPts val="0"/>
              </a:spcAft>
              <a:buFont typeface="Symbol" panose="05050102010706020507" pitchFamily="18" charset="2"/>
              <a:buChar char=""/>
            </a:pPr>
            <a:r>
              <a:rPr lang="en-US" sz="2200" dirty="0">
                <a:ea typeface="Arial" panose="020B0604020202020204" pitchFamily="34" charset="0"/>
              </a:rPr>
              <a:t>What is </a:t>
            </a:r>
            <a:r>
              <a:rPr lang="en-US" sz="2200">
                <a:ea typeface="Arial" panose="020B0604020202020204" pitchFamily="34" charset="0"/>
              </a:rPr>
              <a:t>the problem here? </a:t>
            </a:r>
            <a:endParaRPr lang="en-GB" sz="2200" dirty="0">
              <a:ea typeface="Arial" panose="020B0604020202020204" pitchFamily="34" charset="0"/>
            </a:endParaRPr>
          </a:p>
          <a:p>
            <a:pPr marL="342900" marR="71755" lvl="0" indent="-342900">
              <a:spcAft>
                <a:spcPts val="0"/>
              </a:spcAft>
              <a:buFont typeface="Symbol" panose="05050102010706020507" pitchFamily="18" charset="2"/>
              <a:buChar char=""/>
            </a:pPr>
            <a:r>
              <a:rPr lang="en-US" sz="2200">
                <a:ea typeface="Arial" panose="020B0604020202020204" pitchFamily="34" charset="0"/>
              </a:rPr>
              <a:t>Which </a:t>
            </a:r>
            <a:r>
              <a:rPr lang="en-US" sz="2200" dirty="0">
                <a:ea typeface="Arial" panose="020B0604020202020204" pitchFamily="34" charset="0"/>
              </a:rPr>
              <a:t>virtues might be needed?</a:t>
            </a:r>
            <a:endParaRPr lang="en-GB" sz="2200" dirty="0">
              <a:ea typeface="Arial" panose="020B0604020202020204" pitchFamily="34" charset="0"/>
            </a:endParaRPr>
          </a:p>
          <a:p>
            <a:pPr marL="342900" marR="71755" lvl="0" indent="-342900">
              <a:spcAft>
                <a:spcPts val="0"/>
              </a:spcAft>
              <a:buFont typeface="Symbol" panose="05050102010706020507" pitchFamily="18" charset="2"/>
              <a:buChar char=""/>
            </a:pPr>
            <a:r>
              <a:rPr lang="en-US" sz="2200" dirty="0">
                <a:ea typeface="Arial" panose="020B0604020202020204" pitchFamily="34" charset="0"/>
              </a:rPr>
              <a:t>Are there any clashing virtues?</a:t>
            </a:r>
            <a:endParaRPr lang="en-GB" sz="2200" dirty="0">
              <a:ea typeface="Arial" panose="020B0604020202020204" pitchFamily="34" charset="0"/>
            </a:endParaRPr>
          </a:p>
          <a:p>
            <a:pPr marL="342900" marR="71755" lvl="0" indent="-342900">
              <a:spcAft>
                <a:spcPts val="0"/>
              </a:spcAft>
              <a:buFont typeface="Symbol" panose="05050102010706020507" pitchFamily="18" charset="2"/>
              <a:buChar char=""/>
            </a:pPr>
            <a:r>
              <a:rPr lang="en-US" sz="2200" dirty="0">
                <a:ea typeface="Arial" panose="020B0604020202020204" pitchFamily="34" charset="0"/>
              </a:rPr>
              <a:t>What is the ‘wise’ thing to do?</a:t>
            </a:r>
            <a:endParaRPr lang="en-GB" sz="2200" dirty="0">
              <a:ea typeface="Arial" panose="020B0604020202020204" pitchFamily="34" charset="0"/>
            </a:endParaRPr>
          </a:p>
          <a:p>
            <a:pPr marL="342900" marR="71755" lvl="0" indent="-342900">
              <a:spcAft>
                <a:spcPts val="0"/>
              </a:spcAft>
              <a:buFont typeface="Symbol" panose="05050102010706020507" pitchFamily="18" charset="2"/>
              <a:buChar char=""/>
            </a:pPr>
            <a:r>
              <a:rPr lang="en-US" sz="2200" dirty="0">
                <a:ea typeface="Arial" panose="020B0604020202020204" pitchFamily="34" charset="0"/>
              </a:rPr>
              <a:t>Is there is more than one solution?</a:t>
            </a:r>
            <a:endParaRPr lang="en-GB" sz="2200" dirty="0">
              <a:effectLst/>
              <a:ea typeface="Arial" panose="020B0604020202020204" pitchFamily="34" charset="0"/>
            </a:endParaRPr>
          </a:p>
        </p:txBody>
      </p:sp>
    </p:spTree>
    <p:extLst>
      <p:ext uri="{BB962C8B-B14F-4D97-AF65-F5344CB8AC3E}">
        <p14:creationId xmlns:p14="http://schemas.microsoft.com/office/powerpoint/2010/main" val="144844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15" name="Rectangle 14"/>
          <p:cNvSpPr/>
          <p:nvPr/>
        </p:nvSpPr>
        <p:spPr>
          <a:xfrm>
            <a:off x="7316254" y="2495207"/>
            <a:ext cx="4285997" cy="1631216"/>
          </a:xfrm>
          <a:prstGeom prst="rect">
            <a:avLst/>
          </a:prstGeom>
        </p:spPr>
        <p:txBody>
          <a:bodyPr wrap="square">
            <a:spAutoFit/>
          </a:bodyPr>
          <a:lstStyle/>
          <a:p>
            <a:pPr marL="342900" marR="71755" lvl="0" indent="-342900">
              <a:spcAft>
                <a:spcPts val="0"/>
              </a:spcAft>
              <a:buFont typeface="Symbol" panose="05050102010706020507" pitchFamily="18" charset="2"/>
              <a:buChar char=""/>
            </a:pPr>
            <a:r>
              <a:rPr lang="en-US" sz="2000" dirty="0">
                <a:ea typeface="Arial" panose="020B0604020202020204" pitchFamily="34" charset="0"/>
              </a:rPr>
              <a:t>What is the problem? </a:t>
            </a:r>
            <a:endParaRPr lang="en-GB" sz="2000" dirty="0">
              <a:ea typeface="Arial" panose="020B0604020202020204" pitchFamily="34" charset="0"/>
            </a:endParaRPr>
          </a:p>
          <a:p>
            <a:pPr marL="342900" marR="71755" lvl="0" indent="-342900">
              <a:spcAft>
                <a:spcPts val="0"/>
              </a:spcAft>
              <a:buFont typeface="Symbol" panose="05050102010706020507" pitchFamily="18" charset="2"/>
              <a:buChar char=""/>
            </a:pPr>
            <a:r>
              <a:rPr lang="en-US" sz="2000" dirty="0">
                <a:ea typeface="Arial" panose="020B0604020202020204" pitchFamily="34" charset="0"/>
              </a:rPr>
              <a:t>What virtues might be needed?</a:t>
            </a:r>
            <a:endParaRPr lang="en-GB" sz="2000" dirty="0">
              <a:ea typeface="Arial" panose="020B0604020202020204" pitchFamily="34" charset="0"/>
            </a:endParaRPr>
          </a:p>
          <a:p>
            <a:pPr marL="342900" marR="71755" lvl="0" indent="-342900">
              <a:spcAft>
                <a:spcPts val="0"/>
              </a:spcAft>
              <a:buFont typeface="Symbol" panose="05050102010706020507" pitchFamily="18" charset="2"/>
              <a:buChar char=""/>
            </a:pPr>
            <a:r>
              <a:rPr lang="en-US" sz="2000" dirty="0">
                <a:ea typeface="Arial" panose="020B0604020202020204" pitchFamily="34" charset="0"/>
              </a:rPr>
              <a:t>Are there any clashing virtues?</a:t>
            </a:r>
            <a:endParaRPr lang="en-GB" sz="2000" dirty="0">
              <a:ea typeface="Arial" panose="020B0604020202020204" pitchFamily="34" charset="0"/>
            </a:endParaRPr>
          </a:p>
          <a:p>
            <a:pPr marL="342900" marR="71755" lvl="0" indent="-342900">
              <a:spcAft>
                <a:spcPts val="0"/>
              </a:spcAft>
              <a:buFont typeface="Symbol" panose="05050102010706020507" pitchFamily="18" charset="2"/>
              <a:buChar char=""/>
            </a:pPr>
            <a:r>
              <a:rPr lang="en-US" sz="2000" dirty="0">
                <a:ea typeface="Arial" panose="020B0604020202020204" pitchFamily="34" charset="0"/>
              </a:rPr>
              <a:t>What is the ‘wise’ thing to do?</a:t>
            </a:r>
            <a:endParaRPr lang="en-GB" sz="2000" dirty="0">
              <a:ea typeface="Arial" panose="020B0604020202020204" pitchFamily="34" charset="0"/>
            </a:endParaRPr>
          </a:p>
          <a:p>
            <a:pPr marL="342900" marR="71755" lvl="0" indent="-342900">
              <a:spcAft>
                <a:spcPts val="0"/>
              </a:spcAft>
              <a:buFont typeface="Symbol" panose="05050102010706020507" pitchFamily="18" charset="2"/>
              <a:buChar char=""/>
            </a:pPr>
            <a:r>
              <a:rPr lang="en-US" sz="2000" dirty="0">
                <a:ea typeface="Arial" panose="020B0604020202020204" pitchFamily="34" charset="0"/>
              </a:rPr>
              <a:t>Is there is more than one solution?</a:t>
            </a:r>
            <a:endParaRPr lang="en-GB" sz="2000" dirty="0">
              <a:ea typeface="Arial" panose="020B0604020202020204" pitchFamily="34" charset="0"/>
            </a:endParaRPr>
          </a:p>
        </p:txBody>
      </p:sp>
      <p:sp>
        <p:nvSpPr>
          <p:cNvPr id="9" name="AutoShape 2"/>
          <p:cNvSpPr>
            <a:spLocks noChangeArrowheads="1"/>
          </p:cNvSpPr>
          <p:nvPr/>
        </p:nvSpPr>
        <p:spPr bwMode="auto">
          <a:xfrm>
            <a:off x="1178746" y="1301468"/>
            <a:ext cx="5671225" cy="3863356"/>
          </a:xfrm>
          <a:prstGeom prst="cloudCallout">
            <a:avLst>
              <a:gd name="adj1" fmla="val -50561"/>
              <a:gd name="adj2" fmla="val 59404"/>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	</a:t>
            </a:r>
            <a:r>
              <a:rPr kumimoji="0" lang="en-GB" altLang="en-US" sz="2000" b="0" i="0" u="none" strike="noStrike" cap="none" normalizeH="0" baseline="0" dirty="0">
                <a:ln>
                  <a:noFill/>
                </a:ln>
                <a:solidFill>
                  <a:srgbClr val="000000"/>
                </a:solidFill>
                <a:effectLst/>
                <a:latin typeface="Calibri" panose="020F0502020204030204" pitchFamily="34" charset="0"/>
              </a:rPr>
              <a:t>Three of David's classmates have created an offensive website that attacks students and teachers. The head teacher wants to know who did it and David is the only one who knows. Should he lie to the principal </a:t>
            </a:r>
            <a:r>
              <a:rPr kumimoji="0" lang="en-GB" altLang="en-US" sz="2000" b="0" i="0" u="none" strike="noStrike" cap="none" normalizeH="0" baseline="0">
                <a:ln>
                  <a:noFill/>
                </a:ln>
                <a:solidFill>
                  <a:srgbClr val="000000"/>
                </a:solidFill>
                <a:effectLst/>
                <a:latin typeface="Calibri" panose="020F0502020204030204" pitchFamily="34" charset="0"/>
              </a:rPr>
              <a:t>or </a:t>
            </a:r>
            <a:r>
              <a:rPr kumimoji="0" lang="en-US" altLang="en-US" sz="2000" b="0" i="0" u="none" strike="noStrike" cap="none" normalizeH="0" baseline="0">
                <a:ln>
                  <a:noFill/>
                </a:ln>
                <a:solidFill>
                  <a:srgbClr val="000000"/>
                </a:solidFill>
                <a:effectLst/>
                <a:latin typeface="Calibri" panose="020F0502020204030204" pitchFamily="34" charset="0"/>
              </a:rPr>
              <a:t>give up</a:t>
            </a:r>
            <a:r>
              <a:rPr kumimoji="0" lang="en-GB" altLang="en-US" sz="2000" b="0" i="0" u="none" strike="noStrike" cap="none" normalizeH="0" baseline="0">
                <a:ln>
                  <a:noFill/>
                </a:ln>
                <a:solidFill>
                  <a:srgbClr val="000000"/>
                </a:solidFill>
                <a:effectLst/>
                <a:latin typeface="Calibri" panose="020F0502020204030204" pitchFamily="34" charset="0"/>
              </a:rPr>
              <a:t> </a:t>
            </a:r>
            <a:r>
              <a:rPr kumimoji="0" lang="en-GB" altLang="en-US" sz="2000" b="0" i="0" u="none" strike="noStrike" cap="none" normalizeH="0" baseline="0" dirty="0">
                <a:ln>
                  <a:noFill/>
                </a:ln>
                <a:solidFill>
                  <a:srgbClr val="000000"/>
                </a:solidFill>
                <a:effectLst/>
                <a:latin typeface="Calibri" panose="020F0502020204030204" pitchFamily="34" charset="0"/>
              </a:rPr>
              <a:t>his classmates?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l="15073"/>
          <a:stretch>
            <a:fillRect/>
          </a:stretch>
        </p:blipFill>
        <p:spPr bwMode="auto">
          <a:xfrm rot="-1236356">
            <a:off x="218357" y="5277208"/>
            <a:ext cx="893763" cy="1403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9"/>
          <p:cNvSpPr/>
          <p:nvPr/>
        </p:nvSpPr>
        <p:spPr>
          <a:xfrm>
            <a:off x="5311589" y="5019033"/>
            <a:ext cx="6096000" cy="1915204"/>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r>
              <a:rPr lang="en-GB" kern="1400" dirty="0">
                <a:solidFill>
                  <a:srgbClr val="000000"/>
                </a:solidFill>
                <a:latin typeface="Calibri" panose="020F0502020204030204" pitchFamily="34" charset="0"/>
              </a:rPr>
              <a:t>Can you think of a time when you have faced a moral dilemma in your own life? </a:t>
            </a:r>
          </a:p>
          <a:p>
            <a:pPr marL="342900" indent="-342900">
              <a:lnSpc>
                <a:spcPct val="107000"/>
              </a:lnSpc>
              <a:spcAft>
                <a:spcPts val="800"/>
              </a:spcAft>
              <a:buFont typeface="Arial" panose="020B0604020202020204" pitchFamily="34" charset="0"/>
              <a:buChar char="•"/>
            </a:pPr>
            <a:r>
              <a:rPr lang="en-GB" kern="1400" dirty="0">
                <a:solidFill>
                  <a:srgbClr val="000000"/>
                </a:solidFill>
                <a:latin typeface="Calibri" panose="020F0502020204030204" pitchFamily="34" charset="0"/>
              </a:rPr>
              <a:t>What happened and what did you decide to do? </a:t>
            </a:r>
          </a:p>
          <a:p>
            <a:pPr marL="342900" indent="-342900">
              <a:lnSpc>
                <a:spcPct val="107000"/>
              </a:lnSpc>
              <a:spcAft>
                <a:spcPts val="800"/>
              </a:spcAft>
              <a:buFont typeface="+mj-lt"/>
              <a:buAutoNum type="arabicPeriod"/>
            </a:pPr>
            <a:r>
              <a:rPr lang="en-GB" kern="1400" dirty="0">
                <a:solidFill>
                  <a:srgbClr val="000000"/>
                </a:solidFill>
                <a:latin typeface="Calibri" panose="020F0502020204030204" pitchFamily="34" charset="0"/>
              </a:rPr>
              <a:t>Would you do something differently next time?</a:t>
            </a:r>
          </a:p>
          <a:p>
            <a:pPr marL="342900" indent="-342900">
              <a:lnSpc>
                <a:spcPct val="119000"/>
              </a:lnSpc>
              <a:spcAft>
                <a:spcPts val="600"/>
              </a:spcAft>
              <a:buFont typeface="+mj-lt"/>
              <a:buAutoNum type="arabicPeriod"/>
            </a:pPr>
            <a:endParaRPr lang="en-GB" kern="1400" dirty="0">
              <a:solidFill>
                <a:srgbClr val="000000"/>
              </a:solidFill>
              <a:latin typeface="Calibri" panose="020F0502020204030204" pitchFamily="34" charset="0"/>
            </a:endParaRPr>
          </a:p>
        </p:txBody>
      </p:sp>
      <p:sp>
        <p:nvSpPr>
          <p:cNvPr id="12" name="TextBox 11"/>
          <p:cNvSpPr txBox="1"/>
          <p:nvPr/>
        </p:nvSpPr>
        <p:spPr>
          <a:xfrm>
            <a:off x="6963508" y="1447260"/>
            <a:ext cx="4991491" cy="707886"/>
          </a:xfrm>
          <a:prstGeom prst="rect">
            <a:avLst/>
          </a:prstGeom>
          <a:noFill/>
        </p:spPr>
        <p:txBody>
          <a:bodyPr wrap="square" rtlCol="0">
            <a:spAutoFit/>
          </a:bodyPr>
          <a:lstStyle/>
          <a:p>
            <a:r>
              <a:rPr lang="en-GB" sz="2000" dirty="0"/>
              <a:t>Read the moral dilemma and use the questions to help guide you to an outcome.</a:t>
            </a:r>
          </a:p>
        </p:txBody>
      </p:sp>
    </p:spTree>
    <p:extLst>
      <p:ext uri="{BB962C8B-B14F-4D97-AF65-F5344CB8AC3E}">
        <p14:creationId xmlns:p14="http://schemas.microsoft.com/office/powerpoint/2010/main" val="2357232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Widescreen</PresentationFormat>
  <Paragraphs>60</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Claire Jackson</cp:lastModifiedBy>
  <cp:revision>83</cp:revision>
  <dcterms:created xsi:type="dcterms:W3CDTF">2019-06-06T13:36:27Z</dcterms:created>
  <dcterms:modified xsi:type="dcterms:W3CDTF">2020-06-08T14:52:11Z</dcterms:modified>
</cp:coreProperties>
</file>