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00" d="100"/>
          <a:sy n="100" d="100"/>
        </p:scale>
        <p:origin x="-1416"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602C3533-63C4-2C47-8F94-DA5B3AEED7FC}" type="datetimeFigureOut">
              <a:rPr lang="en-US" smtClean="0"/>
              <a:t>11/17/2015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9ED30C-AEC3-0541-A075-5B4374D06A1C}" type="slidenum">
              <a:rPr lang="en-US" smtClean="0"/>
              <a:t>‹#›</a:t>
            </a:fld>
            <a:endParaRPr lang="en-US"/>
          </a:p>
        </p:txBody>
      </p:sp>
    </p:spTree>
    <p:extLst>
      <p:ext uri="{BB962C8B-B14F-4D97-AF65-F5344CB8AC3E}">
        <p14:creationId xmlns:p14="http://schemas.microsoft.com/office/powerpoint/2010/main" val="2779274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602C3533-63C4-2C47-8F94-DA5B3AEED7FC}" type="datetimeFigureOut">
              <a:rPr lang="en-US" smtClean="0"/>
              <a:t>11/17/2015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9ED30C-AEC3-0541-A075-5B4374D06A1C}" type="slidenum">
              <a:rPr lang="en-US" smtClean="0"/>
              <a:t>‹#›</a:t>
            </a:fld>
            <a:endParaRPr lang="en-US"/>
          </a:p>
        </p:txBody>
      </p:sp>
    </p:spTree>
    <p:extLst>
      <p:ext uri="{BB962C8B-B14F-4D97-AF65-F5344CB8AC3E}">
        <p14:creationId xmlns:p14="http://schemas.microsoft.com/office/powerpoint/2010/main" val="1745912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602C3533-63C4-2C47-8F94-DA5B3AEED7FC}" type="datetimeFigureOut">
              <a:rPr lang="en-US" smtClean="0"/>
              <a:t>11/17/2015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9ED30C-AEC3-0541-A075-5B4374D06A1C}" type="slidenum">
              <a:rPr lang="en-US" smtClean="0"/>
              <a:t>‹#›</a:t>
            </a:fld>
            <a:endParaRPr lang="en-US"/>
          </a:p>
        </p:txBody>
      </p:sp>
    </p:spTree>
    <p:extLst>
      <p:ext uri="{BB962C8B-B14F-4D97-AF65-F5344CB8AC3E}">
        <p14:creationId xmlns:p14="http://schemas.microsoft.com/office/powerpoint/2010/main" val="4224357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602C3533-63C4-2C47-8F94-DA5B3AEED7FC}" type="datetimeFigureOut">
              <a:rPr lang="en-US" smtClean="0"/>
              <a:t>11/17/2015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9ED30C-AEC3-0541-A075-5B4374D06A1C}" type="slidenum">
              <a:rPr lang="en-US" smtClean="0"/>
              <a:t>‹#›</a:t>
            </a:fld>
            <a:endParaRPr lang="en-US"/>
          </a:p>
        </p:txBody>
      </p:sp>
    </p:spTree>
    <p:extLst>
      <p:ext uri="{BB962C8B-B14F-4D97-AF65-F5344CB8AC3E}">
        <p14:creationId xmlns:p14="http://schemas.microsoft.com/office/powerpoint/2010/main" val="729533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602C3533-63C4-2C47-8F94-DA5B3AEED7FC}" type="datetimeFigureOut">
              <a:rPr lang="en-US" smtClean="0"/>
              <a:t>11/17/2015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9ED30C-AEC3-0541-A075-5B4374D06A1C}" type="slidenum">
              <a:rPr lang="en-US" smtClean="0"/>
              <a:t>‹#›</a:t>
            </a:fld>
            <a:endParaRPr lang="en-US"/>
          </a:p>
        </p:txBody>
      </p:sp>
    </p:spTree>
    <p:extLst>
      <p:ext uri="{BB962C8B-B14F-4D97-AF65-F5344CB8AC3E}">
        <p14:creationId xmlns:p14="http://schemas.microsoft.com/office/powerpoint/2010/main" val="3275185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602C3533-63C4-2C47-8F94-DA5B3AEED7FC}" type="datetimeFigureOut">
              <a:rPr lang="en-US" smtClean="0"/>
              <a:t>11/17/2015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9ED30C-AEC3-0541-A075-5B4374D06A1C}" type="slidenum">
              <a:rPr lang="en-US" smtClean="0"/>
              <a:t>‹#›</a:t>
            </a:fld>
            <a:endParaRPr lang="en-US"/>
          </a:p>
        </p:txBody>
      </p:sp>
    </p:spTree>
    <p:extLst>
      <p:ext uri="{BB962C8B-B14F-4D97-AF65-F5344CB8AC3E}">
        <p14:creationId xmlns:p14="http://schemas.microsoft.com/office/powerpoint/2010/main" val="3717099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602C3533-63C4-2C47-8F94-DA5B3AEED7FC}" type="datetimeFigureOut">
              <a:rPr lang="en-US" smtClean="0"/>
              <a:t>11/17/2015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9ED30C-AEC3-0541-A075-5B4374D06A1C}" type="slidenum">
              <a:rPr lang="en-US" smtClean="0"/>
              <a:t>‹#›</a:t>
            </a:fld>
            <a:endParaRPr lang="en-US"/>
          </a:p>
        </p:txBody>
      </p:sp>
    </p:spTree>
    <p:extLst>
      <p:ext uri="{BB962C8B-B14F-4D97-AF65-F5344CB8AC3E}">
        <p14:creationId xmlns:p14="http://schemas.microsoft.com/office/powerpoint/2010/main" val="77324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602C3533-63C4-2C47-8F94-DA5B3AEED7FC}" type="datetimeFigureOut">
              <a:rPr lang="en-US" smtClean="0"/>
              <a:t>11/17/2015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9ED30C-AEC3-0541-A075-5B4374D06A1C}" type="slidenum">
              <a:rPr lang="en-US" smtClean="0"/>
              <a:t>‹#›</a:t>
            </a:fld>
            <a:endParaRPr lang="en-US"/>
          </a:p>
        </p:txBody>
      </p:sp>
    </p:spTree>
    <p:extLst>
      <p:ext uri="{BB962C8B-B14F-4D97-AF65-F5344CB8AC3E}">
        <p14:creationId xmlns:p14="http://schemas.microsoft.com/office/powerpoint/2010/main" val="2366299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2C3533-63C4-2C47-8F94-DA5B3AEED7FC}" type="datetimeFigureOut">
              <a:rPr lang="en-US" smtClean="0"/>
              <a:t>11/17/2015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9ED30C-AEC3-0541-A075-5B4374D06A1C}" type="slidenum">
              <a:rPr lang="en-US" smtClean="0"/>
              <a:t>‹#›</a:t>
            </a:fld>
            <a:endParaRPr lang="en-US"/>
          </a:p>
        </p:txBody>
      </p:sp>
    </p:spTree>
    <p:extLst>
      <p:ext uri="{BB962C8B-B14F-4D97-AF65-F5344CB8AC3E}">
        <p14:creationId xmlns:p14="http://schemas.microsoft.com/office/powerpoint/2010/main" val="3453353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602C3533-63C4-2C47-8F94-DA5B3AEED7FC}" type="datetimeFigureOut">
              <a:rPr lang="en-US" smtClean="0"/>
              <a:t>11/17/2015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9ED30C-AEC3-0541-A075-5B4374D06A1C}" type="slidenum">
              <a:rPr lang="en-US" smtClean="0"/>
              <a:t>‹#›</a:t>
            </a:fld>
            <a:endParaRPr lang="en-US"/>
          </a:p>
        </p:txBody>
      </p:sp>
    </p:spTree>
    <p:extLst>
      <p:ext uri="{BB962C8B-B14F-4D97-AF65-F5344CB8AC3E}">
        <p14:creationId xmlns:p14="http://schemas.microsoft.com/office/powerpoint/2010/main" val="3827951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602C3533-63C4-2C47-8F94-DA5B3AEED7FC}" type="datetimeFigureOut">
              <a:rPr lang="en-US" smtClean="0"/>
              <a:t>11/17/2015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9ED30C-AEC3-0541-A075-5B4374D06A1C}" type="slidenum">
              <a:rPr lang="en-US" smtClean="0"/>
              <a:t>‹#›</a:t>
            </a:fld>
            <a:endParaRPr lang="en-US"/>
          </a:p>
        </p:txBody>
      </p:sp>
    </p:spTree>
    <p:extLst>
      <p:ext uri="{BB962C8B-B14F-4D97-AF65-F5344CB8AC3E}">
        <p14:creationId xmlns:p14="http://schemas.microsoft.com/office/powerpoint/2010/main" val="3579664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2C3533-63C4-2C47-8F94-DA5B3AEED7FC}" type="datetimeFigureOut">
              <a:rPr lang="en-US" smtClean="0"/>
              <a:t>11/17/2015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9ED30C-AEC3-0541-A075-5B4374D06A1C}" type="slidenum">
              <a:rPr lang="en-US" smtClean="0"/>
              <a:t>‹#›</a:t>
            </a:fld>
            <a:endParaRPr lang="en-US"/>
          </a:p>
        </p:txBody>
      </p:sp>
    </p:spTree>
    <p:extLst>
      <p:ext uri="{BB962C8B-B14F-4D97-AF65-F5344CB8AC3E}">
        <p14:creationId xmlns:p14="http://schemas.microsoft.com/office/powerpoint/2010/main" val="14473620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4.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4.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4.em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4.em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34.emf"/><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emf"/><Relationship Id="rId3" Type="http://schemas.openxmlformats.org/officeDocument/2006/relationships/image" Target="../media/image12.jpeg"/><Relationship Id="rId7" Type="http://schemas.openxmlformats.org/officeDocument/2006/relationships/image" Target="../media/image16.jpeg"/><Relationship Id="rId12" Type="http://schemas.openxmlformats.org/officeDocument/2006/relationships/image" Target="../media/image21.emf"/><Relationship Id="rId17" Type="http://schemas.openxmlformats.org/officeDocument/2006/relationships/image" Target="../media/image26.emf"/><Relationship Id="rId2" Type="http://schemas.openxmlformats.org/officeDocument/2006/relationships/image" Target="../media/image11.jpeg"/><Relationship Id="rId16" Type="http://schemas.openxmlformats.org/officeDocument/2006/relationships/image" Target="../media/image25.emf"/><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20.emf"/><Relationship Id="rId5" Type="http://schemas.openxmlformats.org/officeDocument/2006/relationships/image" Target="../media/image14.jpeg"/><Relationship Id="rId15" Type="http://schemas.openxmlformats.org/officeDocument/2006/relationships/image" Target="../media/image24.emf"/><Relationship Id="rId10" Type="http://schemas.openxmlformats.org/officeDocument/2006/relationships/image" Target="../media/image19.emf"/><Relationship Id="rId4" Type="http://schemas.openxmlformats.org/officeDocument/2006/relationships/image" Target="../media/image13.jpeg"/><Relationship Id="rId9" Type="http://schemas.openxmlformats.org/officeDocument/2006/relationships/image" Target="../media/image18.jpeg"/><Relationship Id="rId14" Type="http://schemas.openxmlformats.org/officeDocument/2006/relationships/image" Target="../media/image23.emf"/></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5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34.emf"/><Relationship Id="rId1" Type="http://schemas.openxmlformats.org/officeDocument/2006/relationships/slideLayout" Target="../slideLayouts/slideLayout1.xml"/><Relationship Id="rId4" Type="http://schemas.openxmlformats.org/officeDocument/2006/relationships/image" Target="../media/image84.emf"/></Relationships>
</file>

<file path=ppt/slides/_rels/slide5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37.emf"/><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5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34.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8.emf"/><Relationship Id="rId7" Type="http://schemas.openxmlformats.org/officeDocument/2006/relationships/image" Target="../media/image32.emf"/><Relationship Id="rId2" Type="http://schemas.openxmlformats.org/officeDocument/2006/relationships/image" Target="../media/image27.emf"/><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6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6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34.emf"/><Relationship Id="rId1" Type="http://schemas.openxmlformats.org/officeDocument/2006/relationships/slideLayout" Target="../slideLayouts/slideLayout1.xml"/><Relationship Id="rId4" Type="http://schemas.openxmlformats.org/officeDocument/2006/relationships/image" Target="../media/image103.png"/></Relationships>
</file>

<file path=ppt/slides/_rels/slide6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7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8.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13241"/>
            <a:ext cx="7772400" cy="1470025"/>
          </a:xfrm>
        </p:spPr>
        <p:txBody>
          <a:bodyPr/>
          <a:lstStyle/>
          <a:p>
            <a:endParaRPr lang="en-US" dirty="0"/>
          </a:p>
        </p:txBody>
      </p:sp>
      <p:sp>
        <p:nvSpPr>
          <p:cNvPr id="3" name="Subtitle 2"/>
          <p:cNvSpPr>
            <a:spLocks noGrp="1"/>
          </p:cNvSpPr>
          <p:nvPr>
            <p:ph type="subTitle" idx="1"/>
          </p:nvPr>
        </p:nvSpPr>
        <p:spPr>
          <a:xfrm>
            <a:off x="1371600" y="4369016"/>
            <a:ext cx="6400800" cy="1752600"/>
          </a:xfrm>
        </p:spPr>
        <p:txBody>
          <a:bodyPr/>
          <a:lstStyle/>
          <a:p>
            <a:endParaRPr lang="en-US"/>
          </a:p>
        </p:txBody>
      </p:sp>
      <p:sp>
        <p:nvSpPr>
          <p:cNvPr id="4" name="TextBox 3"/>
          <p:cNvSpPr txBox="1"/>
          <p:nvPr/>
        </p:nvSpPr>
        <p:spPr>
          <a:xfrm>
            <a:off x="8534400" y="5880316"/>
            <a:ext cx="609600" cy="369332"/>
          </a:xfrm>
          <a:prstGeom prst="rect">
            <a:avLst/>
          </a:prstGeom>
          <a:noFill/>
        </p:spPr>
        <p:txBody>
          <a:bodyPr wrap="square" rtlCol="0">
            <a:spAutoFit/>
          </a:bodyPr>
          <a:lstStyle/>
          <a:p>
            <a:r>
              <a:rPr lang="en-US" dirty="0" smtClean="0"/>
              <a:t>1</a:t>
            </a:r>
            <a:endParaRPr lang="en-US" dirty="0"/>
          </a:p>
        </p:txBody>
      </p:sp>
      <p:pic>
        <p:nvPicPr>
          <p:cNvPr id="5" name="Picture 4"/>
          <p:cNvPicPr>
            <a:picLocks noChangeAspect="1"/>
          </p:cNvPicPr>
          <p:nvPr/>
        </p:nvPicPr>
        <p:blipFill>
          <a:blip r:embed="rId2"/>
          <a:stretch>
            <a:fillRect/>
          </a:stretch>
        </p:blipFill>
        <p:spPr>
          <a:xfrm>
            <a:off x="1047750" y="774916"/>
            <a:ext cx="7048500" cy="5130800"/>
          </a:xfrm>
          <a:prstGeom prst="rect">
            <a:avLst/>
          </a:prstGeom>
        </p:spPr>
      </p:pic>
      <p:pic>
        <p:nvPicPr>
          <p:cNvPr id="6" name="Picture 5"/>
          <p:cNvPicPr>
            <a:picLocks noChangeAspect="1"/>
          </p:cNvPicPr>
          <p:nvPr/>
        </p:nvPicPr>
        <p:blipFill>
          <a:blip r:embed="rId3"/>
          <a:stretch>
            <a:fillRect/>
          </a:stretch>
        </p:blipFill>
        <p:spPr>
          <a:xfrm>
            <a:off x="3016250" y="1784566"/>
            <a:ext cx="3111500" cy="3111500"/>
          </a:xfrm>
          <a:prstGeom prst="rect">
            <a:avLst/>
          </a:prstGeom>
        </p:spPr>
      </p:pic>
      <p:pic>
        <p:nvPicPr>
          <p:cNvPr id="7" name="Picture 6"/>
          <p:cNvPicPr>
            <a:picLocks noChangeAspect="1"/>
          </p:cNvPicPr>
          <p:nvPr/>
        </p:nvPicPr>
        <p:blipFill>
          <a:blip r:embed="rId4"/>
          <a:stretch>
            <a:fillRect/>
          </a:stretch>
        </p:blipFill>
        <p:spPr>
          <a:xfrm>
            <a:off x="3200400" y="4864316"/>
            <a:ext cx="2819400" cy="368300"/>
          </a:xfrm>
          <a:prstGeom prst="rect">
            <a:avLst/>
          </a:prstGeom>
        </p:spPr>
      </p:pic>
    </p:spTree>
    <p:extLst>
      <p:ext uri="{BB962C8B-B14F-4D97-AF65-F5344CB8AC3E}">
        <p14:creationId xmlns:p14="http://schemas.microsoft.com/office/powerpoint/2010/main" val="11721036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42612" y="0"/>
            <a:ext cx="1979712" cy="6858000"/>
          </a:xfrm>
          <a:prstGeom prst="rect">
            <a:avLst/>
          </a:prstGeom>
          <a:solidFill>
            <a:srgbClr val="660066"/>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3" name="TextBox 2"/>
          <p:cNvSpPr txBox="1"/>
          <p:nvPr/>
        </p:nvSpPr>
        <p:spPr>
          <a:xfrm rot="5400000">
            <a:off x="5366192" y="2531512"/>
            <a:ext cx="5616624" cy="1938992"/>
          </a:xfrm>
          <a:prstGeom prst="rect">
            <a:avLst/>
          </a:prstGeom>
          <a:noFill/>
        </p:spPr>
        <p:txBody>
          <a:bodyPr wrap="square" rtlCol="0">
            <a:spAutoFit/>
          </a:bodyPr>
          <a:lstStyle/>
          <a:p>
            <a:r>
              <a:rPr lang="en-GB" sz="12000" dirty="0" smtClean="0">
                <a:solidFill>
                  <a:schemeClr val="bg1"/>
                </a:solidFill>
              </a:rPr>
              <a:t>honesty</a:t>
            </a:r>
            <a:endParaRPr lang="en-GB" sz="12000" dirty="0">
              <a:solidFill>
                <a:schemeClr val="bg1"/>
              </a:solidFill>
            </a:endParaRPr>
          </a:p>
        </p:txBody>
      </p:sp>
      <p:sp>
        <p:nvSpPr>
          <p:cNvPr id="4" name="TextBox 3"/>
          <p:cNvSpPr txBox="1"/>
          <p:nvPr/>
        </p:nvSpPr>
        <p:spPr>
          <a:xfrm>
            <a:off x="827584" y="4077072"/>
            <a:ext cx="5832648" cy="1231106"/>
          </a:xfrm>
          <a:prstGeom prst="rect">
            <a:avLst/>
          </a:prstGeom>
          <a:noFill/>
        </p:spPr>
        <p:txBody>
          <a:bodyPr wrap="square" rtlCol="0">
            <a:spAutoFit/>
          </a:bodyPr>
          <a:lstStyle/>
          <a:p>
            <a:r>
              <a:rPr lang="en-GB" sz="2800" b="1" i="1" dirty="0"/>
              <a:t>Honesty </a:t>
            </a:r>
            <a:r>
              <a:rPr lang="en-GB" sz="2800" b="1" dirty="0"/>
              <a:t>is to be true to yourself and other people.</a:t>
            </a:r>
            <a:endParaRPr lang="en-GB" sz="2800" dirty="0"/>
          </a:p>
          <a:p>
            <a:endParaRPr lang="en-GB"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6548807" y="-3696"/>
            <a:ext cx="593805" cy="6856767"/>
          </a:xfrm>
          <a:prstGeom prst="rect">
            <a:avLst/>
          </a:prstGeom>
          <a:noFill/>
          <a:ln>
            <a:noFill/>
          </a:ln>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48208"/>
            <a:ext cx="1581150"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2713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8550195" y="1233"/>
            <a:ext cx="593805" cy="6856767"/>
          </a:xfrm>
          <a:prstGeom prst="rect">
            <a:avLst/>
          </a:prstGeom>
          <a:noFill/>
          <a:ln>
            <a:noFill/>
          </a:ln>
        </p:spPr>
      </p:pic>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93805" cy="6856767"/>
          </a:xfrm>
          <a:prstGeom prst="rect">
            <a:avLst/>
          </a:prstGeom>
          <a:noFill/>
          <a:ln>
            <a:noFill/>
          </a:ln>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514350"/>
            <a:ext cx="5029200" cy="582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1537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5963" y="228600"/>
            <a:ext cx="5172075"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8550195" y="1233"/>
            <a:ext cx="593805" cy="6856767"/>
          </a:xfrm>
          <a:prstGeom prst="rect">
            <a:avLst/>
          </a:prstGeom>
          <a:noFill/>
          <a:ln>
            <a:noFill/>
          </a:ln>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93805" cy="6856767"/>
          </a:xfrm>
          <a:prstGeom prst="rect">
            <a:avLst/>
          </a:prstGeom>
          <a:noFill/>
          <a:ln>
            <a:noFill/>
          </a:ln>
        </p:spPr>
      </p:pic>
    </p:spTree>
    <p:extLst>
      <p:ext uri="{BB962C8B-B14F-4D97-AF65-F5344CB8AC3E}">
        <p14:creationId xmlns:p14="http://schemas.microsoft.com/office/powerpoint/2010/main" val="726388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81025" cy="310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76788"/>
            <a:ext cx="581025" cy="310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214544" y="4967397"/>
            <a:ext cx="676061" cy="310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319695" y="4967398"/>
            <a:ext cx="676061" cy="310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521"/>
          <a:stretch/>
        </p:blipFill>
        <p:spPr bwMode="auto">
          <a:xfrm rot="5400000">
            <a:off x="7339120" y="5053120"/>
            <a:ext cx="676061" cy="2933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2975" y="0"/>
            <a:ext cx="581025" cy="310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2975" y="3076788"/>
            <a:ext cx="581025" cy="310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7423"/>
          <a:stretch/>
        </p:blipFill>
        <p:spPr bwMode="auto">
          <a:xfrm rot="5400000">
            <a:off x="1214545" y="-633519"/>
            <a:ext cx="676061" cy="194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738671" y="-1214544"/>
            <a:ext cx="676061" cy="310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521"/>
          <a:stretch/>
        </p:blipFill>
        <p:spPr bwMode="auto">
          <a:xfrm rot="5400000">
            <a:off x="6758096" y="-1128822"/>
            <a:ext cx="676061" cy="2933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Down Ribbon 13"/>
          <p:cNvSpPr/>
          <p:nvPr/>
        </p:nvSpPr>
        <p:spPr>
          <a:xfrm>
            <a:off x="1624114" y="980728"/>
            <a:ext cx="5904656" cy="576065"/>
          </a:xfrm>
          <a:prstGeom prst="ribb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smtClean="0">
                <a:latin typeface="+mj-lt"/>
              </a:rPr>
              <a:t>Characters and Glossary</a:t>
            </a:r>
            <a:endParaRPr lang="en-GB" dirty="0">
              <a:latin typeface="+mj-lt"/>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961" y="1988840"/>
            <a:ext cx="3456478" cy="1442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920" y="2171163"/>
            <a:ext cx="4715223" cy="4010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3499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6858000"/>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323528" y="260648"/>
            <a:ext cx="8496944" cy="6264696"/>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467544" y="404663"/>
            <a:ext cx="8208912" cy="598079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b="17008"/>
          <a:stretch/>
        </p:blipFill>
        <p:spPr bwMode="auto">
          <a:xfrm>
            <a:off x="2797007" y="404663"/>
            <a:ext cx="3549986" cy="3288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Down Ribbon 7"/>
          <p:cNvSpPr/>
          <p:nvPr/>
        </p:nvSpPr>
        <p:spPr>
          <a:xfrm>
            <a:off x="2209547" y="3573016"/>
            <a:ext cx="4752528" cy="576065"/>
          </a:xfrm>
          <a:prstGeom prst="ribbo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smtClean="0">
                <a:latin typeface="+mj-lt"/>
              </a:rPr>
              <a:t>Beowulf</a:t>
            </a:r>
            <a:endParaRPr lang="en-GB" dirty="0">
              <a:latin typeface="+mj-lt"/>
            </a:endParaRPr>
          </a:p>
        </p:txBody>
      </p:sp>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9016" r="2194"/>
          <a:stretch/>
        </p:blipFill>
        <p:spPr bwMode="auto">
          <a:xfrm>
            <a:off x="478391" y="4366156"/>
            <a:ext cx="8198065" cy="201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41947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wn Ribbon 3"/>
          <p:cNvSpPr/>
          <p:nvPr/>
        </p:nvSpPr>
        <p:spPr>
          <a:xfrm>
            <a:off x="1624114" y="980728"/>
            <a:ext cx="5904656" cy="576065"/>
          </a:xfrm>
          <a:prstGeom prst="ribbo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smtClean="0">
                <a:latin typeface="+mj-lt"/>
              </a:rPr>
              <a:t>Introduction to the Story</a:t>
            </a:r>
            <a:endParaRPr lang="en-GB" dirty="0">
              <a:latin typeface="+mj-lt"/>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795" r="34594"/>
          <a:stretch/>
        </p:blipFill>
        <p:spPr bwMode="auto">
          <a:xfrm>
            <a:off x="0" y="1232"/>
            <a:ext cx="710214" cy="6852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795" r="34594"/>
          <a:stretch/>
        </p:blipFill>
        <p:spPr bwMode="auto">
          <a:xfrm>
            <a:off x="8433786" y="20218"/>
            <a:ext cx="710214" cy="6833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4800"/>
          <a:stretch/>
        </p:blipFill>
        <p:spPr bwMode="auto">
          <a:xfrm rot="16200000">
            <a:off x="4214492" y="2580252"/>
            <a:ext cx="723900" cy="7822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4800"/>
          <a:stretch/>
        </p:blipFill>
        <p:spPr bwMode="auto">
          <a:xfrm rot="16200000">
            <a:off x="4214492" y="-3547931"/>
            <a:ext cx="723900" cy="7822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043608" y="2132856"/>
            <a:ext cx="7200800" cy="4093428"/>
          </a:xfrm>
          <a:prstGeom prst="rect">
            <a:avLst/>
          </a:prstGeom>
          <a:noFill/>
        </p:spPr>
        <p:txBody>
          <a:bodyPr wrap="square" rtlCol="0">
            <a:spAutoFit/>
          </a:bodyPr>
          <a:lstStyle/>
          <a:p>
            <a:pPr algn="ctr">
              <a:lnSpc>
                <a:spcPts val="5200"/>
              </a:lnSpc>
            </a:pPr>
            <a:r>
              <a:rPr lang="en-GB" sz="2400" dirty="0" smtClean="0"/>
              <a:t>Beowulf was a brave warrior who served his country by fighting monsters, giants and beasts who terrorised the people of Scandinavia.</a:t>
            </a:r>
          </a:p>
          <a:p>
            <a:pPr algn="ctr">
              <a:lnSpc>
                <a:spcPts val="5200"/>
              </a:lnSpc>
            </a:pPr>
            <a:r>
              <a:rPr lang="en-GB" sz="2400" dirty="0" smtClean="0"/>
              <a:t> No monsters was too scary, no giant too tall for Beowulf. When he heard that King Hrothgar wanted him to fight Grendel, he went straight to their aid.</a:t>
            </a:r>
            <a:endParaRPr lang="en-GB" sz="2400" dirty="0"/>
          </a:p>
        </p:txBody>
      </p:sp>
    </p:spTree>
    <p:extLst>
      <p:ext uri="{BB962C8B-B14F-4D97-AF65-F5344CB8AC3E}">
        <p14:creationId xmlns:p14="http://schemas.microsoft.com/office/powerpoint/2010/main" val="2924583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42612" y="0"/>
            <a:ext cx="1979712" cy="6858000"/>
          </a:xfrm>
          <a:prstGeom prst="rect">
            <a:avLst/>
          </a:prstGeom>
          <a:solidFill>
            <a:srgbClr val="008080"/>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3" name="TextBox 2"/>
          <p:cNvSpPr txBox="1"/>
          <p:nvPr/>
        </p:nvSpPr>
        <p:spPr>
          <a:xfrm rot="5400000">
            <a:off x="5366192" y="2531512"/>
            <a:ext cx="5616624" cy="1938992"/>
          </a:xfrm>
          <a:prstGeom prst="rect">
            <a:avLst/>
          </a:prstGeom>
          <a:noFill/>
        </p:spPr>
        <p:txBody>
          <a:bodyPr wrap="square" rtlCol="0">
            <a:spAutoFit/>
          </a:bodyPr>
          <a:lstStyle/>
          <a:p>
            <a:r>
              <a:rPr lang="en-GB" sz="12000" dirty="0" smtClean="0">
                <a:solidFill>
                  <a:schemeClr val="bg1"/>
                </a:solidFill>
              </a:rPr>
              <a:t>courage</a:t>
            </a:r>
            <a:endParaRPr lang="en-GB" sz="12000" dirty="0">
              <a:solidFill>
                <a:schemeClr val="bg1"/>
              </a:solidFill>
            </a:endParaRPr>
          </a:p>
        </p:txBody>
      </p:sp>
      <p:sp>
        <p:nvSpPr>
          <p:cNvPr id="4" name="TextBox 3"/>
          <p:cNvSpPr txBox="1"/>
          <p:nvPr/>
        </p:nvSpPr>
        <p:spPr>
          <a:xfrm>
            <a:off x="611560" y="4077072"/>
            <a:ext cx="5832648" cy="1661993"/>
          </a:xfrm>
          <a:prstGeom prst="rect">
            <a:avLst/>
          </a:prstGeom>
          <a:noFill/>
        </p:spPr>
        <p:txBody>
          <a:bodyPr wrap="square" rtlCol="0">
            <a:spAutoFit/>
          </a:bodyPr>
          <a:lstStyle/>
          <a:p>
            <a:r>
              <a:rPr lang="en-GB" sz="2800" b="1" i="1" dirty="0"/>
              <a:t>Courage </a:t>
            </a:r>
            <a:r>
              <a:rPr lang="en-GB" sz="2800" b="1" dirty="0"/>
              <a:t>is having the strength and will to know what you should do even though you may be afraid.</a:t>
            </a:r>
            <a:endParaRPr lang="en-GB" sz="2800" dirty="0"/>
          </a:p>
          <a:p>
            <a:endParaRPr lang="en-GB" dirty="0"/>
          </a:p>
        </p:txBody>
      </p:sp>
      <p:pic>
        <p:nvPicPr>
          <p:cNvPr id="6" name="Picture 5"/>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48807" y="1233"/>
            <a:ext cx="593805" cy="6856767"/>
          </a:xfrm>
          <a:prstGeom prst="rect">
            <a:avLst/>
          </a:prstGeom>
          <a:noFill/>
          <a:ln>
            <a:noFill/>
          </a:ln>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88640"/>
            <a:ext cx="1871022" cy="3986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6150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50195" y="1233"/>
            <a:ext cx="593805" cy="6856767"/>
          </a:xfrm>
          <a:prstGeom prst="rect">
            <a:avLst/>
          </a:prstGeom>
          <a:noFill/>
          <a:ln>
            <a:noFill/>
          </a:ln>
        </p:spPr>
      </p:pic>
      <p:pic>
        <p:nvPicPr>
          <p:cNvPr id="6" name="Picture 5"/>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593805" cy="6856767"/>
          </a:xfrm>
          <a:prstGeom prst="rect">
            <a:avLst/>
          </a:prstGeom>
          <a:noFill/>
          <a:ln>
            <a:noFill/>
          </a:ln>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482782"/>
            <a:ext cx="5570235" cy="5893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5375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50195" y="1233"/>
            <a:ext cx="593805" cy="6856767"/>
          </a:xfrm>
          <a:prstGeom prst="rect">
            <a:avLst/>
          </a:prstGeom>
          <a:noFill/>
          <a:ln>
            <a:noFill/>
          </a:ln>
        </p:spPr>
      </p:pic>
      <p:pic>
        <p:nvPicPr>
          <p:cNvPr id="6" name="Picture 5"/>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593805" cy="6856767"/>
          </a:xfrm>
          <a:prstGeom prst="rect">
            <a:avLst/>
          </a:prstGeom>
          <a:noFill/>
          <a:ln>
            <a:noFill/>
          </a:ln>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348112"/>
            <a:ext cx="4712515" cy="6160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5053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795" r="34594"/>
          <a:stretch/>
        </p:blipFill>
        <p:spPr bwMode="auto">
          <a:xfrm>
            <a:off x="0" y="1232"/>
            <a:ext cx="710214" cy="6852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795" r="34594"/>
          <a:stretch/>
        </p:blipFill>
        <p:spPr bwMode="auto">
          <a:xfrm>
            <a:off x="8433786" y="20218"/>
            <a:ext cx="710214" cy="6833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4800"/>
          <a:stretch/>
        </p:blipFill>
        <p:spPr bwMode="auto">
          <a:xfrm rot="16200000">
            <a:off x="4214492" y="-3547931"/>
            <a:ext cx="723900" cy="7822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559" y="1556793"/>
            <a:ext cx="6048765" cy="1714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624" y="3132565"/>
            <a:ext cx="6731893" cy="3169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Down Ribbon 13"/>
          <p:cNvSpPr/>
          <p:nvPr/>
        </p:nvSpPr>
        <p:spPr>
          <a:xfrm>
            <a:off x="1624114" y="980728"/>
            <a:ext cx="5904656" cy="576065"/>
          </a:xfrm>
          <a:prstGeom prst="ribbo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smtClean="0">
                <a:latin typeface="+mj-lt"/>
              </a:rPr>
              <a:t>Characters and Glossary</a:t>
            </a:r>
            <a:endParaRPr lang="en-GB" dirty="0">
              <a:latin typeface="+mj-lt"/>
            </a:endParaRPr>
          </a:p>
        </p:txBody>
      </p:sp>
      <p:pic>
        <p:nvPicPr>
          <p:cNvPr id="1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4800"/>
          <a:stretch/>
        </p:blipFill>
        <p:spPr bwMode="auto">
          <a:xfrm rot="16200000">
            <a:off x="4214492" y="2580252"/>
            <a:ext cx="723900" cy="7822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6273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600200" y="4270776"/>
            <a:ext cx="1828800" cy="541073"/>
          </a:xfrm>
          <a:prstGeom prst="rect">
            <a:avLst/>
          </a:prstGeom>
          <a:noFill/>
          <a:ln w="9525">
            <a:noFill/>
            <a:miter lim="800000"/>
            <a:headEnd/>
            <a:tailEnd/>
          </a:ln>
          <a:effectLst>
            <a:outerShdw blurRad="63500" dist="1796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uk-UA" sz="20000" b="1" i="0" u="none" strike="noStrike" kern="0" cap="none" spc="0" normalizeH="0" baseline="0" noProof="0" dirty="0">
              <a:ln>
                <a:noFill/>
              </a:ln>
              <a:solidFill>
                <a:schemeClr val="bg1"/>
              </a:solidFill>
              <a:effectLst/>
              <a:uLnTx/>
              <a:uFillTx/>
              <a:latin typeface="Tahoma" charset="0"/>
              <a:ea typeface="+mj-ea"/>
              <a:cs typeface="+mj-cs"/>
            </a:endParaRPr>
          </a:p>
        </p:txBody>
      </p:sp>
      <p:sp>
        <p:nvSpPr>
          <p:cNvPr id="5" name="TextBox 4"/>
          <p:cNvSpPr txBox="1"/>
          <p:nvPr/>
        </p:nvSpPr>
        <p:spPr>
          <a:xfrm>
            <a:off x="8534400" y="5985276"/>
            <a:ext cx="609600" cy="369332"/>
          </a:xfrm>
          <a:prstGeom prst="rect">
            <a:avLst/>
          </a:prstGeom>
          <a:noFill/>
        </p:spPr>
        <p:txBody>
          <a:bodyPr wrap="square" rtlCol="0">
            <a:spAutoFit/>
          </a:bodyPr>
          <a:lstStyle/>
          <a:p>
            <a:r>
              <a:rPr lang="en-US" dirty="0" smtClean="0"/>
              <a:t>2</a:t>
            </a:r>
            <a:endParaRPr lang="en-US" dirty="0"/>
          </a:p>
        </p:txBody>
      </p:sp>
      <p:pic>
        <p:nvPicPr>
          <p:cNvPr id="6" name="Picture 5"/>
          <p:cNvPicPr>
            <a:picLocks noChangeAspect="1"/>
          </p:cNvPicPr>
          <p:nvPr/>
        </p:nvPicPr>
        <p:blipFill>
          <a:blip r:embed="rId2"/>
          <a:stretch>
            <a:fillRect/>
          </a:stretch>
        </p:blipFill>
        <p:spPr>
          <a:xfrm>
            <a:off x="762000" y="1616476"/>
            <a:ext cx="3679703" cy="3534833"/>
          </a:xfrm>
          <a:prstGeom prst="rect">
            <a:avLst/>
          </a:prstGeom>
        </p:spPr>
      </p:pic>
      <p:pic>
        <p:nvPicPr>
          <p:cNvPr id="7" name="Picture 6"/>
          <p:cNvPicPr>
            <a:picLocks noChangeAspect="1"/>
          </p:cNvPicPr>
          <p:nvPr/>
        </p:nvPicPr>
        <p:blipFill>
          <a:blip r:embed="rId3"/>
          <a:stretch>
            <a:fillRect/>
          </a:stretch>
        </p:blipFill>
        <p:spPr>
          <a:xfrm>
            <a:off x="4648200" y="1616476"/>
            <a:ext cx="4250267" cy="3543503"/>
          </a:xfrm>
          <a:prstGeom prst="rect">
            <a:avLst/>
          </a:prstGeom>
        </p:spPr>
      </p:pic>
      <p:pic>
        <p:nvPicPr>
          <p:cNvPr id="8" name="Picture 7"/>
          <p:cNvPicPr>
            <a:picLocks noChangeAspect="1"/>
          </p:cNvPicPr>
          <p:nvPr/>
        </p:nvPicPr>
        <p:blipFill>
          <a:blip r:embed="rId4"/>
          <a:stretch>
            <a:fillRect/>
          </a:stretch>
        </p:blipFill>
        <p:spPr>
          <a:xfrm>
            <a:off x="0" y="854476"/>
            <a:ext cx="4826000" cy="304800"/>
          </a:xfrm>
          <a:prstGeom prst="rect">
            <a:avLst/>
          </a:prstGeom>
        </p:spPr>
      </p:pic>
      <p:pic>
        <p:nvPicPr>
          <p:cNvPr id="9" name="Picture 8"/>
          <p:cNvPicPr>
            <a:picLocks noChangeAspect="1"/>
          </p:cNvPicPr>
          <p:nvPr/>
        </p:nvPicPr>
        <p:blipFill>
          <a:blip r:embed="rId4"/>
          <a:stretch>
            <a:fillRect/>
          </a:stretch>
        </p:blipFill>
        <p:spPr>
          <a:xfrm>
            <a:off x="4800600" y="854476"/>
            <a:ext cx="4826000" cy="304800"/>
          </a:xfrm>
          <a:prstGeom prst="rect">
            <a:avLst/>
          </a:prstGeom>
        </p:spPr>
      </p:pic>
      <p:pic>
        <p:nvPicPr>
          <p:cNvPr id="10" name="Picture 9"/>
          <p:cNvPicPr>
            <a:picLocks noChangeAspect="1"/>
          </p:cNvPicPr>
          <p:nvPr/>
        </p:nvPicPr>
        <p:blipFill>
          <a:blip r:embed="rId4"/>
          <a:stretch>
            <a:fillRect/>
          </a:stretch>
        </p:blipFill>
        <p:spPr>
          <a:xfrm>
            <a:off x="0" y="5655076"/>
            <a:ext cx="4826000" cy="304800"/>
          </a:xfrm>
          <a:prstGeom prst="rect">
            <a:avLst/>
          </a:prstGeom>
        </p:spPr>
      </p:pic>
      <p:pic>
        <p:nvPicPr>
          <p:cNvPr id="11" name="Picture 10"/>
          <p:cNvPicPr>
            <a:picLocks noChangeAspect="1"/>
          </p:cNvPicPr>
          <p:nvPr/>
        </p:nvPicPr>
        <p:blipFill>
          <a:blip r:embed="rId4"/>
          <a:stretch>
            <a:fillRect/>
          </a:stretch>
        </p:blipFill>
        <p:spPr>
          <a:xfrm>
            <a:off x="4800600" y="5655076"/>
            <a:ext cx="4826000" cy="304800"/>
          </a:xfrm>
          <a:prstGeom prst="rect">
            <a:avLst/>
          </a:prstGeom>
        </p:spPr>
      </p:pic>
    </p:spTree>
    <p:extLst>
      <p:ext uri="{BB962C8B-B14F-4D97-AF65-F5344CB8AC3E}">
        <p14:creationId xmlns:p14="http://schemas.microsoft.com/office/powerpoint/2010/main" val="35577602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6858000"/>
          </a:xfrm>
          <a:prstGeom prst="rect">
            <a:avLst/>
          </a:prstGeom>
          <a:solidFill>
            <a:srgbClr val="66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323528" y="260648"/>
            <a:ext cx="8496944" cy="6264696"/>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467544" y="404663"/>
            <a:ext cx="8208912" cy="598079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b="17008"/>
          <a:stretch/>
        </p:blipFill>
        <p:spPr bwMode="auto">
          <a:xfrm>
            <a:off x="2797007" y="404663"/>
            <a:ext cx="3549986" cy="3288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Down Ribbon 7"/>
          <p:cNvSpPr/>
          <p:nvPr/>
        </p:nvSpPr>
        <p:spPr>
          <a:xfrm>
            <a:off x="2209547" y="3573016"/>
            <a:ext cx="4752528" cy="576065"/>
          </a:xfrm>
          <a:prstGeom prst="ribbon">
            <a:avLst/>
          </a:prstGeom>
          <a:solidFill>
            <a:srgbClr val="6666FF"/>
          </a:solidFill>
          <a:ln>
            <a:solidFill>
              <a:srgbClr val="00808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dirty="0" smtClean="0">
                <a:latin typeface="+mj-lt"/>
              </a:rPr>
              <a:t>Don Quixote</a:t>
            </a:r>
            <a:endParaRPr lang="en-GB" dirty="0">
              <a:latin typeface="+mj-lt"/>
            </a:endParaRPr>
          </a:p>
        </p:txBody>
      </p:sp>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3689"/>
          <a:stretch/>
        </p:blipFill>
        <p:spPr bwMode="auto">
          <a:xfrm>
            <a:off x="467543" y="4941168"/>
            <a:ext cx="8208913" cy="1444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975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wn Ribbon 3"/>
          <p:cNvSpPr/>
          <p:nvPr/>
        </p:nvSpPr>
        <p:spPr>
          <a:xfrm>
            <a:off x="1624114" y="980728"/>
            <a:ext cx="5904656" cy="576065"/>
          </a:xfrm>
          <a:prstGeom prst="ribbon">
            <a:avLst/>
          </a:prstGeom>
          <a:solidFill>
            <a:srgbClr val="6666FF"/>
          </a:solidFill>
          <a:ln>
            <a:solidFill>
              <a:srgbClr val="00808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dirty="0" smtClean="0">
                <a:latin typeface="+mj-lt"/>
              </a:rPr>
              <a:t>Introduction to the Story</a:t>
            </a:r>
            <a:endParaRPr lang="en-GB" dirty="0">
              <a:latin typeface="+mj-lt"/>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03"/>
            <a:ext cx="539550" cy="6864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6319" y="0"/>
            <a:ext cx="539550" cy="6864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4298161" y="2559841"/>
            <a:ext cx="539550" cy="8056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flipH="1">
            <a:off x="4306667" y="-3758608"/>
            <a:ext cx="539550" cy="8056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971601" y="1988840"/>
            <a:ext cx="7344816" cy="4093428"/>
          </a:xfrm>
          <a:prstGeom prst="rect">
            <a:avLst/>
          </a:prstGeom>
          <a:noFill/>
        </p:spPr>
        <p:txBody>
          <a:bodyPr wrap="square" rtlCol="0">
            <a:spAutoFit/>
          </a:bodyPr>
          <a:lstStyle/>
          <a:p>
            <a:pPr algn="ctr">
              <a:lnSpc>
                <a:spcPts val="5200"/>
              </a:lnSpc>
            </a:pPr>
            <a:r>
              <a:rPr lang="en-GB" sz="2400" dirty="0" err="1" smtClean="0">
                <a:solidFill>
                  <a:srgbClr val="008080"/>
                </a:solidFill>
                <a:ea typeface="Tahoma" panose="020B0604030504040204" pitchFamily="34" charset="0"/>
                <a:cs typeface="Tahoma" panose="020B0604030504040204" pitchFamily="34" charset="0"/>
              </a:rPr>
              <a:t>Quixada</a:t>
            </a:r>
            <a:r>
              <a:rPr lang="en-GB" sz="2400" dirty="0" smtClean="0">
                <a:solidFill>
                  <a:srgbClr val="008080"/>
                </a:solidFill>
                <a:ea typeface="Tahoma" panose="020B0604030504040204" pitchFamily="34" charset="0"/>
                <a:cs typeface="Tahoma" panose="020B0604030504040204" pitchFamily="34" charset="0"/>
              </a:rPr>
              <a:t> wants to be a knight.</a:t>
            </a:r>
          </a:p>
          <a:p>
            <a:pPr algn="ctr">
              <a:lnSpc>
                <a:spcPts val="5200"/>
              </a:lnSpc>
            </a:pPr>
            <a:endParaRPr lang="en-GB" sz="2400" dirty="0">
              <a:solidFill>
                <a:srgbClr val="008080"/>
              </a:solidFill>
              <a:ea typeface="Tahoma" panose="020B0604030504040204" pitchFamily="34" charset="0"/>
              <a:cs typeface="Tahoma" panose="020B0604030504040204" pitchFamily="34" charset="0"/>
            </a:endParaRPr>
          </a:p>
          <a:p>
            <a:pPr algn="ctr">
              <a:lnSpc>
                <a:spcPts val="5200"/>
              </a:lnSpc>
            </a:pPr>
            <a:r>
              <a:rPr lang="en-GB" sz="2400" dirty="0" smtClean="0">
                <a:solidFill>
                  <a:srgbClr val="008080"/>
                </a:solidFill>
                <a:ea typeface="Tahoma" panose="020B0604030504040204" pitchFamily="34" charset="0"/>
                <a:cs typeface="Tahoma" panose="020B0604030504040204" pitchFamily="34" charset="0"/>
              </a:rPr>
              <a:t>With his imagination caught by the novels of knightly chivalry he loves to read, he </a:t>
            </a:r>
            <a:r>
              <a:rPr lang="en-GB" sz="2400" dirty="0">
                <a:solidFill>
                  <a:srgbClr val="008080"/>
                </a:solidFill>
                <a:ea typeface="Tahoma" panose="020B0604030504040204" pitchFamily="34" charset="0"/>
                <a:cs typeface="Tahoma" panose="020B0604030504040204" pitchFamily="34" charset="0"/>
              </a:rPr>
              <a:t>sets out on an adventure to recreate the knightly quests of the past.</a:t>
            </a:r>
          </a:p>
          <a:p>
            <a:pPr algn="ctr">
              <a:lnSpc>
                <a:spcPts val="5200"/>
              </a:lnSpc>
            </a:pPr>
            <a:r>
              <a:rPr lang="en-GB" sz="2400" dirty="0" smtClean="0">
                <a:solidFill>
                  <a:schemeClr val="bg1">
                    <a:lumMod val="50000"/>
                  </a:schemeClr>
                </a:solidFill>
                <a:ea typeface="Tahoma" panose="020B0604030504040204" pitchFamily="34" charset="0"/>
                <a:cs typeface="Tahoma" panose="020B0604030504040204" pitchFamily="34" charset="0"/>
              </a:rPr>
              <a:t> </a:t>
            </a:r>
            <a:endParaRPr lang="en-GB" sz="2400" dirty="0">
              <a:solidFill>
                <a:schemeClr val="bg1">
                  <a:lumMod val="50000"/>
                </a:schemeClr>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36295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03"/>
            <a:ext cx="539550" cy="6864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6319" y="0"/>
            <a:ext cx="539550" cy="6864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4298161" y="2559841"/>
            <a:ext cx="539550" cy="8056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flipH="1">
            <a:off x="4306667" y="-3758608"/>
            <a:ext cx="539550" cy="8056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55576" y="764704"/>
            <a:ext cx="7560841" cy="5636751"/>
          </a:xfrm>
          <a:prstGeom prst="rect">
            <a:avLst/>
          </a:prstGeom>
          <a:noFill/>
        </p:spPr>
        <p:txBody>
          <a:bodyPr wrap="square" rtlCol="0">
            <a:spAutoFit/>
          </a:bodyPr>
          <a:lstStyle/>
          <a:p>
            <a:pPr algn="ctr">
              <a:lnSpc>
                <a:spcPts val="5200"/>
              </a:lnSpc>
            </a:pPr>
            <a:r>
              <a:rPr lang="en-GB" sz="2400" dirty="0">
                <a:solidFill>
                  <a:srgbClr val="008080"/>
                </a:solidFill>
                <a:ea typeface="Tahoma" panose="020B0604030504040204" pitchFamily="34" charset="0"/>
                <a:cs typeface="Tahoma" panose="020B0604030504040204" pitchFamily="34" charset="0"/>
              </a:rPr>
              <a:t>To his friends and family it appears he has gone mad – he mistakes inns and innkeepers for castles and kings, windmills for giants and herds of sheep for armies of enemy knights.  </a:t>
            </a:r>
            <a:endParaRPr lang="en-GB" sz="2400" dirty="0" smtClean="0">
              <a:solidFill>
                <a:srgbClr val="008080"/>
              </a:solidFill>
              <a:ea typeface="Tahoma" panose="020B0604030504040204" pitchFamily="34" charset="0"/>
              <a:cs typeface="Tahoma" panose="020B0604030504040204" pitchFamily="34" charset="0"/>
            </a:endParaRPr>
          </a:p>
          <a:p>
            <a:pPr algn="ctr">
              <a:lnSpc>
                <a:spcPts val="5200"/>
              </a:lnSpc>
            </a:pPr>
            <a:endParaRPr lang="en-GB" sz="2400" dirty="0">
              <a:solidFill>
                <a:srgbClr val="008080"/>
              </a:solidFill>
              <a:ea typeface="Tahoma" panose="020B0604030504040204" pitchFamily="34" charset="0"/>
              <a:cs typeface="Tahoma" panose="020B0604030504040204" pitchFamily="34" charset="0"/>
            </a:endParaRPr>
          </a:p>
          <a:p>
            <a:pPr algn="ctr">
              <a:lnSpc>
                <a:spcPts val="5200"/>
              </a:lnSpc>
            </a:pPr>
            <a:r>
              <a:rPr lang="en-GB" sz="2400" dirty="0" smtClean="0">
                <a:solidFill>
                  <a:srgbClr val="008080"/>
                </a:solidFill>
                <a:ea typeface="Tahoma" panose="020B0604030504040204" pitchFamily="34" charset="0"/>
                <a:cs typeface="Tahoma" panose="020B0604030504040204" pitchFamily="34" charset="0"/>
              </a:rPr>
              <a:t>As Don Quixote, he possesses all the knightly virtues of his enchanted vision – he is courageous, fair, generous and courteous.</a:t>
            </a:r>
            <a:endParaRPr lang="en-GB" sz="2400" dirty="0">
              <a:solidFill>
                <a:srgbClr val="008080"/>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141041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42612" y="0"/>
            <a:ext cx="1979712" cy="6858000"/>
          </a:xfrm>
          <a:prstGeom prst="rect">
            <a:avLst/>
          </a:prstGeom>
          <a:solidFill>
            <a:schemeClr val="accent5">
              <a:lumMod val="75000"/>
            </a:schemeClr>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3" name="TextBox 2"/>
          <p:cNvSpPr txBox="1"/>
          <p:nvPr/>
        </p:nvSpPr>
        <p:spPr>
          <a:xfrm rot="5400000">
            <a:off x="5366192" y="2393013"/>
            <a:ext cx="5616624" cy="2215991"/>
          </a:xfrm>
          <a:prstGeom prst="rect">
            <a:avLst/>
          </a:prstGeom>
          <a:noFill/>
        </p:spPr>
        <p:txBody>
          <a:bodyPr wrap="square" rtlCol="0">
            <a:spAutoFit/>
          </a:bodyPr>
          <a:lstStyle/>
          <a:p>
            <a:pPr algn="ctr"/>
            <a:r>
              <a:rPr lang="en-GB" sz="13800" dirty="0" smtClean="0">
                <a:solidFill>
                  <a:schemeClr val="bg1"/>
                </a:solidFill>
              </a:rPr>
              <a:t>love</a:t>
            </a:r>
            <a:endParaRPr lang="en-GB" sz="13800" dirty="0">
              <a:solidFill>
                <a:schemeClr val="bg1"/>
              </a:solidFill>
            </a:endParaRPr>
          </a:p>
        </p:txBody>
      </p:sp>
      <p:sp>
        <p:nvSpPr>
          <p:cNvPr id="4" name="TextBox 3"/>
          <p:cNvSpPr txBox="1"/>
          <p:nvPr/>
        </p:nvSpPr>
        <p:spPr>
          <a:xfrm>
            <a:off x="611560" y="4077072"/>
            <a:ext cx="5832648" cy="1661993"/>
          </a:xfrm>
          <a:prstGeom prst="rect">
            <a:avLst/>
          </a:prstGeom>
          <a:noFill/>
        </p:spPr>
        <p:txBody>
          <a:bodyPr wrap="square" rtlCol="0">
            <a:spAutoFit/>
          </a:bodyPr>
          <a:lstStyle/>
          <a:p>
            <a:r>
              <a:rPr lang="en-GB" sz="2800" b="1" i="1" dirty="0"/>
              <a:t>Love</a:t>
            </a:r>
            <a:r>
              <a:rPr lang="en-GB" sz="2800" b="1" dirty="0"/>
              <a:t> is to feel and show great affection for another person or group of people.</a:t>
            </a:r>
            <a:endParaRPr lang="en-GB" sz="2800" dirty="0"/>
          </a:p>
          <a:p>
            <a:endParaRPr lang="en-GB" dirty="0"/>
          </a:p>
        </p:txBody>
      </p:sp>
      <p:pic>
        <p:nvPicPr>
          <p:cNvPr id="6" name="Picture 5"/>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48807" y="1233"/>
            <a:ext cx="593805" cy="6856767"/>
          </a:xfrm>
          <a:prstGeom prst="rect">
            <a:avLst/>
          </a:prstGeom>
          <a:noFill/>
          <a:ln>
            <a:noFill/>
          </a:ln>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628" y="188640"/>
            <a:ext cx="1841760" cy="3985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04349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42612" y="0"/>
            <a:ext cx="1979712" cy="6858000"/>
          </a:xfrm>
          <a:prstGeom prst="rect">
            <a:avLst/>
          </a:prstGeom>
          <a:solidFill>
            <a:schemeClr val="accent5">
              <a:lumMod val="75000"/>
            </a:schemeClr>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3" name="TextBox 2"/>
          <p:cNvSpPr txBox="1"/>
          <p:nvPr/>
        </p:nvSpPr>
        <p:spPr>
          <a:xfrm rot="5400000">
            <a:off x="5366192" y="2531512"/>
            <a:ext cx="5616624" cy="1938992"/>
          </a:xfrm>
          <a:prstGeom prst="rect">
            <a:avLst/>
          </a:prstGeom>
          <a:noFill/>
        </p:spPr>
        <p:txBody>
          <a:bodyPr wrap="square" rtlCol="0">
            <a:spAutoFit/>
          </a:bodyPr>
          <a:lstStyle/>
          <a:p>
            <a:pPr algn="ctr"/>
            <a:r>
              <a:rPr lang="en-GB" sz="12000" dirty="0" smtClean="0">
                <a:solidFill>
                  <a:schemeClr val="bg1"/>
                </a:solidFill>
              </a:rPr>
              <a:t>service</a:t>
            </a:r>
            <a:endParaRPr lang="en-GB" sz="12000" dirty="0">
              <a:solidFill>
                <a:schemeClr val="bg1"/>
              </a:solidFill>
            </a:endParaRPr>
          </a:p>
        </p:txBody>
      </p:sp>
      <p:sp>
        <p:nvSpPr>
          <p:cNvPr id="4" name="TextBox 3"/>
          <p:cNvSpPr txBox="1"/>
          <p:nvPr/>
        </p:nvSpPr>
        <p:spPr>
          <a:xfrm>
            <a:off x="611560" y="4077072"/>
            <a:ext cx="5832648" cy="1661993"/>
          </a:xfrm>
          <a:prstGeom prst="rect">
            <a:avLst/>
          </a:prstGeom>
          <a:noFill/>
        </p:spPr>
        <p:txBody>
          <a:bodyPr wrap="square" rtlCol="0">
            <a:spAutoFit/>
          </a:bodyPr>
          <a:lstStyle/>
          <a:p>
            <a:r>
              <a:rPr lang="en-GB" sz="2800" b="1" i="1" dirty="0"/>
              <a:t>Service </a:t>
            </a:r>
            <a:r>
              <a:rPr lang="en-GB" sz="2800" b="1" dirty="0"/>
              <a:t>is working hard for a person, organisation or country. Helping other people.</a:t>
            </a:r>
            <a:endParaRPr lang="en-GB" sz="2800" dirty="0"/>
          </a:p>
          <a:p>
            <a:endParaRPr lang="en-GB" dirty="0"/>
          </a:p>
        </p:txBody>
      </p:sp>
      <p:pic>
        <p:nvPicPr>
          <p:cNvPr id="6" name="Picture 5"/>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48807" y="1233"/>
            <a:ext cx="593805" cy="6856767"/>
          </a:xfrm>
          <a:prstGeom prst="rect">
            <a:avLst/>
          </a:prstGeom>
          <a:noFill/>
          <a:ln>
            <a:noFill/>
          </a:ln>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18381"/>
            <a:ext cx="1846285" cy="3946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8795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50195" y="1233"/>
            <a:ext cx="593805" cy="6856767"/>
          </a:xfrm>
          <a:prstGeom prst="rect">
            <a:avLst/>
          </a:prstGeom>
          <a:noFill/>
          <a:ln>
            <a:noFill/>
          </a:ln>
        </p:spPr>
      </p:pic>
      <p:pic>
        <p:nvPicPr>
          <p:cNvPr id="6" name="Picture 5"/>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593805" cy="6856767"/>
          </a:xfrm>
          <a:prstGeom prst="rect">
            <a:avLst/>
          </a:prstGeom>
          <a:noFill/>
          <a:ln>
            <a:noFill/>
          </a:ln>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2175" y="762000"/>
            <a:ext cx="4819650"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88571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50195" y="1233"/>
            <a:ext cx="593805" cy="6856767"/>
          </a:xfrm>
          <a:prstGeom prst="rect">
            <a:avLst/>
          </a:prstGeom>
          <a:noFill/>
          <a:ln>
            <a:noFill/>
          </a:ln>
        </p:spPr>
      </p:pic>
      <p:pic>
        <p:nvPicPr>
          <p:cNvPr id="6" name="Picture 5"/>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593805" cy="6856767"/>
          </a:xfrm>
          <a:prstGeom prst="rect">
            <a:avLst/>
          </a:prstGeom>
          <a:noFill/>
          <a:ln>
            <a:noFill/>
          </a:ln>
        </p:spPr>
      </p:pic>
      <p:sp>
        <p:nvSpPr>
          <p:cNvPr id="2" name="TextBox 1"/>
          <p:cNvSpPr txBox="1"/>
          <p:nvPr/>
        </p:nvSpPr>
        <p:spPr>
          <a:xfrm>
            <a:off x="2267743" y="405038"/>
            <a:ext cx="4907931" cy="6049156"/>
          </a:xfrm>
          <a:prstGeom prst="rect">
            <a:avLst/>
          </a:prstGeom>
          <a:noFill/>
        </p:spPr>
        <p:txBody>
          <a:bodyPr wrap="square" rtlCol="0">
            <a:spAutoFit/>
          </a:bodyPr>
          <a:lstStyle/>
          <a:p>
            <a:pPr algn="ctr">
              <a:lnSpc>
                <a:spcPts val="5200"/>
              </a:lnSpc>
            </a:pPr>
            <a:r>
              <a:rPr lang="en-GB" sz="3600" dirty="0" smtClean="0">
                <a:solidFill>
                  <a:srgbClr val="008080"/>
                </a:solidFill>
                <a:ea typeface="Tahoma" panose="020B0604030504040204" pitchFamily="34" charset="0"/>
                <a:cs typeface="Tahoma" panose="020B0604030504040204" pitchFamily="34" charset="0"/>
              </a:rPr>
              <a:t>“It just shows,” replied Don Quixote, “on the edge of victory, my old enemy the enchanter turned the armies into a flock of sheep. Never mind, Sancho.  Another adventure awaits us another day.”</a:t>
            </a:r>
            <a:endParaRPr lang="en-GB" sz="3600" dirty="0">
              <a:solidFill>
                <a:srgbClr val="008080"/>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62083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own Ribbon 13"/>
          <p:cNvSpPr/>
          <p:nvPr/>
        </p:nvSpPr>
        <p:spPr>
          <a:xfrm>
            <a:off x="1624114" y="980728"/>
            <a:ext cx="5904656" cy="576065"/>
          </a:xfrm>
          <a:prstGeom prst="ribbon">
            <a:avLst/>
          </a:prstGeom>
          <a:solidFill>
            <a:srgbClr val="6666FF"/>
          </a:solidFill>
          <a:ln>
            <a:solidFill>
              <a:srgbClr val="008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latin typeface="+mj-lt"/>
              </a:rPr>
              <a:t>Characters and Glossary</a:t>
            </a:r>
            <a:endParaRPr lang="en-GB" dirty="0">
              <a:latin typeface="+mj-lt"/>
            </a:endParaRPr>
          </a:p>
        </p:txBody>
      </p:sp>
      <p:pic>
        <p:nvPicPr>
          <p:cNvPr id="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03"/>
            <a:ext cx="539550" cy="6864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6319" y="0"/>
            <a:ext cx="539550" cy="6864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4298161" y="2559841"/>
            <a:ext cx="539550" cy="8056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flipH="1">
            <a:off x="4306667" y="-3758608"/>
            <a:ext cx="539550" cy="8056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772816"/>
            <a:ext cx="46863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3186237"/>
            <a:ext cx="5000625" cy="310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53257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6858000"/>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323528" y="260648"/>
            <a:ext cx="8496944" cy="6264696"/>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467544" y="404663"/>
            <a:ext cx="8208912" cy="598079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17008"/>
          <a:stretch/>
        </p:blipFill>
        <p:spPr bwMode="auto">
          <a:xfrm>
            <a:off x="2797007" y="404663"/>
            <a:ext cx="3549986" cy="3288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Down Ribbon 7"/>
          <p:cNvSpPr/>
          <p:nvPr/>
        </p:nvSpPr>
        <p:spPr>
          <a:xfrm>
            <a:off x="2209547" y="3573016"/>
            <a:ext cx="4752528" cy="576065"/>
          </a:xfrm>
          <a:prstGeom prst="ribb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smtClean="0">
                <a:latin typeface="+mj-lt"/>
              </a:rPr>
              <a:t>El Cid</a:t>
            </a:r>
            <a:endParaRPr lang="en-GB" dirty="0">
              <a:latin typeface="+mj-lt"/>
            </a:endParaRPr>
          </a:p>
        </p:txBody>
      </p:sp>
      <p:pic>
        <p:nvPicPr>
          <p:cNvPr id="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13809"/>
          <a:stretch/>
        </p:blipFill>
        <p:spPr bwMode="auto">
          <a:xfrm>
            <a:off x="487277" y="5373216"/>
            <a:ext cx="8189180" cy="1012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13809"/>
          <a:stretch/>
        </p:blipFill>
        <p:spPr bwMode="auto">
          <a:xfrm flipV="1">
            <a:off x="491221" y="4385888"/>
            <a:ext cx="8189180" cy="1012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97787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wn Ribbon 3"/>
          <p:cNvSpPr/>
          <p:nvPr/>
        </p:nvSpPr>
        <p:spPr>
          <a:xfrm>
            <a:off x="1624114" y="980728"/>
            <a:ext cx="5904656" cy="576065"/>
          </a:xfrm>
          <a:prstGeom prst="ribb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smtClean="0">
                <a:latin typeface="+mj-lt"/>
              </a:rPr>
              <a:t>Introduction to the Story</a:t>
            </a:r>
            <a:endParaRPr lang="en-GB" dirty="0">
              <a:latin typeface="+mj-lt"/>
            </a:endParaRPr>
          </a:p>
        </p:txBody>
      </p:sp>
      <p:pic>
        <p:nvPicPr>
          <p:cNvPr id="12"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50000" r="18649" b="5728"/>
          <a:stretch/>
        </p:blipFill>
        <p:spPr bwMode="auto">
          <a:xfrm flipV="1">
            <a:off x="0" y="0"/>
            <a:ext cx="9144000" cy="530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50000" r="18649" b="5728"/>
          <a:stretch/>
        </p:blipFill>
        <p:spPr bwMode="auto">
          <a:xfrm flipV="1">
            <a:off x="16767" y="6327846"/>
            <a:ext cx="9127233" cy="530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1759" t="50000" r="36786" b="5728"/>
          <a:stretch/>
        </p:blipFill>
        <p:spPr bwMode="auto">
          <a:xfrm rot="16200000" flipV="1">
            <a:off x="-2626744" y="3170951"/>
            <a:ext cx="5783642" cy="530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1759" t="50000" r="36786" b="5728"/>
          <a:stretch/>
        </p:blipFill>
        <p:spPr bwMode="auto">
          <a:xfrm rot="5400000" flipH="1" flipV="1">
            <a:off x="5987103" y="3156896"/>
            <a:ext cx="5783642" cy="530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27584" y="2060848"/>
            <a:ext cx="7632848" cy="3426579"/>
          </a:xfrm>
          <a:prstGeom prst="rect">
            <a:avLst/>
          </a:prstGeom>
          <a:noFill/>
        </p:spPr>
        <p:txBody>
          <a:bodyPr wrap="square" rtlCol="0">
            <a:spAutoFit/>
          </a:bodyPr>
          <a:lstStyle/>
          <a:p>
            <a:pPr algn="ctr">
              <a:lnSpc>
                <a:spcPts val="5200"/>
              </a:lnSpc>
            </a:pPr>
            <a:r>
              <a:rPr lang="en-GB" sz="2400" dirty="0" smtClean="0"/>
              <a:t>El Cid was an 11</a:t>
            </a:r>
            <a:r>
              <a:rPr lang="en-GB" sz="2400" baseline="30000" dirty="0" smtClean="0"/>
              <a:t>th</a:t>
            </a:r>
            <a:r>
              <a:rPr lang="en-GB" sz="2400" dirty="0" smtClean="0"/>
              <a:t> Century Spanish knight. He lead large armies into battle with the Moors from North Africa. He was brave, courageous, but also honest and humble. He stood up to King Alfonso, challenged him to be honest, and was merciful with </a:t>
            </a:r>
            <a:r>
              <a:rPr lang="en-GB" sz="2400" smtClean="0"/>
              <a:t>his enemies. </a:t>
            </a:r>
            <a:endParaRPr lang="en-GB" sz="2400" dirty="0"/>
          </a:p>
        </p:txBody>
      </p:sp>
    </p:spTree>
    <p:extLst>
      <p:ext uri="{BB962C8B-B14F-4D97-AF65-F5344CB8AC3E}">
        <p14:creationId xmlns:p14="http://schemas.microsoft.com/office/powerpoint/2010/main" val="23966443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23905" y="5974780"/>
            <a:ext cx="609600" cy="369332"/>
          </a:xfrm>
          <a:prstGeom prst="rect">
            <a:avLst/>
          </a:prstGeom>
          <a:noFill/>
        </p:spPr>
        <p:txBody>
          <a:bodyPr wrap="square" rtlCol="0">
            <a:spAutoFit/>
          </a:bodyPr>
          <a:lstStyle/>
          <a:p>
            <a:r>
              <a:rPr lang="en-US" dirty="0" smtClean="0"/>
              <a:t>3</a:t>
            </a:r>
            <a:endParaRPr lang="en-US" dirty="0"/>
          </a:p>
        </p:txBody>
      </p:sp>
      <p:pic>
        <p:nvPicPr>
          <p:cNvPr id="5" name="Picture 4"/>
          <p:cNvPicPr>
            <a:picLocks noChangeAspect="1"/>
          </p:cNvPicPr>
          <p:nvPr/>
        </p:nvPicPr>
        <p:blipFill>
          <a:blip r:embed="rId2"/>
          <a:stretch>
            <a:fillRect/>
          </a:stretch>
        </p:blipFill>
        <p:spPr>
          <a:xfrm>
            <a:off x="1970705" y="458356"/>
            <a:ext cx="4961467" cy="1042951"/>
          </a:xfrm>
          <a:prstGeom prst="rect">
            <a:avLst/>
          </a:prstGeom>
        </p:spPr>
      </p:pic>
      <p:pic>
        <p:nvPicPr>
          <p:cNvPr id="6" name="Picture 5"/>
          <p:cNvPicPr>
            <a:picLocks noChangeAspect="1"/>
          </p:cNvPicPr>
          <p:nvPr/>
        </p:nvPicPr>
        <p:blipFill>
          <a:blip r:embed="rId3"/>
          <a:stretch>
            <a:fillRect/>
          </a:stretch>
        </p:blipFill>
        <p:spPr>
          <a:xfrm>
            <a:off x="903905" y="2139380"/>
            <a:ext cx="3513667" cy="3411146"/>
          </a:xfrm>
          <a:prstGeom prst="rect">
            <a:avLst/>
          </a:prstGeom>
        </p:spPr>
      </p:pic>
      <p:pic>
        <p:nvPicPr>
          <p:cNvPr id="7" name="Picture 6"/>
          <p:cNvPicPr>
            <a:picLocks noChangeAspect="1"/>
          </p:cNvPicPr>
          <p:nvPr/>
        </p:nvPicPr>
        <p:blipFill>
          <a:blip r:embed="rId4"/>
          <a:stretch>
            <a:fillRect/>
          </a:stretch>
        </p:blipFill>
        <p:spPr>
          <a:xfrm>
            <a:off x="4561505" y="2139380"/>
            <a:ext cx="3733800" cy="3382601"/>
          </a:xfrm>
          <a:prstGeom prst="rect">
            <a:avLst/>
          </a:prstGeom>
        </p:spPr>
      </p:pic>
    </p:spTree>
    <p:extLst>
      <p:ext uri="{BB962C8B-B14F-4D97-AF65-F5344CB8AC3E}">
        <p14:creationId xmlns:p14="http://schemas.microsoft.com/office/powerpoint/2010/main" val="6044545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42612" y="0"/>
            <a:ext cx="1979712" cy="6858000"/>
          </a:xfrm>
          <a:prstGeom prst="rect">
            <a:avLst/>
          </a:prstGeom>
          <a:solidFill>
            <a:srgbClr val="7030A0"/>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3" name="TextBox 2"/>
          <p:cNvSpPr txBox="1"/>
          <p:nvPr/>
        </p:nvSpPr>
        <p:spPr>
          <a:xfrm rot="5400000">
            <a:off x="5366192" y="2531512"/>
            <a:ext cx="5616624" cy="1938992"/>
          </a:xfrm>
          <a:prstGeom prst="rect">
            <a:avLst/>
          </a:prstGeom>
          <a:noFill/>
        </p:spPr>
        <p:txBody>
          <a:bodyPr wrap="square" rtlCol="0">
            <a:spAutoFit/>
          </a:bodyPr>
          <a:lstStyle/>
          <a:p>
            <a:r>
              <a:rPr lang="en-GB" sz="12000" dirty="0" smtClean="0">
                <a:solidFill>
                  <a:schemeClr val="bg1"/>
                </a:solidFill>
              </a:rPr>
              <a:t>honesty</a:t>
            </a:r>
            <a:endParaRPr lang="en-GB" sz="12000" dirty="0">
              <a:solidFill>
                <a:schemeClr val="bg1"/>
              </a:solidFill>
            </a:endParaRPr>
          </a:p>
        </p:txBody>
      </p:sp>
      <p:sp>
        <p:nvSpPr>
          <p:cNvPr id="4" name="TextBox 3"/>
          <p:cNvSpPr txBox="1"/>
          <p:nvPr/>
        </p:nvSpPr>
        <p:spPr>
          <a:xfrm>
            <a:off x="611560" y="4077072"/>
            <a:ext cx="5832648" cy="1231106"/>
          </a:xfrm>
          <a:prstGeom prst="rect">
            <a:avLst/>
          </a:prstGeom>
          <a:noFill/>
        </p:spPr>
        <p:txBody>
          <a:bodyPr wrap="square" rtlCol="0">
            <a:spAutoFit/>
          </a:bodyPr>
          <a:lstStyle/>
          <a:p>
            <a:r>
              <a:rPr lang="en-GB" sz="2800" b="1" i="1" dirty="0"/>
              <a:t>Honesty </a:t>
            </a:r>
            <a:r>
              <a:rPr lang="en-GB" sz="2800" b="1" dirty="0"/>
              <a:t>is to be true to yourself and other people.</a:t>
            </a:r>
            <a:endParaRPr lang="en-GB" sz="2800" dirty="0"/>
          </a:p>
          <a:p>
            <a:endParaRPr lang="en-GB" dirty="0"/>
          </a:p>
        </p:txBody>
      </p:sp>
      <p:pic>
        <p:nvPicPr>
          <p:cNvPr id="6" name="Picture 5"/>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48807" y="1233"/>
            <a:ext cx="593805" cy="6856767"/>
          </a:xfrm>
          <a:prstGeom prst="rect">
            <a:avLst/>
          </a:prstGeom>
          <a:noFill/>
          <a:ln>
            <a:noFill/>
          </a:ln>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084" y="260649"/>
            <a:ext cx="1689569"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99421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42612" y="0"/>
            <a:ext cx="1979712" cy="6858000"/>
          </a:xfrm>
          <a:prstGeom prst="rect">
            <a:avLst/>
          </a:prstGeom>
          <a:solidFill>
            <a:srgbClr val="7030A0"/>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3" name="TextBox 2"/>
          <p:cNvSpPr txBox="1"/>
          <p:nvPr/>
        </p:nvSpPr>
        <p:spPr>
          <a:xfrm rot="5400000">
            <a:off x="5366192" y="2531512"/>
            <a:ext cx="5616624" cy="1938992"/>
          </a:xfrm>
          <a:prstGeom prst="rect">
            <a:avLst/>
          </a:prstGeom>
          <a:noFill/>
        </p:spPr>
        <p:txBody>
          <a:bodyPr wrap="square" rtlCol="0">
            <a:spAutoFit/>
          </a:bodyPr>
          <a:lstStyle/>
          <a:p>
            <a:r>
              <a:rPr lang="en-GB" sz="12000" dirty="0" smtClean="0">
                <a:solidFill>
                  <a:schemeClr val="bg1"/>
                </a:solidFill>
              </a:rPr>
              <a:t>humility</a:t>
            </a:r>
            <a:endParaRPr lang="en-GB" sz="12000" dirty="0">
              <a:solidFill>
                <a:schemeClr val="bg1"/>
              </a:solidFill>
            </a:endParaRPr>
          </a:p>
        </p:txBody>
      </p:sp>
      <p:sp>
        <p:nvSpPr>
          <p:cNvPr id="4" name="TextBox 3"/>
          <p:cNvSpPr txBox="1"/>
          <p:nvPr/>
        </p:nvSpPr>
        <p:spPr>
          <a:xfrm>
            <a:off x="611560" y="4077072"/>
            <a:ext cx="5832648" cy="2092881"/>
          </a:xfrm>
          <a:prstGeom prst="rect">
            <a:avLst/>
          </a:prstGeom>
          <a:noFill/>
        </p:spPr>
        <p:txBody>
          <a:bodyPr wrap="square" rtlCol="0">
            <a:spAutoFit/>
          </a:bodyPr>
          <a:lstStyle/>
          <a:p>
            <a:r>
              <a:rPr lang="en-GB" sz="2800" b="1" i="1" dirty="0"/>
              <a:t>Humility</a:t>
            </a:r>
            <a:r>
              <a:rPr lang="en-GB" sz="2800" b="1" dirty="0"/>
              <a:t> is to put the needs of others before your own, and be willing to take care of others as you take care of yourself.</a:t>
            </a:r>
            <a:endParaRPr lang="en-GB" sz="2800" dirty="0"/>
          </a:p>
          <a:p>
            <a:endParaRPr lang="en-GB" dirty="0"/>
          </a:p>
        </p:txBody>
      </p:sp>
      <p:pic>
        <p:nvPicPr>
          <p:cNvPr id="6" name="Picture 5"/>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48807" y="1233"/>
            <a:ext cx="593805" cy="6856767"/>
          </a:xfrm>
          <a:prstGeom prst="rect">
            <a:avLst/>
          </a:prstGeom>
          <a:noFill/>
          <a:ln>
            <a:noFill/>
          </a:ln>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60648"/>
            <a:ext cx="1689757"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54837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50195" y="1233"/>
            <a:ext cx="593805" cy="6856767"/>
          </a:xfrm>
          <a:prstGeom prst="rect">
            <a:avLst/>
          </a:prstGeom>
          <a:noFill/>
          <a:ln>
            <a:noFill/>
          </a:ln>
        </p:spPr>
      </p:pic>
      <p:pic>
        <p:nvPicPr>
          <p:cNvPr id="6" name="Picture 5"/>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593805" cy="6856767"/>
          </a:xfrm>
          <a:prstGeom prst="rect">
            <a:avLst/>
          </a:prstGeom>
          <a:noFill/>
          <a:ln>
            <a:noFill/>
          </a:ln>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56792"/>
            <a:ext cx="8839200" cy="401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77354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50195" y="1233"/>
            <a:ext cx="593805" cy="6856767"/>
          </a:xfrm>
          <a:prstGeom prst="rect">
            <a:avLst/>
          </a:prstGeom>
          <a:noFill/>
          <a:ln>
            <a:noFill/>
          </a:ln>
        </p:spPr>
      </p:pic>
      <p:pic>
        <p:nvPicPr>
          <p:cNvPr id="6" name="Picture 5"/>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593805" cy="6856767"/>
          </a:xfrm>
          <a:prstGeom prst="rect">
            <a:avLst/>
          </a:prstGeom>
          <a:noFill/>
          <a:ln>
            <a:noFill/>
          </a:ln>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 y="1419225"/>
            <a:ext cx="8820150" cy="401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41869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50000" r="18649" b="5728"/>
          <a:stretch/>
        </p:blipFill>
        <p:spPr bwMode="auto">
          <a:xfrm flipV="1">
            <a:off x="0" y="0"/>
            <a:ext cx="9144000" cy="530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50000" r="18649" b="5728"/>
          <a:stretch/>
        </p:blipFill>
        <p:spPr bwMode="auto">
          <a:xfrm flipV="1">
            <a:off x="16767" y="6327846"/>
            <a:ext cx="9127233" cy="530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1759" t="50000" r="36786" b="5728"/>
          <a:stretch/>
        </p:blipFill>
        <p:spPr bwMode="auto">
          <a:xfrm rot="16200000" flipV="1">
            <a:off x="-2626744" y="3170951"/>
            <a:ext cx="5783642" cy="530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1759" t="50000" r="36786" b="5728"/>
          <a:stretch/>
        </p:blipFill>
        <p:spPr bwMode="auto">
          <a:xfrm rot="5400000" flipH="1" flipV="1">
            <a:off x="5987103" y="3156896"/>
            <a:ext cx="5783642" cy="530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556793"/>
            <a:ext cx="5519514" cy="2441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Down Ribbon 13"/>
          <p:cNvSpPr/>
          <p:nvPr/>
        </p:nvSpPr>
        <p:spPr>
          <a:xfrm>
            <a:off x="1624114" y="980728"/>
            <a:ext cx="5904656" cy="576065"/>
          </a:xfrm>
          <a:prstGeom prst="ribb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smtClean="0">
                <a:latin typeface="+mj-lt"/>
              </a:rPr>
              <a:t>Characters and Glossary</a:t>
            </a:r>
            <a:endParaRPr lang="en-GB" dirty="0">
              <a:latin typeface="+mj-lt"/>
            </a:endParaRPr>
          </a:p>
        </p:txBody>
      </p:sp>
    </p:spTree>
    <p:extLst>
      <p:ext uri="{BB962C8B-B14F-4D97-AF65-F5344CB8AC3E}">
        <p14:creationId xmlns:p14="http://schemas.microsoft.com/office/powerpoint/2010/main" val="7425142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323528" y="260648"/>
            <a:ext cx="8496944" cy="626469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467544" y="404663"/>
            <a:ext cx="8208912" cy="598079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17008"/>
          <a:stretch/>
        </p:blipFill>
        <p:spPr bwMode="auto">
          <a:xfrm>
            <a:off x="2797007" y="404663"/>
            <a:ext cx="3549986" cy="3288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Down Ribbon 7"/>
          <p:cNvSpPr/>
          <p:nvPr/>
        </p:nvSpPr>
        <p:spPr>
          <a:xfrm>
            <a:off x="2209547" y="3573016"/>
            <a:ext cx="4752528" cy="576065"/>
          </a:xfrm>
          <a:prstGeom prst="ribb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smtClean="0">
                <a:latin typeface="+mj-lt"/>
              </a:rPr>
              <a:t>Gareth &amp; Lynette</a:t>
            </a:r>
            <a:endParaRPr lang="en-GB" dirty="0">
              <a:latin typeface="+mj-lt"/>
            </a:endParaRPr>
          </a:p>
        </p:txBody>
      </p:sp>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393" r="24939"/>
          <a:stretch/>
        </p:blipFill>
        <p:spPr bwMode="auto">
          <a:xfrm>
            <a:off x="467544" y="4270906"/>
            <a:ext cx="8208912" cy="21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85414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wn Ribbon 3"/>
          <p:cNvSpPr/>
          <p:nvPr/>
        </p:nvSpPr>
        <p:spPr>
          <a:xfrm>
            <a:off x="1624114" y="980728"/>
            <a:ext cx="5904656" cy="576065"/>
          </a:xfrm>
          <a:prstGeom prst="ribb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smtClean="0">
                <a:latin typeface="+mj-lt"/>
              </a:rPr>
              <a:t>Introduction to the Story</a:t>
            </a:r>
            <a:endParaRPr lang="en-GB" dirty="0">
              <a:latin typeface="+mj-lt"/>
            </a:endParaRPr>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393" t="50000" r="24939"/>
          <a:stretch/>
        </p:blipFill>
        <p:spPr bwMode="auto">
          <a:xfrm>
            <a:off x="539551" y="6277809"/>
            <a:ext cx="8141813" cy="580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393" t="50000" r="24939"/>
          <a:stretch/>
        </p:blipFill>
        <p:spPr bwMode="auto">
          <a:xfrm>
            <a:off x="543993" y="0"/>
            <a:ext cx="8064897" cy="580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936" r="15479"/>
          <a:stretch/>
        </p:blipFill>
        <p:spPr bwMode="auto">
          <a:xfrm rot="16200000">
            <a:off x="-3136911" y="3181536"/>
            <a:ext cx="6813376" cy="539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936" r="15479"/>
          <a:stretch/>
        </p:blipFill>
        <p:spPr bwMode="auto">
          <a:xfrm rot="5400000" flipV="1">
            <a:off x="5467536" y="3187939"/>
            <a:ext cx="6813376" cy="539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187624" y="2060848"/>
            <a:ext cx="7056784" cy="3426579"/>
          </a:xfrm>
          <a:prstGeom prst="rect">
            <a:avLst/>
          </a:prstGeom>
          <a:noFill/>
        </p:spPr>
        <p:txBody>
          <a:bodyPr wrap="square" rtlCol="0">
            <a:spAutoFit/>
          </a:bodyPr>
          <a:lstStyle/>
          <a:p>
            <a:pPr algn="ctr">
              <a:lnSpc>
                <a:spcPts val="5200"/>
              </a:lnSpc>
            </a:pPr>
            <a:r>
              <a:rPr lang="en-GB" sz="2400" dirty="0" smtClean="0"/>
              <a:t>Gareth is the younger son of the King or Orkney. His father is a knight, his older brothers are knights. He wants to be a knight. His mother eventually allows him to go on his own quest to prove himself as being worthy of becoming a knight.</a:t>
            </a:r>
            <a:endParaRPr lang="en-GB" sz="2400" dirty="0"/>
          </a:p>
        </p:txBody>
      </p:sp>
    </p:spTree>
    <p:extLst>
      <p:ext uri="{BB962C8B-B14F-4D97-AF65-F5344CB8AC3E}">
        <p14:creationId xmlns:p14="http://schemas.microsoft.com/office/powerpoint/2010/main" val="34719112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wn Ribbon 3"/>
          <p:cNvSpPr/>
          <p:nvPr/>
        </p:nvSpPr>
        <p:spPr>
          <a:xfrm>
            <a:off x="1624114" y="980728"/>
            <a:ext cx="5904656" cy="576065"/>
          </a:xfrm>
          <a:prstGeom prst="ribb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smtClean="0">
                <a:latin typeface="+mj-lt"/>
              </a:rPr>
              <a:t>Introduction to the Story</a:t>
            </a:r>
            <a:endParaRPr lang="en-GB" dirty="0">
              <a:latin typeface="+mj-lt"/>
            </a:endParaRPr>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393" t="50000" r="24939"/>
          <a:stretch/>
        </p:blipFill>
        <p:spPr bwMode="auto">
          <a:xfrm>
            <a:off x="539551" y="6277809"/>
            <a:ext cx="8141813" cy="580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393" t="50000" r="24939"/>
          <a:stretch/>
        </p:blipFill>
        <p:spPr bwMode="auto">
          <a:xfrm>
            <a:off x="543993" y="0"/>
            <a:ext cx="8064897" cy="580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936" r="15479"/>
          <a:stretch/>
        </p:blipFill>
        <p:spPr bwMode="auto">
          <a:xfrm rot="16200000">
            <a:off x="-3136911" y="3181536"/>
            <a:ext cx="6813376" cy="539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936" r="15479"/>
          <a:stretch/>
        </p:blipFill>
        <p:spPr bwMode="auto">
          <a:xfrm rot="5400000" flipV="1">
            <a:off x="5467536" y="3187939"/>
            <a:ext cx="6813376" cy="539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187624" y="2708920"/>
            <a:ext cx="7056784" cy="2759730"/>
          </a:xfrm>
          <a:prstGeom prst="rect">
            <a:avLst/>
          </a:prstGeom>
          <a:noFill/>
        </p:spPr>
        <p:txBody>
          <a:bodyPr wrap="square" rtlCol="0">
            <a:spAutoFit/>
          </a:bodyPr>
          <a:lstStyle/>
          <a:p>
            <a:pPr algn="ctr">
              <a:lnSpc>
                <a:spcPts val="5200"/>
              </a:lnSpc>
            </a:pPr>
            <a:r>
              <a:rPr lang="en-GB" sz="2400" dirty="0" smtClean="0"/>
              <a:t>To become a knight, Gareth needs to be disciplined. He needs to work hard, and prove himself to others. He also needs to be brave. King Arthur gives Gareth a chance to prove himself, which he does.</a:t>
            </a:r>
            <a:endParaRPr lang="en-GB" sz="2400" dirty="0"/>
          </a:p>
        </p:txBody>
      </p:sp>
    </p:spTree>
    <p:extLst>
      <p:ext uri="{BB962C8B-B14F-4D97-AF65-F5344CB8AC3E}">
        <p14:creationId xmlns:p14="http://schemas.microsoft.com/office/powerpoint/2010/main" val="20966920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42612" y="0"/>
            <a:ext cx="1979712" cy="6858000"/>
          </a:xfrm>
          <a:prstGeom prst="rect">
            <a:avLst/>
          </a:prstGeom>
          <a:solidFill>
            <a:schemeClr val="accent2">
              <a:lumMod val="75000"/>
            </a:schemeClr>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3" name="TextBox 2"/>
          <p:cNvSpPr txBox="1"/>
          <p:nvPr/>
        </p:nvSpPr>
        <p:spPr>
          <a:xfrm rot="5400000">
            <a:off x="5366192" y="2900843"/>
            <a:ext cx="5616624" cy="1200329"/>
          </a:xfrm>
          <a:prstGeom prst="rect">
            <a:avLst/>
          </a:prstGeom>
          <a:noFill/>
        </p:spPr>
        <p:txBody>
          <a:bodyPr wrap="square" rtlCol="0">
            <a:spAutoFit/>
          </a:bodyPr>
          <a:lstStyle/>
          <a:p>
            <a:r>
              <a:rPr lang="en-GB" sz="7200" dirty="0" smtClean="0">
                <a:solidFill>
                  <a:schemeClr val="bg1"/>
                </a:solidFill>
              </a:rPr>
              <a:t>Self-discipline</a:t>
            </a:r>
            <a:endParaRPr lang="en-GB" sz="7200" dirty="0">
              <a:solidFill>
                <a:schemeClr val="bg1"/>
              </a:solidFill>
            </a:endParaRPr>
          </a:p>
        </p:txBody>
      </p:sp>
      <p:sp>
        <p:nvSpPr>
          <p:cNvPr id="4" name="TextBox 3"/>
          <p:cNvSpPr txBox="1"/>
          <p:nvPr/>
        </p:nvSpPr>
        <p:spPr>
          <a:xfrm>
            <a:off x="611560" y="4077072"/>
            <a:ext cx="5832648" cy="1231106"/>
          </a:xfrm>
          <a:prstGeom prst="rect">
            <a:avLst/>
          </a:prstGeom>
          <a:noFill/>
        </p:spPr>
        <p:txBody>
          <a:bodyPr wrap="square" rtlCol="0">
            <a:spAutoFit/>
          </a:bodyPr>
          <a:lstStyle/>
          <a:p>
            <a:r>
              <a:rPr lang="en-GB" sz="2800" b="1" i="1" dirty="0"/>
              <a:t>Self Discipline</a:t>
            </a:r>
            <a:r>
              <a:rPr lang="en-GB" sz="2800" b="1" dirty="0"/>
              <a:t> is the ability to control yourself and be very organised.</a:t>
            </a:r>
            <a:endParaRPr lang="en-GB" sz="2800" dirty="0"/>
          </a:p>
          <a:p>
            <a:endParaRPr lang="en-GB" dirty="0"/>
          </a:p>
        </p:txBody>
      </p:sp>
      <p:pic>
        <p:nvPicPr>
          <p:cNvPr id="6" name="Picture 5"/>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48807" y="1233"/>
            <a:ext cx="593805" cy="6856767"/>
          </a:xfrm>
          <a:prstGeom prst="rect">
            <a:avLst/>
          </a:prstGeom>
          <a:noFill/>
          <a:ln>
            <a:noFill/>
          </a:ln>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88641"/>
            <a:ext cx="1737322"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6671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42612" y="0"/>
            <a:ext cx="1979712" cy="6858000"/>
          </a:xfrm>
          <a:prstGeom prst="rect">
            <a:avLst/>
          </a:prstGeom>
          <a:solidFill>
            <a:schemeClr val="accent2">
              <a:lumMod val="75000"/>
            </a:schemeClr>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3" name="TextBox 2"/>
          <p:cNvSpPr txBox="1"/>
          <p:nvPr/>
        </p:nvSpPr>
        <p:spPr>
          <a:xfrm rot="5400000">
            <a:off x="5366192" y="2531512"/>
            <a:ext cx="5616624" cy="1938992"/>
          </a:xfrm>
          <a:prstGeom prst="rect">
            <a:avLst/>
          </a:prstGeom>
          <a:noFill/>
        </p:spPr>
        <p:txBody>
          <a:bodyPr wrap="square" rtlCol="0">
            <a:spAutoFit/>
          </a:bodyPr>
          <a:lstStyle/>
          <a:p>
            <a:r>
              <a:rPr lang="en-GB" sz="12000" dirty="0" smtClean="0">
                <a:solidFill>
                  <a:schemeClr val="bg1"/>
                </a:solidFill>
              </a:rPr>
              <a:t>courage</a:t>
            </a:r>
            <a:endParaRPr lang="en-GB" sz="12000" dirty="0">
              <a:solidFill>
                <a:schemeClr val="bg1"/>
              </a:solidFill>
            </a:endParaRPr>
          </a:p>
        </p:txBody>
      </p:sp>
      <p:sp>
        <p:nvSpPr>
          <p:cNvPr id="4" name="TextBox 3"/>
          <p:cNvSpPr txBox="1"/>
          <p:nvPr/>
        </p:nvSpPr>
        <p:spPr>
          <a:xfrm>
            <a:off x="611560" y="4077072"/>
            <a:ext cx="5832648" cy="1661993"/>
          </a:xfrm>
          <a:prstGeom prst="rect">
            <a:avLst/>
          </a:prstGeom>
          <a:noFill/>
        </p:spPr>
        <p:txBody>
          <a:bodyPr wrap="square" rtlCol="0">
            <a:spAutoFit/>
          </a:bodyPr>
          <a:lstStyle/>
          <a:p>
            <a:r>
              <a:rPr lang="en-GB" sz="2800" b="1" i="1" dirty="0"/>
              <a:t>Courage </a:t>
            </a:r>
            <a:r>
              <a:rPr lang="en-GB" sz="2800" b="1" dirty="0"/>
              <a:t>is having the strength and will to know what you should do even though you may be afraid.</a:t>
            </a:r>
            <a:endParaRPr lang="en-GB" sz="2800" dirty="0"/>
          </a:p>
          <a:p>
            <a:endParaRPr lang="en-GB" dirty="0"/>
          </a:p>
        </p:txBody>
      </p:sp>
      <p:pic>
        <p:nvPicPr>
          <p:cNvPr id="6" name="Picture 5"/>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48807" y="1233"/>
            <a:ext cx="593805" cy="6856767"/>
          </a:xfrm>
          <a:prstGeom prst="rect">
            <a:avLst/>
          </a:prstGeom>
          <a:noFill/>
          <a:ln>
            <a:noFill/>
          </a:ln>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13157"/>
            <a:ext cx="1788450"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281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1476379" y="267955"/>
            <a:ext cx="6626225" cy="660136"/>
          </a:xfrm>
        </p:spPr>
        <p:txBody>
          <a:bodyPr/>
          <a:lstStyle/>
          <a:p>
            <a:r>
              <a:rPr lang="en-US" sz="3200" dirty="0" smtClean="0">
                <a:latin typeface="Tahoma" charset="0"/>
              </a:rPr>
              <a:t>The Knightly Virtues</a:t>
            </a:r>
            <a:endParaRPr lang="uk-UA" sz="3200" dirty="0">
              <a:latin typeface="Tahoma" charset="0"/>
            </a:endParaRPr>
          </a:p>
        </p:txBody>
      </p:sp>
      <p:sp>
        <p:nvSpPr>
          <p:cNvPr id="5" name="TextBox 4"/>
          <p:cNvSpPr txBox="1"/>
          <p:nvPr/>
        </p:nvSpPr>
        <p:spPr>
          <a:xfrm>
            <a:off x="8534400" y="6216188"/>
            <a:ext cx="609600" cy="369332"/>
          </a:xfrm>
          <a:prstGeom prst="rect">
            <a:avLst/>
          </a:prstGeom>
          <a:noFill/>
        </p:spPr>
        <p:txBody>
          <a:bodyPr wrap="square" rtlCol="0">
            <a:spAutoFit/>
          </a:bodyPr>
          <a:lstStyle/>
          <a:p>
            <a:r>
              <a:rPr lang="en-US" dirty="0" smtClean="0"/>
              <a:t>4</a:t>
            </a:r>
            <a:endParaRPr lang="en-US" dirty="0"/>
          </a:p>
        </p:txBody>
      </p:sp>
      <p:pic>
        <p:nvPicPr>
          <p:cNvPr id="6" name="Picture 5"/>
          <p:cNvPicPr>
            <a:picLocks noChangeAspect="1"/>
          </p:cNvPicPr>
          <p:nvPr/>
        </p:nvPicPr>
        <p:blipFill>
          <a:blip r:embed="rId2"/>
          <a:stretch>
            <a:fillRect/>
          </a:stretch>
        </p:blipFill>
        <p:spPr>
          <a:xfrm>
            <a:off x="2588945" y="1367778"/>
            <a:ext cx="4406900" cy="4406900"/>
          </a:xfrm>
          <a:prstGeom prst="rect">
            <a:avLst/>
          </a:prstGeom>
        </p:spPr>
      </p:pic>
    </p:spTree>
    <p:extLst>
      <p:ext uri="{BB962C8B-B14F-4D97-AF65-F5344CB8AC3E}">
        <p14:creationId xmlns:p14="http://schemas.microsoft.com/office/powerpoint/2010/main" val="39693909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50195" y="1233"/>
            <a:ext cx="593805" cy="6856767"/>
          </a:xfrm>
          <a:prstGeom prst="rect">
            <a:avLst/>
          </a:prstGeom>
          <a:noFill/>
          <a:ln>
            <a:noFill/>
          </a:ln>
        </p:spPr>
      </p:pic>
      <p:pic>
        <p:nvPicPr>
          <p:cNvPr id="6" name="Picture 5"/>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593805" cy="6856767"/>
          </a:xfrm>
          <a:prstGeom prst="rect">
            <a:avLst/>
          </a:prstGeom>
          <a:noFill/>
          <a:ln>
            <a:noFill/>
          </a:ln>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292" y="170217"/>
            <a:ext cx="7124700" cy="668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Down Ribbon 6"/>
          <p:cNvSpPr/>
          <p:nvPr/>
        </p:nvSpPr>
        <p:spPr>
          <a:xfrm>
            <a:off x="2051720" y="170217"/>
            <a:ext cx="4752528" cy="576065"/>
          </a:xfrm>
          <a:prstGeom prst="ribb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smtClean="0">
                <a:latin typeface="+mj-lt"/>
              </a:rPr>
              <a:t>Gareth &amp; King Arthur</a:t>
            </a:r>
            <a:endParaRPr lang="en-GB" dirty="0">
              <a:latin typeface="+mj-lt"/>
            </a:endParaRPr>
          </a:p>
        </p:txBody>
      </p:sp>
    </p:spTree>
    <p:extLst>
      <p:ext uri="{BB962C8B-B14F-4D97-AF65-F5344CB8AC3E}">
        <p14:creationId xmlns:p14="http://schemas.microsoft.com/office/powerpoint/2010/main" val="8332716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50195" y="1233"/>
            <a:ext cx="593805" cy="6856767"/>
          </a:xfrm>
          <a:prstGeom prst="rect">
            <a:avLst/>
          </a:prstGeom>
          <a:noFill/>
          <a:ln>
            <a:noFill/>
          </a:ln>
        </p:spPr>
      </p:pic>
      <p:pic>
        <p:nvPicPr>
          <p:cNvPr id="6" name="Picture 5"/>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593805" cy="6856767"/>
          </a:xfrm>
          <a:prstGeom prst="rect">
            <a:avLst/>
          </a:prstGeom>
          <a:noFill/>
          <a:ln>
            <a:noFill/>
          </a:ln>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1644" y="404664"/>
            <a:ext cx="2736304" cy="2528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99592" y="3284984"/>
            <a:ext cx="7560840" cy="2308324"/>
          </a:xfrm>
          <a:prstGeom prst="rect">
            <a:avLst/>
          </a:prstGeom>
          <a:noFill/>
        </p:spPr>
        <p:txBody>
          <a:bodyPr wrap="square" rtlCol="0">
            <a:spAutoFit/>
          </a:bodyPr>
          <a:lstStyle/>
          <a:p>
            <a:pPr algn="ctr"/>
            <a:r>
              <a:rPr lang="en-GB" sz="2400" dirty="0" smtClean="0"/>
              <a:t>“</a:t>
            </a:r>
            <a:r>
              <a:rPr lang="en-GB" sz="2400" dirty="0"/>
              <a:t>Oh mercy!” said Lynette, “What a man you are! How patient, how dauntless! I am sure you must come of noble blood; for never did a woman treat a knight so shamefully as I have done you, and you have endured it all with gentleness and courtesy, never answering a word back again. I am sorry that I have treated you </a:t>
            </a:r>
            <a:r>
              <a:rPr lang="en-GB" sz="2400" dirty="0" smtClean="0"/>
              <a:t>so.” </a:t>
            </a:r>
            <a:endParaRPr lang="en-GB" sz="2400" dirty="0"/>
          </a:p>
        </p:txBody>
      </p:sp>
    </p:spTree>
    <p:extLst>
      <p:ext uri="{BB962C8B-B14F-4D97-AF65-F5344CB8AC3E}">
        <p14:creationId xmlns:p14="http://schemas.microsoft.com/office/powerpoint/2010/main" val="36480863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393" t="50000" r="24939"/>
          <a:stretch/>
        </p:blipFill>
        <p:spPr bwMode="auto">
          <a:xfrm>
            <a:off x="539551" y="6277809"/>
            <a:ext cx="8141813" cy="580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393" t="50000" r="24939"/>
          <a:stretch/>
        </p:blipFill>
        <p:spPr bwMode="auto">
          <a:xfrm>
            <a:off x="543993" y="0"/>
            <a:ext cx="8064897" cy="580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936" r="15479"/>
          <a:stretch/>
        </p:blipFill>
        <p:spPr bwMode="auto">
          <a:xfrm rot="16200000">
            <a:off x="-3136911" y="3181536"/>
            <a:ext cx="6813376" cy="539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936" r="15479"/>
          <a:stretch/>
        </p:blipFill>
        <p:spPr bwMode="auto">
          <a:xfrm rot="5400000" flipV="1">
            <a:off x="5467536" y="3187939"/>
            <a:ext cx="6813376" cy="539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1433341"/>
            <a:ext cx="5883176" cy="4844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Down Ribbon 13"/>
          <p:cNvSpPr/>
          <p:nvPr/>
        </p:nvSpPr>
        <p:spPr>
          <a:xfrm>
            <a:off x="1624114" y="980728"/>
            <a:ext cx="5904656" cy="576065"/>
          </a:xfrm>
          <a:prstGeom prst="ribb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smtClean="0">
                <a:latin typeface="+mj-lt"/>
              </a:rPr>
              <a:t>Characters and Glossary</a:t>
            </a:r>
            <a:endParaRPr lang="en-GB" dirty="0">
              <a:latin typeface="+mj-lt"/>
            </a:endParaRPr>
          </a:p>
        </p:txBody>
      </p:sp>
    </p:spTree>
    <p:extLst>
      <p:ext uri="{BB962C8B-B14F-4D97-AF65-F5344CB8AC3E}">
        <p14:creationId xmlns:p14="http://schemas.microsoft.com/office/powerpoint/2010/main" val="15416921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628799"/>
            <a:ext cx="4765881" cy="2376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393" t="50000" r="24939"/>
          <a:stretch/>
        </p:blipFill>
        <p:spPr bwMode="auto">
          <a:xfrm>
            <a:off x="539551" y="6277809"/>
            <a:ext cx="8141813" cy="580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393" t="50000" r="24939"/>
          <a:stretch/>
        </p:blipFill>
        <p:spPr bwMode="auto">
          <a:xfrm>
            <a:off x="543993" y="0"/>
            <a:ext cx="8064897" cy="580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5936" r="15479"/>
          <a:stretch/>
        </p:blipFill>
        <p:spPr bwMode="auto">
          <a:xfrm rot="16200000">
            <a:off x="-3136911" y="3181536"/>
            <a:ext cx="6813376" cy="539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Down Ribbon 13"/>
          <p:cNvSpPr/>
          <p:nvPr/>
        </p:nvSpPr>
        <p:spPr>
          <a:xfrm>
            <a:off x="1624114" y="980728"/>
            <a:ext cx="5904656" cy="576065"/>
          </a:xfrm>
          <a:prstGeom prst="ribb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smtClean="0">
                <a:latin typeface="+mj-lt"/>
              </a:rPr>
              <a:t>Characters and Glossary</a:t>
            </a:r>
            <a:endParaRPr lang="en-GB" dirty="0">
              <a:latin typeface="+mj-lt"/>
            </a:endParaRPr>
          </a:p>
        </p:txBody>
      </p:sp>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9723" y="3189112"/>
            <a:ext cx="4384725" cy="2937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5936" r="15479"/>
          <a:stretch/>
        </p:blipFill>
        <p:spPr bwMode="auto">
          <a:xfrm rot="5400000" flipV="1">
            <a:off x="5467536" y="3187939"/>
            <a:ext cx="6813376" cy="539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38149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6858000"/>
          </a:xfrm>
          <a:prstGeom prst="rect">
            <a:avLst/>
          </a:prstGeom>
          <a:solidFill>
            <a:srgbClr val="FF8C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323528" y="260648"/>
            <a:ext cx="8496944" cy="6264696"/>
          </a:xfrm>
          <a:prstGeom prst="rect">
            <a:avLst/>
          </a:prstGeom>
          <a:solidFill>
            <a:srgbClr val="99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467544" y="404663"/>
            <a:ext cx="8208912" cy="598079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b="17008"/>
          <a:stretch/>
        </p:blipFill>
        <p:spPr bwMode="auto">
          <a:xfrm>
            <a:off x="2797007" y="404663"/>
            <a:ext cx="3549986" cy="3288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Down Ribbon 7"/>
          <p:cNvSpPr/>
          <p:nvPr/>
        </p:nvSpPr>
        <p:spPr>
          <a:xfrm>
            <a:off x="2209547" y="3573016"/>
            <a:ext cx="4752528" cy="576065"/>
          </a:xfrm>
          <a:prstGeom prst="ribbon">
            <a:avLst/>
          </a:prstGeom>
          <a:solidFill>
            <a:srgbClr val="990033"/>
          </a:solidFill>
          <a:ln>
            <a:solidFill>
              <a:srgbClr val="66003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dirty="0" smtClean="0">
                <a:latin typeface="+mj-lt"/>
              </a:rPr>
              <a:t>Joan of Arc</a:t>
            </a:r>
            <a:endParaRPr lang="en-GB" dirty="0">
              <a:latin typeface="+mj-lt"/>
            </a:endParaRPr>
          </a:p>
        </p:txBody>
      </p:sp>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4084"/>
          <a:stretch/>
        </p:blipFill>
        <p:spPr bwMode="auto">
          <a:xfrm>
            <a:off x="467545" y="4847367"/>
            <a:ext cx="8208912" cy="1538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20590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wn Ribbon 3"/>
          <p:cNvSpPr/>
          <p:nvPr/>
        </p:nvSpPr>
        <p:spPr>
          <a:xfrm>
            <a:off x="1624114" y="980728"/>
            <a:ext cx="5904656" cy="576065"/>
          </a:xfrm>
          <a:prstGeom prst="ribbon">
            <a:avLst/>
          </a:prstGeom>
          <a:solidFill>
            <a:srgbClr val="990033"/>
          </a:solidFill>
          <a:ln>
            <a:solidFill>
              <a:srgbClr val="66003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dirty="0" smtClean="0">
                <a:latin typeface="+mj-lt"/>
              </a:rPr>
              <a:t>Introduction to the Story</a:t>
            </a:r>
            <a:endParaRPr lang="en-GB" dirty="0">
              <a:latin typeface="+mj-lt"/>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91250"/>
            <a:ext cx="5362575"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4142"/>
          <a:stretch/>
        </p:blipFill>
        <p:spPr bwMode="auto">
          <a:xfrm>
            <a:off x="5076057" y="6191250"/>
            <a:ext cx="4067944"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3" y="2214"/>
            <a:ext cx="5362575"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4142"/>
          <a:stretch/>
        </p:blipFill>
        <p:spPr bwMode="auto">
          <a:xfrm>
            <a:off x="5087090" y="2214"/>
            <a:ext cx="4067944"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354948" y="3016876"/>
            <a:ext cx="5362575"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8660" r="24142"/>
          <a:stretch/>
        </p:blipFill>
        <p:spPr bwMode="auto">
          <a:xfrm rot="16200000">
            <a:off x="133346" y="5664882"/>
            <a:ext cx="385986"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6140372" y="3032936"/>
            <a:ext cx="5362575"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8660" r="24142"/>
          <a:stretch/>
        </p:blipFill>
        <p:spPr bwMode="auto">
          <a:xfrm rot="16200000">
            <a:off x="8628666" y="5680942"/>
            <a:ext cx="385986"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259632" y="2276872"/>
            <a:ext cx="6696744" cy="2674258"/>
          </a:xfrm>
          <a:prstGeom prst="rect">
            <a:avLst/>
          </a:prstGeom>
          <a:noFill/>
        </p:spPr>
        <p:txBody>
          <a:bodyPr wrap="square" rtlCol="0">
            <a:spAutoFit/>
          </a:bodyPr>
          <a:lstStyle/>
          <a:p>
            <a:pPr algn="ctr">
              <a:lnSpc>
                <a:spcPts val="5200"/>
              </a:lnSpc>
            </a:pPr>
            <a:r>
              <a:rPr lang="en-GB" sz="2400" dirty="0" smtClean="0"/>
              <a:t>Joan is a young peasant girl. She couldn’t read or write, and didn’t go to school. Before she turned 19 years old, though, she was leading armies of over ten thousand soldiers.</a:t>
            </a:r>
            <a:endParaRPr lang="en-GB" sz="2400" dirty="0"/>
          </a:p>
        </p:txBody>
      </p:sp>
    </p:spTree>
    <p:extLst>
      <p:ext uri="{BB962C8B-B14F-4D97-AF65-F5344CB8AC3E}">
        <p14:creationId xmlns:p14="http://schemas.microsoft.com/office/powerpoint/2010/main" val="15016543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wn Ribbon 3"/>
          <p:cNvSpPr/>
          <p:nvPr/>
        </p:nvSpPr>
        <p:spPr>
          <a:xfrm>
            <a:off x="1624114" y="980728"/>
            <a:ext cx="5904656" cy="576065"/>
          </a:xfrm>
          <a:prstGeom prst="ribbon">
            <a:avLst/>
          </a:prstGeom>
          <a:solidFill>
            <a:srgbClr val="990033"/>
          </a:solidFill>
          <a:ln>
            <a:solidFill>
              <a:srgbClr val="66003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dirty="0" smtClean="0">
                <a:latin typeface="+mj-lt"/>
              </a:rPr>
              <a:t>Introduction to the Story</a:t>
            </a:r>
            <a:endParaRPr lang="en-GB" dirty="0">
              <a:latin typeface="+mj-lt"/>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91250"/>
            <a:ext cx="5362575"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4142"/>
          <a:stretch/>
        </p:blipFill>
        <p:spPr bwMode="auto">
          <a:xfrm>
            <a:off x="5076057" y="6191250"/>
            <a:ext cx="4067944"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3" y="2214"/>
            <a:ext cx="5362575"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4142"/>
          <a:stretch/>
        </p:blipFill>
        <p:spPr bwMode="auto">
          <a:xfrm>
            <a:off x="5087090" y="2214"/>
            <a:ext cx="4067944"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354948" y="3016876"/>
            <a:ext cx="5362575"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8660" r="24142"/>
          <a:stretch/>
        </p:blipFill>
        <p:spPr bwMode="auto">
          <a:xfrm rot="16200000">
            <a:off x="133346" y="5664882"/>
            <a:ext cx="385986"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6140372" y="3032936"/>
            <a:ext cx="5362575"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8660" r="24142"/>
          <a:stretch/>
        </p:blipFill>
        <p:spPr bwMode="auto">
          <a:xfrm rot="16200000">
            <a:off x="8628666" y="5680942"/>
            <a:ext cx="385986"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259632" y="2276872"/>
            <a:ext cx="6696744" cy="3341107"/>
          </a:xfrm>
          <a:prstGeom prst="rect">
            <a:avLst/>
          </a:prstGeom>
          <a:noFill/>
        </p:spPr>
        <p:txBody>
          <a:bodyPr wrap="square" rtlCol="0">
            <a:spAutoFit/>
          </a:bodyPr>
          <a:lstStyle/>
          <a:p>
            <a:pPr algn="ctr">
              <a:lnSpc>
                <a:spcPts val="5200"/>
              </a:lnSpc>
            </a:pPr>
            <a:r>
              <a:rPr lang="en-GB" sz="2400" dirty="0" smtClean="0"/>
              <a:t>Some people thought Joan was mad; others thought she was well-spoken and thoughtful. Some people even thought she was a witch. Joan inspired a nation, served her country, but gained many enemies, who would ultimately take her life.</a:t>
            </a:r>
            <a:endParaRPr lang="en-GB" sz="2400" dirty="0"/>
          </a:p>
        </p:txBody>
      </p:sp>
    </p:spTree>
    <p:extLst>
      <p:ext uri="{BB962C8B-B14F-4D97-AF65-F5344CB8AC3E}">
        <p14:creationId xmlns:p14="http://schemas.microsoft.com/office/powerpoint/2010/main" val="24130956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42612" y="0"/>
            <a:ext cx="1979712" cy="6858000"/>
          </a:xfrm>
          <a:prstGeom prst="rect">
            <a:avLst/>
          </a:prstGeom>
          <a:solidFill>
            <a:srgbClr val="CC6600"/>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3" name="TextBox 2"/>
          <p:cNvSpPr txBox="1"/>
          <p:nvPr/>
        </p:nvSpPr>
        <p:spPr>
          <a:xfrm rot="5400000">
            <a:off x="5366192" y="2393013"/>
            <a:ext cx="5616624" cy="2215991"/>
          </a:xfrm>
          <a:prstGeom prst="rect">
            <a:avLst/>
          </a:prstGeom>
          <a:noFill/>
        </p:spPr>
        <p:txBody>
          <a:bodyPr wrap="square" rtlCol="0">
            <a:spAutoFit/>
          </a:bodyPr>
          <a:lstStyle/>
          <a:p>
            <a:pPr algn="ctr"/>
            <a:r>
              <a:rPr lang="en-GB" sz="13800" dirty="0" smtClean="0">
                <a:solidFill>
                  <a:schemeClr val="bg1"/>
                </a:solidFill>
              </a:rPr>
              <a:t>service</a:t>
            </a:r>
            <a:endParaRPr lang="en-GB" sz="13800" dirty="0">
              <a:solidFill>
                <a:schemeClr val="bg1"/>
              </a:solidFill>
            </a:endParaRPr>
          </a:p>
        </p:txBody>
      </p:sp>
      <p:sp>
        <p:nvSpPr>
          <p:cNvPr id="4" name="TextBox 3"/>
          <p:cNvSpPr txBox="1"/>
          <p:nvPr/>
        </p:nvSpPr>
        <p:spPr>
          <a:xfrm>
            <a:off x="611560" y="4077072"/>
            <a:ext cx="5832648" cy="1661993"/>
          </a:xfrm>
          <a:prstGeom prst="rect">
            <a:avLst/>
          </a:prstGeom>
          <a:noFill/>
        </p:spPr>
        <p:txBody>
          <a:bodyPr wrap="square" rtlCol="0">
            <a:spAutoFit/>
          </a:bodyPr>
          <a:lstStyle/>
          <a:p>
            <a:r>
              <a:rPr lang="en-GB" sz="2800" b="1" i="1" dirty="0"/>
              <a:t>Service </a:t>
            </a:r>
            <a:r>
              <a:rPr lang="en-GB" sz="2800" b="1" dirty="0"/>
              <a:t>is working hard for a person, organisation or country. Helping other people.</a:t>
            </a:r>
            <a:endParaRPr lang="en-GB" sz="2800" dirty="0"/>
          </a:p>
          <a:p>
            <a:endParaRPr lang="en-GB" dirty="0"/>
          </a:p>
        </p:txBody>
      </p:sp>
      <p:pic>
        <p:nvPicPr>
          <p:cNvPr id="6" name="Picture 5"/>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48807" y="1233"/>
            <a:ext cx="593805" cy="6856767"/>
          </a:xfrm>
          <a:prstGeom prst="rect">
            <a:avLst/>
          </a:prstGeom>
          <a:noFill/>
          <a:ln>
            <a:noFill/>
          </a:ln>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70029"/>
            <a:ext cx="1728192" cy="3689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81779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42612" y="0"/>
            <a:ext cx="1979712" cy="6858000"/>
          </a:xfrm>
          <a:prstGeom prst="rect">
            <a:avLst/>
          </a:prstGeom>
          <a:solidFill>
            <a:srgbClr val="CC6600"/>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3" name="TextBox 2"/>
          <p:cNvSpPr txBox="1"/>
          <p:nvPr/>
        </p:nvSpPr>
        <p:spPr>
          <a:xfrm rot="5400000">
            <a:off x="5366192" y="2531512"/>
            <a:ext cx="5616624" cy="1938992"/>
          </a:xfrm>
          <a:prstGeom prst="rect">
            <a:avLst/>
          </a:prstGeom>
          <a:noFill/>
        </p:spPr>
        <p:txBody>
          <a:bodyPr wrap="square" rtlCol="0">
            <a:spAutoFit/>
          </a:bodyPr>
          <a:lstStyle/>
          <a:p>
            <a:pPr algn="ctr"/>
            <a:r>
              <a:rPr lang="en-GB" sz="12000" dirty="0" smtClean="0">
                <a:solidFill>
                  <a:schemeClr val="bg1"/>
                </a:solidFill>
              </a:rPr>
              <a:t>courage</a:t>
            </a:r>
            <a:endParaRPr lang="en-GB" sz="12000" dirty="0">
              <a:solidFill>
                <a:schemeClr val="bg1"/>
              </a:solidFill>
            </a:endParaRPr>
          </a:p>
        </p:txBody>
      </p:sp>
      <p:sp>
        <p:nvSpPr>
          <p:cNvPr id="4" name="TextBox 3"/>
          <p:cNvSpPr txBox="1"/>
          <p:nvPr/>
        </p:nvSpPr>
        <p:spPr>
          <a:xfrm>
            <a:off x="611560" y="4077072"/>
            <a:ext cx="5832648" cy="1661993"/>
          </a:xfrm>
          <a:prstGeom prst="rect">
            <a:avLst/>
          </a:prstGeom>
          <a:noFill/>
        </p:spPr>
        <p:txBody>
          <a:bodyPr wrap="square" rtlCol="0">
            <a:spAutoFit/>
          </a:bodyPr>
          <a:lstStyle/>
          <a:p>
            <a:r>
              <a:rPr lang="en-GB" sz="2800" b="1" i="1" dirty="0"/>
              <a:t>Courage </a:t>
            </a:r>
            <a:r>
              <a:rPr lang="en-GB" sz="2800" b="1" dirty="0"/>
              <a:t>is having the strength and will to know what you should do even though you may be afraid.</a:t>
            </a:r>
            <a:endParaRPr lang="en-GB" sz="2800" dirty="0"/>
          </a:p>
          <a:p>
            <a:endParaRPr lang="en-GB" dirty="0"/>
          </a:p>
        </p:txBody>
      </p:sp>
      <p:pic>
        <p:nvPicPr>
          <p:cNvPr id="6" name="Picture 5"/>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48807" y="1233"/>
            <a:ext cx="593805" cy="6856767"/>
          </a:xfrm>
          <a:prstGeom prst="rect">
            <a:avLst/>
          </a:prstGeom>
          <a:noFill/>
          <a:ln>
            <a:noFill/>
          </a:ln>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60648"/>
            <a:ext cx="1749713" cy="3695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77415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50195" y="1233"/>
            <a:ext cx="593805" cy="6856767"/>
          </a:xfrm>
          <a:prstGeom prst="rect">
            <a:avLst/>
          </a:prstGeom>
          <a:noFill/>
          <a:ln>
            <a:noFill/>
          </a:ln>
        </p:spPr>
      </p:pic>
      <p:pic>
        <p:nvPicPr>
          <p:cNvPr id="6" name="Picture 5"/>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593805" cy="6856767"/>
          </a:xfrm>
          <a:prstGeom prst="rect">
            <a:avLst/>
          </a:prstGeom>
          <a:noFill/>
          <a:ln>
            <a:noFill/>
          </a:ln>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2175" y="857250"/>
            <a:ext cx="481965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3282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1528854" y="309939"/>
            <a:ext cx="6626225" cy="660136"/>
          </a:xfrm>
        </p:spPr>
        <p:txBody>
          <a:bodyPr/>
          <a:lstStyle/>
          <a:p>
            <a:r>
              <a:rPr lang="en-US" sz="3200" dirty="0" smtClean="0">
                <a:latin typeface="Tahoma" charset="0"/>
              </a:rPr>
              <a:t>The Knightly Virtues</a:t>
            </a:r>
            <a:endParaRPr lang="uk-UA" sz="3200" dirty="0">
              <a:latin typeface="Tahoma" charset="0"/>
            </a:endParaRPr>
          </a:p>
        </p:txBody>
      </p:sp>
      <p:sp>
        <p:nvSpPr>
          <p:cNvPr id="5" name="TextBox 4"/>
          <p:cNvSpPr txBox="1"/>
          <p:nvPr/>
        </p:nvSpPr>
        <p:spPr>
          <a:xfrm>
            <a:off x="1424075" y="5392260"/>
            <a:ext cx="3276600" cy="923330"/>
          </a:xfrm>
          <a:prstGeom prst="rect">
            <a:avLst/>
          </a:prstGeom>
          <a:noFill/>
        </p:spPr>
        <p:txBody>
          <a:bodyPr wrap="square" rtlCol="0">
            <a:spAutoFit/>
          </a:bodyPr>
          <a:lstStyle/>
          <a:p>
            <a:r>
              <a:rPr lang="en-GB" dirty="0" smtClean="0"/>
              <a:t> </a:t>
            </a:r>
          </a:p>
          <a:p>
            <a:r>
              <a:rPr lang="en-GB" dirty="0" smtClean="0"/>
              <a:t> </a:t>
            </a:r>
          </a:p>
          <a:p>
            <a:endParaRPr lang="en-GB" dirty="0" smtClean="0"/>
          </a:p>
          <a:p>
            <a:endParaRPr lang="en-US" dirty="0"/>
          </a:p>
        </p:txBody>
      </p:sp>
      <p:sp>
        <p:nvSpPr>
          <p:cNvPr id="6" name="TextBox 5"/>
          <p:cNvSpPr txBox="1"/>
          <p:nvPr/>
        </p:nvSpPr>
        <p:spPr>
          <a:xfrm>
            <a:off x="5919875" y="6154262"/>
            <a:ext cx="3276600" cy="1169551"/>
          </a:xfrm>
          <a:prstGeom prst="rect">
            <a:avLst/>
          </a:prstGeom>
          <a:noFill/>
        </p:spPr>
        <p:txBody>
          <a:bodyPr wrap="square" rtlCol="0">
            <a:spAutoFit/>
          </a:bodyPr>
          <a:lstStyle/>
          <a:p>
            <a:r>
              <a:rPr lang="en-GB" dirty="0" smtClean="0"/>
              <a:t> </a:t>
            </a:r>
          </a:p>
          <a:p>
            <a:r>
              <a:rPr lang="en-GB" dirty="0" smtClean="0"/>
              <a:t> </a:t>
            </a:r>
          </a:p>
          <a:p>
            <a:endParaRPr lang="en-GB" sz="1600" dirty="0" smtClean="0"/>
          </a:p>
          <a:p>
            <a:r>
              <a:rPr lang="en-GB" dirty="0" smtClean="0"/>
              <a:t> </a:t>
            </a:r>
          </a:p>
          <a:p>
            <a:endParaRPr lang="en-US" dirty="0"/>
          </a:p>
        </p:txBody>
      </p:sp>
      <p:sp>
        <p:nvSpPr>
          <p:cNvPr id="7" name="TextBox 6"/>
          <p:cNvSpPr txBox="1"/>
          <p:nvPr/>
        </p:nvSpPr>
        <p:spPr>
          <a:xfrm>
            <a:off x="8586875" y="6027260"/>
            <a:ext cx="609600" cy="369332"/>
          </a:xfrm>
          <a:prstGeom prst="rect">
            <a:avLst/>
          </a:prstGeom>
          <a:noFill/>
        </p:spPr>
        <p:txBody>
          <a:bodyPr wrap="square" rtlCol="0">
            <a:spAutoFit/>
          </a:bodyPr>
          <a:lstStyle/>
          <a:p>
            <a:r>
              <a:rPr lang="en-US" dirty="0" smtClean="0"/>
              <a:t>5</a:t>
            </a:r>
            <a:endParaRPr lang="en-US" dirty="0"/>
          </a:p>
        </p:txBody>
      </p:sp>
      <p:pic>
        <p:nvPicPr>
          <p:cNvPr id="8" name="Picture 7"/>
          <p:cNvPicPr>
            <a:picLocks noChangeAspect="1"/>
          </p:cNvPicPr>
          <p:nvPr/>
        </p:nvPicPr>
        <p:blipFill>
          <a:blip r:embed="rId2"/>
          <a:stretch>
            <a:fillRect/>
          </a:stretch>
        </p:blipFill>
        <p:spPr>
          <a:xfrm>
            <a:off x="357275" y="1182580"/>
            <a:ext cx="1016000" cy="1104900"/>
          </a:xfrm>
          <a:prstGeom prst="rect">
            <a:avLst/>
          </a:prstGeom>
        </p:spPr>
      </p:pic>
      <p:pic>
        <p:nvPicPr>
          <p:cNvPr id="9" name="Picture 8"/>
          <p:cNvPicPr>
            <a:picLocks noChangeAspect="1"/>
          </p:cNvPicPr>
          <p:nvPr/>
        </p:nvPicPr>
        <p:blipFill>
          <a:blip r:embed="rId3"/>
          <a:stretch>
            <a:fillRect/>
          </a:stretch>
        </p:blipFill>
        <p:spPr>
          <a:xfrm>
            <a:off x="357275" y="2477980"/>
            <a:ext cx="1016000" cy="1104900"/>
          </a:xfrm>
          <a:prstGeom prst="rect">
            <a:avLst/>
          </a:prstGeom>
        </p:spPr>
      </p:pic>
      <p:pic>
        <p:nvPicPr>
          <p:cNvPr id="10" name="Picture 9"/>
          <p:cNvPicPr>
            <a:picLocks noChangeAspect="1"/>
          </p:cNvPicPr>
          <p:nvPr/>
        </p:nvPicPr>
        <p:blipFill>
          <a:blip r:embed="rId4"/>
          <a:stretch>
            <a:fillRect/>
          </a:stretch>
        </p:blipFill>
        <p:spPr>
          <a:xfrm>
            <a:off x="357275" y="3773380"/>
            <a:ext cx="1016000" cy="1104900"/>
          </a:xfrm>
          <a:prstGeom prst="rect">
            <a:avLst/>
          </a:prstGeom>
        </p:spPr>
      </p:pic>
      <p:pic>
        <p:nvPicPr>
          <p:cNvPr id="11" name="Picture 10"/>
          <p:cNvPicPr>
            <a:picLocks noChangeAspect="1"/>
          </p:cNvPicPr>
          <p:nvPr/>
        </p:nvPicPr>
        <p:blipFill>
          <a:blip r:embed="rId5"/>
          <a:stretch>
            <a:fillRect/>
          </a:stretch>
        </p:blipFill>
        <p:spPr>
          <a:xfrm>
            <a:off x="357275" y="5068780"/>
            <a:ext cx="1016000" cy="1104900"/>
          </a:xfrm>
          <a:prstGeom prst="rect">
            <a:avLst/>
          </a:prstGeom>
        </p:spPr>
      </p:pic>
      <p:pic>
        <p:nvPicPr>
          <p:cNvPr id="12" name="Picture 11"/>
          <p:cNvPicPr>
            <a:picLocks noChangeAspect="1"/>
          </p:cNvPicPr>
          <p:nvPr/>
        </p:nvPicPr>
        <p:blipFill>
          <a:blip r:embed="rId6"/>
          <a:stretch>
            <a:fillRect/>
          </a:stretch>
        </p:blipFill>
        <p:spPr>
          <a:xfrm>
            <a:off x="4624475" y="1182580"/>
            <a:ext cx="1016000" cy="1104900"/>
          </a:xfrm>
          <a:prstGeom prst="rect">
            <a:avLst/>
          </a:prstGeom>
        </p:spPr>
      </p:pic>
      <p:pic>
        <p:nvPicPr>
          <p:cNvPr id="13" name="Picture 12"/>
          <p:cNvPicPr>
            <a:picLocks noChangeAspect="1"/>
          </p:cNvPicPr>
          <p:nvPr/>
        </p:nvPicPr>
        <p:blipFill>
          <a:blip r:embed="rId7"/>
          <a:stretch>
            <a:fillRect/>
          </a:stretch>
        </p:blipFill>
        <p:spPr>
          <a:xfrm>
            <a:off x="4624475" y="2477980"/>
            <a:ext cx="1016000" cy="1104900"/>
          </a:xfrm>
          <a:prstGeom prst="rect">
            <a:avLst/>
          </a:prstGeom>
        </p:spPr>
      </p:pic>
      <p:pic>
        <p:nvPicPr>
          <p:cNvPr id="14" name="Picture 13"/>
          <p:cNvPicPr>
            <a:picLocks noChangeAspect="1"/>
          </p:cNvPicPr>
          <p:nvPr/>
        </p:nvPicPr>
        <p:blipFill>
          <a:blip r:embed="rId8"/>
          <a:stretch>
            <a:fillRect/>
          </a:stretch>
        </p:blipFill>
        <p:spPr>
          <a:xfrm>
            <a:off x="4624475" y="3773380"/>
            <a:ext cx="1016000" cy="1104900"/>
          </a:xfrm>
          <a:prstGeom prst="rect">
            <a:avLst/>
          </a:prstGeom>
        </p:spPr>
      </p:pic>
      <p:pic>
        <p:nvPicPr>
          <p:cNvPr id="15" name="Picture 14"/>
          <p:cNvPicPr>
            <a:picLocks noChangeAspect="1"/>
          </p:cNvPicPr>
          <p:nvPr/>
        </p:nvPicPr>
        <p:blipFill>
          <a:blip r:embed="rId9"/>
          <a:stretch>
            <a:fillRect/>
          </a:stretch>
        </p:blipFill>
        <p:spPr>
          <a:xfrm>
            <a:off x="4624475" y="5068780"/>
            <a:ext cx="1016000" cy="1104900"/>
          </a:xfrm>
          <a:prstGeom prst="rect">
            <a:avLst/>
          </a:prstGeom>
        </p:spPr>
      </p:pic>
      <p:pic>
        <p:nvPicPr>
          <p:cNvPr id="16" name="Picture 15"/>
          <p:cNvPicPr>
            <a:picLocks noChangeAspect="1"/>
          </p:cNvPicPr>
          <p:nvPr/>
        </p:nvPicPr>
        <p:blipFill>
          <a:blip r:embed="rId10"/>
          <a:stretch>
            <a:fillRect/>
          </a:stretch>
        </p:blipFill>
        <p:spPr>
          <a:xfrm>
            <a:off x="1500275" y="1182580"/>
            <a:ext cx="3073400" cy="1676400"/>
          </a:xfrm>
          <a:prstGeom prst="rect">
            <a:avLst/>
          </a:prstGeom>
        </p:spPr>
      </p:pic>
      <p:pic>
        <p:nvPicPr>
          <p:cNvPr id="17" name="Picture 16"/>
          <p:cNvPicPr>
            <a:picLocks noChangeAspect="1"/>
          </p:cNvPicPr>
          <p:nvPr/>
        </p:nvPicPr>
        <p:blipFill>
          <a:blip r:embed="rId11"/>
          <a:stretch>
            <a:fillRect/>
          </a:stretch>
        </p:blipFill>
        <p:spPr>
          <a:xfrm>
            <a:off x="1500275" y="3773380"/>
            <a:ext cx="2667000" cy="825500"/>
          </a:xfrm>
          <a:prstGeom prst="rect">
            <a:avLst/>
          </a:prstGeom>
        </p:spPr>
      </p:pic>
      <p:pic>
        <p:nvPicPr>
          <p:cNvPr id="18" name="Picture 17"/>
          <p:cNvPicPr>
            <a:picLocks noChangeAspect="1"/>
          </p:cNvPicPr>
          <p:nvPr/>
        </p:nvPicPr>
        <p:blipFill>
          <a:blip r:embed="rId12"/>
          <a:stretch>
            <a:fillRect/>
          </a:stretch>
        </p:blipFill>
        <p:spPr>
          <a:xfrm>
            <a:off x="1500275" y="4992580"/>
            <a:ext cx="2667000" cy="825500"/>
          </a:xfrm>
          <a:prstGeom prst="rect">
            <a:avLst/>
          </a:prstGeom>
        </p:spPr>
      </p:pic>
      <p:pic>
        <p:nvPicPr>
          <p:cNvPr id="19" name="Picture 18"/>
          <p:cNvPicPr>
            <a:picLocks noChangeAspect="1"/>
          </p:cNvPicPr>
          <p:nvPr/>
        </p:nvPicPr>
        <p:blipFill>
          <a:blip r:embed="rId13"/>
          <a:stretch>
            <a:fillRect/>
          </a:stretch>
        </p:blipFill>
        <p:spPr>
          <a:xfrm>
            <a:off x="5767475" y="1182580"/>
            <a:ext cx="2679700" cy="1270000"/>
          </a:xfrm>
          <a:prstGeom prst="rect">
            <a:avLst/>
          </a:prstGeom>
        </p:spPr>
      </p:pic>
      <p:pic>
        <p:nvPicPr>
          <p:cNvPr id="20" name="Picture 19"/>
          <p:cNvPicPr>
            <a:picLocks noChangeAspect="1"/>
          </p:cNvPicPr>
          <p:nvPr/>
        </p:nvPicPr>
        <p:blipFill>
          <a:blip r:embed="rId14"/>
          <a:stretch>
            <a:fillRect/>
          </a:stretch>
        </p:blipFill>
        <p:spPr>
          <a:xfrm>
            <a:off x="5767475" y="2488476"/>
            <a:ext cx="3035300" cy="1219200"/>
          </a:xfrm>
          <a:prstGeom prst="rect">
            <a:avLst/>
          </a:prstGeom>
        </p:spPr>
      </p:pic>
      <p:pic>
        <p:nvPicPr>
          <p:cNvPr id="21" name="Picture 20"/>
          <p:cNvPicPr>
            <a:picLocks noChangeAspect="1"/>
          </p:cNvPicPr>
          <p:nvPr/>
        </p:nvPicPr>
        <p:blipFill>
          <a:blip r:embed="rId15"/>
          <a:stretch>
            <a:fillRect/>
          </a:stretch>
        </p:blipFill>
        <p:spPr>
          <a:xfrm>
            <a:off x="5767475" y="3739688"/>
            <a:ext cx="2882900" cy="546100"/>
          </a:xfrm>
          <a:prstGeom prst="rect">
            <a:avLst/>
          </a:prstGeom>
        </p:spPr>
      </p:pic>
      <p:pic>
        <p:nvPicPr>
          <p:cNvPr id="22" name="Picture 21"/>
          <p:cNvPicPr>
            <a:picLocks noChangeAspect="1"/>
          </p:cNvPicPr>
          <p:nvPr/>
        </p:nvPicPr>
        <p:blipFill>
          <a:blip r:embed="rId16"/>
          <a:stretch>
            <a:fillRect/>
          </a:stretch>
        </p:blipFill>
        <p:spPr>
          <a:xfrm>
            <a:off x="5767475" y="5047788"/>
            <a:ext cx="2882900" cy="1219200"/>
          </a:xfrm>
          <a:prstGeom prst="rect">
            <a:avLst/>
          </a:prstGeom>
        </p:spPr>
      </p:pic>
      <p:pic>
        <p:nvPicPr>
          <p:cNvPr id="23" name="Picture 22"/>
          <p:cNvPicPr>
            <a:picLocks noChangeAspect="1"/>
          </p:cNvPicPr>
          <p:nvPr/>
        </p:nvPicPr>
        <p:blipFill>
          <a:blip r:embed="rId17"/>
          <a:stretch>
            <a:fillRect/>
          </a:stretch>
        </p:blipFill>
        <p:spPr>
          <a:xfrm>
            <a:off x="1500275" y="2477980"/>
            <a:ext cx="2667000" cy="609600"/>
          </a:xfrm>
          <a:prstGeom prst="rect">
            <a:avLst/>
          </a:prstGeom>
        </p:spPr>
      </p:pic>
    </p:spTree>
    <p:extLst>
      <p:ext uri="{BB962C8B-B14F-4D97-AF65-F5344CB8AC3E}">
        <p14:creationId xmlns:p14="http://schemas.microsoft.com/office/powerpoint/2010/main" val="232509909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50195" y="1233"/>
            <a:ext cx="593805" cy="6856767"/>
          </a:xfrm>
          <a:prstGeom prst="rect">
            <a:avLst/>
          </a:prstGeom>
          <a:noFill/>
          <a:ln>
            <a:noFill/>
          </a:ln>
        </p:spPr>
      </p:pic>
      <p:pic>
        <p:nvPicPr>
          <p:cNvPr id="6" name="Picture 5"/>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593805" cy="6856767"/>
          </a:xfrm>
          <a:prstGeom prst="rect">
            <a:avLst/>
          </a:prstGeom>
          <a:noFill/>
          <a:ln>
            <a:noFill/>
          </a:ln>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25" y="1023938"/>
            <a:ext cx="4857750" cy="481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37476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own Ribbon 13"/>
          <p:cNvSpPr/>
          <p:nvPr/>
        </p:nvSpPr>
        <p:spPr>
          <a:xfrm>
            <a:off x="1624114" y="980728"/>
            <a:ext cx="5904656" cy="576065"/>
          </a:xfrm>
          <a:prstGeom prst="ribbon">
            <a:avLst/>
          </a:prstGeom>
          <a:solidFill>
            <a:srgbClr val="990033"/>
          </a:solidFill>
          <a:ln>
            <a:solidFill>
              <a:srgbClr val="66003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dirty="0" smtClean="0">
                <a:latin typeface="+mj-lt"/>
              </a:rPr>
              <a:t>Characters and Glossary</a:t>
            </a:r>
            <a:endParaRPr lang="en-GB" dirty="0">
              <a:latin typeface="+mj-lt"/>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91250"/>
            <a:ext cx="5362575"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4142"/>
          <a:stretch/>
        </p:blipFill>
        <p:spPr bwMode="auto">
          <a:xfrm>
            <a:off x="5076057" y="6191250"/>
            <a:ext cx="4067944"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3" y="2214"/>
            <a:ext cx="5362575"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4142"/>
          <a:stretch/>
        </p:blipFill>
        <p:spPr bwMode="auto">
          <a:xfrm>
            <a:off x="5087090" y="2214"/>
            <a:ext cx="4067944"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354948" y="3016876"/>
            <a:ext cx="5362575"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8660" r="24142"/>
          <a:stretch/>
        </p:blipFill>
        <p:spPr bwMode="auto">
          <a:xfrm rot="16200000">
            <a:off x="133346" y="5664882"/>
            <a:ext cx="385986"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6140372" y="3032936"/>
            <a:ext cx="5362575"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8660" r="24142"/>
          <a:stretch/>
        </p:blipFill>
        <p:spPr bwMode="auto">
          <a:xfrm rot="16200000">
            <a:off x="8628666" y="5680942"/>
            <a:ext cx="385986"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959" y="2011499"/>
            <a:ext cx="3836304"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2838" y="1740979"/>
            <a:ext cx="3638550" cy="422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65329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6858000"/>
          </a:xfrm>
          <a:prstGeom prst="rect">
            <a:avLst/>
          </a:prstGeom>
          <a:solidFill>
            <a:srgbClr val="99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467544" y="404663"/>
            <a:ext cx="8208912" cy="598079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b="17008"/>
          <a:stretch/>
        </p:blipFill>
        <p:spPr bwMode="auto">
          <a:xfrm>
            <a:off x="2797007" y="404663"/>
            <a:ext cx="3549986" cy="3288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Down Ribbon 7"/>
          <p:cNvSpPr/>
          <p:nvPr/>
        </p:nvSpPr>
        <p:spPr>
          <a:xfrm>
            <a:off x="1765667" y="3501008"/>
            <a:ext cx="5602813" cy="576065"/>
          </a:xfrm>
          <a:prstGeom prst="ribbon">
            <a:avLst/>
          </a:prstGeom>
          <a:solidFill>
            <a:srgbClr val="990099"/>
          </a:solidFill>
          <a:ln>
            <a:solidFill>
              <a:srgbClr val="66006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smtClean="0">
                <a:latin typeface="+mj-lt"/>
              </a:rPr>
              <a:t>The Merchant of Venice</a:t>
            </a:r>
            <a:endParaRPr lang="en-GB" dirty="0">
              <a:latin typeface="+mj-lt"/>
            </a:endParaRPr>
          </a:p>
        </p:txBody>
      </p:sp>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930"/>
          <a:stretch/>
        </p:blipFill>
        <p:spPr bwMode="auto">
          <a:xfrm>
            <a:off x="467544" y="4847208"/>
            <a:ext cx="8208912" cy="154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p:nvPr/>
        </p:nvPicPr>
        <p:blipFill>
          <a:blip r:embed="rId4">
            <a:extLst>
              <a:ext uri="{28A0092B-C50C-407E-A947-70E740481C1C}">
                <a14:useLocalDpi xmlns:a14="http://schemas.microsoft.com/office/drawing/2010/main" val="0"/>
              </a:ext>
            </a:extLst>
          </a:blip>
          <a:srcRect/>
          <a:stretch>
            <a:fillRect/>
          </a:stretch>
        </p:blipFill>
        <p:spPr bwMode="auto">
          <a:xfrm>
            <a:off x="323528" y="260648"/>
            <a:ext cx="144016" cy="6264696"/>
          </a:xfrm>
          <a:prstGeom prst="rect">
            <a:avLst/>
          </a:prstGeom>
          <a:noFill/>
          <a:ln>
            <a:noFill/>
          </a:ln>
        </p:spPr>
      </p:pic>
      <p:pic>
        <p:nvPicPr>
          <p:cNvPr id="10" name="Picture 9"/>
          <p:cNvPicPr/>
          <p:nvPr/>
        </p:nvPicPr>
        <p:blipFill>
          <a:blip r:embed="rId4">
            <a:extLst>
              <a:ext uri="{28A0092B-C50C-407E-A947-70E740481C1C}">
                <a14:useLocalDpi xmlns:a14="http://schemas.microsoft.com/office/drawing/2010/main" val="0"/>
              </a:ext>
            </a:extLst>
          </a:blip>
          <a:srcRect/>
          <a:stretch>
            <a:fillRect/>
          </a:stretch>
        </p:blipFill>
        <p:spPr bwMode="auto">
          <a:xfrm>
            <a:off x="8673972" y="260648"/>
            <a:ext cx="144016" cy="6264696"/>
          </a:xfrm>
          <a:prstGeom prst="rect">
            <a:avLst/>
          </a:prstGeom>
          <a:noFill/>
          <a:ln>
            <a:noFill/>
          </a:ln>
        </p:spPr>
      </p:pic>
      <p:pic>
        <p:nvPicPr>
          <p:cNvPr id="11" name="Picture 10"/>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4462748" y="-3878574"/>
            <a:ext cx="144018" cy="8422458"/>
          </a:xfrm>
          <a:prstGeom prst="rect">
            <a:avLst/>
          </a:prstGeom>
          <a:noFill/>
          <a:ln>
            <a:noFill/>
          </a:ln>
        </p:spPr>
      </p:pic>
      <p:pic>
        <p:nvPicPr>
          <p:cNvPr id="12" name="Picture 1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4462748" y="2242106"/>
            <a:ext cx="144018" cy="8422458"/>
          </a:xfrm>
          <a:prstGeom prst="rect">
            <a:avLst/>
          </a:prstGeom>
          <a:noFill/>
          <a:ln>
            <a:noFill/>
          </a:ln>
        </p:spPr>
      </p:pic>
    </p:spTree>
    <p:extLst>
      <p:ext uri="{BB962C8B-B14F-4D97-AF65-F5344CB8AC3E}">
        <p14:creationId xmlns:p14="http://schemas.microsoft.com/office/powerpoint/2010/main" val="30481184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wn Ribbon 3"/>
          <p:cNvSpPr/>
          <p:nvPr/>
        </p:nvSpPr>
        <p:spPr>
          <a:xfrm>
            <a:off x="1624114" y="980728"/>
            <a:ext cx="5904656" cy="576065"/>
          </a:xfrm>
          <a:prstGeom prst="ribbon">
            <a:avLst/>
          </a:prstGeom>
          <a:solidFill>
            <a:srgbClr val="990099"/>
          </a:solidFill>
          <a:ln>
            <a:solidFill>
              <a:srgbClr val="66006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smtClean="0">
                <a:latin typeface="+mj-lt"/>
              </a:rPr>
              <a:t>Introduction to the Story</a:t>
            </a:r>
            <a:endParaRPr lang="en-GB" dirty="0">
              <a:latin typeface="+mj-lt"/>
            </a:endParaRPr>
          </a:p>
        </p:txBody>
      </p:sp>
      <p:pic>
        <p:nvPicPr>
          <p:cNvPr id="9"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16456" t="5930" b="61022"/>
          <a:stretch/>
        </p:blipFill>
        <p:spPr bwMode="auto">
          <a:xfrm rot="16200000">
            <a:off x="-3158229" y="3158231"/>
            <a:ext cx="6858002" cy="541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p:cNvPicPr>
            <a:picLocks noChangeAspect="1" noChangeArrowheads="1"/>
          </p:cNvPicPr>
          <p:nvPr/>
        </p:nvPicPr>
        <p:blipFill rotWithShape="1">
          <a:blip r:embed="rId2">
            <a:extLst>
              <a:ext uri="{28A0092B-C50C-407E-A947-70E740481C1C}">
                <a14:useLocalDpi xmlns:a14="http://schemas.microsoft.com/office/drawing/2010/main" val="0"/>
              </a:ext>
            </a:extLst>
          </a:blip>
          <a:srcRect l="16456" t="5930" b="61022"/>
          <a:stretch/>
        </p:blipFill>
        <p:spPr bwMode="auto">
          <a:xfrm rot="5400000" flipH="1">
            <a:off x="5444229" y="3158229"/>
            <a:ext cx="6858002" cy="541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p:cNvPicPr>
            <a:picLocks noChangeAspect="1" noChangeArrowheads="1"/>
          </p:cNvPicPr>
          <p:nvPr/>
        </p:nvPicPr>
        <p:blipFill rotWithShape="1">
          <a:blip r:embed="rId2">
            <a:extLst>
              <a:ext uri="{28A0092B-C50C-407E-A947-70E740481C1C}">
                <a14:useLocalDpi xmlns:a14="http://schemas.microsoft.com/office/drawing/2010/main" val="0"/>
              </a:ext>
            </a:extLst>
          </a:blip>
          <a:srcRect l="901" t="66424" r="901"/>
          <a:stretch/>
        </p:blipFill>
        <p:spPr bwMode="auto">
          <a:xfrm>
            <a:off x="541542" y="6307824"/>
            <a:ext cx="8060918" cy="550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noChangeArrowheads="1"/>
          </p:cNvPicPr>
          <p:nvPr/>
        </p:nvPicPr>
        <p:blipFill rotWithShape="1">
          <a:blip r:embed="rId2">
            <a:extLst>
              <a:ext uri="{28A0092B-C50C-407E-A947-70E740481C1C}">
                <a14:useLocalDpi xmlns:a14="http://schemas.microsoft.com/office/drawing/2010/main" val="0"/>
              </a:ext>
            </a:extLst>
          </a:blip>
          <a:srcRect t="66424" r="1803"/>
          <a:stretch/>
        </p:blipFill>
        <p:spPr bwMode="auto">
          <a:xfrm flipH="1">
            <a:off x="541542" y="0"/>
            <a:ext cx="8060918" cy="550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38200" y="1933575"/>
            <a:ext cx="7600950" cy="3426579"/>
          </a:xfrm>
          <a:prstGeom prst="rect">
            <a:avLst/>
          </a:prstGeom>
          <a:noFill/>
        </p:spPr>
        <p:txBody>
          <a:bodyPr wrap="square" rtlCol="0">
            <a:spAutoFit/>
          </a:bodyPr>
          <a:lstStyle/>
          <a:p>
            <a:pPr algn="ctr">
              <a:lnSpc>
                <a:spcPts val="5200"/>
              </a:lnSpc>
            </a:pPr>
            <a:r>
              <a:rPr lang="en-GB" sz="2400" dirty="0" smtClean="0"/>
              <a:t>The Merchant of Venice is a famous play by William Shakespeare. Each character has his or her own moral challenges during the story. Portia is a very virtuous character throughout the story, and is famous for her virtue, self-discipline and gratitude.</a:t>
            </a:r>
            <a:endParaRPr lang="en-GB" sz="2400" dirty="0"/>
          </a:p>
        </p:txBody>
      </p:sp>
    </p:spTree>
    <p:extLst>
      <p:ext uri="{BB962C8B-B14F-4D97-AF65-F5344CB8AC3E}">
        <p14:creationId xmlns:p14="http://schemas.microsoft.com/office/powerpoint/2010/main" val="14169283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42612" y="0"/>
            <a:ext cx="1979712" cy="6858000"/>
          </a:xfrm>
          <a:prstGeom prst="rect">
            <a:avLst/>
          </a:prstGeom>
          <a:solidFill>
            <a:srgbClr val="990099"/>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3" name="TextBox 2"/>
          <p:cNvSpPr txBox="1"/>
          <p:nvPr/>
        </p:nvSpPr>
        <p:spPr>
          <a:xfrm rot="5400000">
            <a:off x="5366192" y="2716178"/>
            <a:ext cx="5616624" cy="1569660"/>
          </a:xfrm>
          <a:prstGeom prst="rect">
            <a:avLst/>
          </a:prstGeom>
          <a:noFill/>
        </p:spPr>
        <p:txBody>
          <a:bodyPr wrap="square" rtlCol="0">
            <a:spAutoFit/>
          </a:bodyPr>
          <a:lstStyle/>
          <a:p>
            <a:pPr algn="ctr"/>
            <a:r>
              <a:rPr lang="en-GB" sz="9600" dirty="0" smtClean="0">
                <a:solidFill>
                  <a:schemeClr val="bg1"/>
                </a:solidFill>
              </a:rPr>
              <a:t>gratitude</a:t>
            </a:r>
            <a:endParaRPr lang="en-GB" sz="7200" dirty="0">
              <a:solidFill>
                <a:schemeClr val="bg1"/>
              </a:solidFill>
            </a:endParaRPr>
          </a:p>
        </p:txBody>
      </p:sp>
      <p:sp>
        <p:nvSpPr>
          <p:cNvPr id="4" name="TextBox 3"/>
          <p:cNvSpPr txBox="1"/>
          <p:nvPr/>
        </p:nvSpPr>
        <p:spPr>
          <a:xfrm>
            <a:off x="611560" y="4077072"/>
            <a:ext cx="5832648" cy="1661993"/>
          </a:xfrm>
          <a:prstGeom prst="rect">
            <a:avLst/>
          </a:prstGeom>
          <a:noFill/>
        </p:spPr>
        <p:txBody>
          <a:bodyPr wrap="square" rtlCol="0">
            <a:spAutoFit/>
          </a:bodyPr>
          <a:lstStyle/>
          <a:p>
            <a:r>
              <a:rPr lang="en-GB" sz="2800" b="1" i="1" dirty="0"/>
              <a:t>Gratitude</a:t>
            </a:r>
            <a:r>
              <a:rPr lang="en-GB" sz="2800" b="1" dirty="0"/>
              <a:t> is to feel or to show appreciation for something that has been done for you.</a:t>
            </a:r>
            <a:endParaRPr lang="en-GB" sz="2800" dirty="0"/>
          </a:p>
          <a:p>
            <a:endParaRPr lang="en-GB" dirty="0"/>
          </a:p>
        </p:txBody>
      </p:sp>
      <p:pic>
        <p:nvPicPr>
          <p:cNvPr id="6" name="Picture 5"/>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48807" y="1233"/>
            <a:ext cx="593805" cy="6856767"/>
          </a:xfrm>
          <a:prstGeom prst="rect">
            <a:avLst/>
          </a:prstGeom>
          <a:noFill/>
          <a:ln>
            <a:noFill/>
          </a:ln>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37220"/>
            <a:ext cx="1761145"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24476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42612" y="0"/>
            <a:ext cx="1979712" cy="6858000"/>
          </a:xfrm>
          <a:prstGeom prst="rect">
            <a:avLst/>
          </a:prstGeom>
          <a:solidFill>
            <a:srgbClr val="990099"/>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3" name="TextBox 2"/>
          <p:cNvSpPr txBox="1"/>
          <p:nvPr/>
        </p:nvSpPr>
        <p:spPr>
          <a:xfrm rot="5400000">
            <a:off x="5366192" y="2900844"/>
            <a:ext cx="5616624" cy="1200329"/>
          </a:xfrm>
          <a:prstGeom prst="rect">
            <a:avLst/>
          </a:prstGeom>
          <a:noFill/>
        </p:spPr>
        <p:txBody>
          <a:bodyPr wrap="square" rtlCol="0">
            <a:spAutoFit/>
          </a:bodyPr>
          <a:lstStyle/>
          <a:p>
            <a:r>
              <a:rPr lang="en-GB" sz="7200" dirty="0" smtClean="0">
                <a:solidFill>
                  <a:schemeClr val="bg1"/>
                </a:solidFill>
              </a:rPr>
              <a:t>Self-discipline</a:t>
            </a:r>
            <a:endParaRPr lang="en-GB" sz="9600" dirty="0">
              <a:solidFill>
                <a:schemeClr val="bg1"/>
              </a:solidFill>
            </a:endParaRPr>
          </a:p>
        </p:txBody>
      </p:sp>
      <p:sp>
        <p:nvSpPr>
          <p:cNvPr id="4" name="TextBox 3"/>
          <p:cNvSpPr txBox="1"/>
          <p:nvPr/>
        </p:nvSpPr>
        <p:spPr>
          <a:xfrm>
            <a:off x="611560" y="4077072"/>
            <a:ext cx="5832648" cy="1231106"/>
          </a:xfrm>
          <a:prstGeom prst="rect">
            <a:avLst/>
          </a:prstGeom>
          <a:noFill/>
        </p:spPr>
        <p:txBody>
          <a:bodyPr wrap="square" rtlCol="0">
            <a:spAutoFit/>
          </a:bodyPr>
          <a:lstStyle/>
          <a:p>
            <a:r>
              <a:rPr lang="en-GB" sz="2800" b="1" i="1" dirty="0"/>
              <a:t>Self Discipline</a:t>
            </a:r>
            <a:r>
              <a:rPr lang="en-GB" sz="2800" b="1" dirty="0"/>
              <a:t> is the ability to control yourself and be very organised.</a:t>
            </a:r>
            <a:endParaRPr lang="en-GB" sz="2800" dirty="0"/>
          </a:p>
          <a:p>
            <a:endParaRPr lang="en-GB" dirty="0"/>
          </a:p>
        </p:txBody>
      </p:sp>
      <p:pic>
        <p:nvPicPr>
          <p:cNvPr id="6" name="Picture 5"/>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48807" y="1233"/>
            <a:ext cx="593805" cy="6856767"/>
          </a:xfrm>
          <a:prstGeom prst="rect">
            <a:avLst/>
          </a:prstGeom>
          <a:noFill/>
          <a:ln>
            <a:noFill/>
          </a:ln>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20080"/>
            <a:ext cx="1743132" cy="3740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54734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50195" y="1233"/>
            <a:ext cx="593805" cy="6856767"/>
          </a:xfrm>
          <a:prstGeom prst="rect">
            <a:avLst/>
          </a:prstGeom>
          <a:noFill/>
          <a:ln>
            <a:noFill/>
          </a:ln>
        </p:spPr>
      </p:pic>
      <p:pic>
        <p:nvPicPr>
          <p:cNvPr id="6" name="Picture 5"/>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593805" cy="6856767"/>
          </a:xfrm>
          <a:prstGeom prst="rect">
            <a:avLst/>
          </a:prstGeom>
          <a:noFill/>
          <a:ln>
            <a:noFill/>
          </a:ln>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30205"/>
            <a:ext cx="3533775" cy="324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44492"/>
            <a:ext cx="3476625" cy="3219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3808" y="3278230"/>
            <a:ext cx="3405560" cy="3276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03243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own Ribbon 13"/>
          <p:cNvSpPr/>
          <p:nvPr/>
        </p:nvSpPr>
        <p:spPr>
          <a:xfrm>
            <a:off x="1624114" y="980728"/>
            <a:ext cx="5904656" cy="576065"/>
          </a:xfrm>
          <a:prstGeom prst="ribbon">
            <a:avLst/>
          </a:prstGeom>
          <a:solidFill>
            <a:srgbClr val="990099"/>
          </a:solidFill>
          <a:ln>
            <a:solidFill>
              <a:srgbClr val="66006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smtClean="0">
                <a:latin typeface="+mj-lt"/>
              </a:rPr>
              <a:t>Characters and Glossary</a:t>
            </a:r>
            <a:endParaRPr lang="en-GB" dirty="0">
              <a:latin typeface="+mj-lt"/>
            </a:endParaRPr>
          </a:p>
        </p:txBody>
      </p:sp>
      <p:pic>
        <p:nvPicPr>
          <p:cNvPr id="11" name="Picture 10"/>
          <p:cNvPicPr>
            <a:picLocks noChangeAspect="1" noChangeArrowheads="1"/>
          </p:cNvPicPr>
          <p:nvPr/>
        </p:nvPicPr>
        <p:blipFill rotWithShape="1">
          <a:blip r:embed="rId2">
            <a:extLst>
              <a:ext uri="{28A0092B-C50C-407E-A947-70E740481C1C}">
                <a14:useLocalDpi xmlns:a14="http://schemas.microsoft.com/office/drawing/2010/main" val="0"/>
              </a:ext>
            </a:extLst>
          </a:blip>
          <a:srcRect l="16456" t="5930" b="61022"/>
          <a:stretch/>
        </p:blipFill>
        <p:spPr bwMode="auto">
          <a:xfrm rot="16200000">
            <a:off x="-3158229" y="3158231"/>
            <a:ext cx="6858002" cy="541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noChangeArrowheads="1"/>
          </p:cNvPicPr>
          <p:nvPr/>
        </p:nvPicPr>
        <p:blipFill rotWithShape="1">
          <a:blip r:embed="rId2">
            <a:extLst>
              <a:ext uri="{28A0092B-C50C-407E-A947-70E740481C1C}">
                <a14:useLocalDpi xmlns:a14="http://schemas.microsoft.com/office/drawing/2010/main" val="0"/>
              </a:ext>
            </a:extLst>
          </a:blip>
          <a:srcRect l="16456" t="5930" b="61022"/>
          <a:stretch/>
        </p:blipFill>
        <p:spPr bwMode="auto">
          <a:xfrm rot="5400000" flipH="1">
            <a:off x="5444229" y="3158229"/>
            <a:ext cx="6858002" cy="541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p:cNvPicPr>
            <a:picLocks noChangeAspect="1" noChangeArrowheads="1"/>
          </p:cNvPicPr>
          <p:nvPr/>
        </p:nvPicPr>
        <p:blipFill rotWithShape="1">
          <a:blip r:embed="rId2">
            <a:extLst>
              <a:ext uri="{28A0092B-C50C-407E-A947-70E740481C1C}">
                <a14:useLocalDpi xmlns:a14="http://schemas.microsoft.com/office/drawing/2010/main" val="0"/>
              </a:ext>
            </a:extLst>
          </a:blip>
          <a:srcRect l="901" t="66424" r="901"/>
          <a:stretch/>
        </p:blipFill>
        <p:spPr bwMode="auto">
          <a:xfrm>
            <a:off x="541542" y="6307824"/>
            <a:ext cx="8060918" cy="550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noChangeArrowheads="1"/>
          </p:cNvPicPr>
          <p:nvPr/>
        </p:nvPicPr>
        <p:blipFill rotWithShape="1">
          <a:blip r:embed="rId2">
            <a:extLst>
              <a:ext uri="{28A0092B-C50C-407E-A947-70E740481C1C}">
                <a14:useLocalDpi xmlns:a14="http://schemas.microsoft.com/office/drawing/2010/main" val="0"/>
              </a:ext>
            </a:extLst>
          </a:blip>
          <a:srcRect t="66424" r="1803"/>
          <a:stretch/>
        </p:blipFill>
        <p:spPr bwMode="auto">
          <a:xfrm flipH="1">
            <a:off x="541542" y="0"/>
            <a:ext cx="8060918" cy="550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9213" y="2109788"/>
            <a:ext cx="6505575" cy="2638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40029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noChangeArrowheads="1"/>
          </p:cNvPicPr>
          <p:nvPr/>
        </p:nvPicPr>
        <p:blipFill rotWithShape="1">
          <a:blip r:embed="rId2">
            <a:extLst>
              <a:ext uri="{28A0092B-C50C-407E-A947-70E740481C1C}">
                <a14:useLocalDpi xmlns:a14="http://schemas.microsoft.com/office/drawing/2010/main" val="0"/>
              </a:ext>
            </a:extLst>
          </a:blip>
          <a:srcRect l="16456" t="5930" b="61022"/>
          <a:stretch/>
        </p:blipFill>
        <p:spPr bwMode="auto">
          <a:xfrm rot="16200000">
            <a:off x="-3158229" y="3158231"/>
            <a:ext cx="6858002" cy="541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noChangeArrowheads="1"/>
          </p:cNvPicPr>
          <p:nvPr/>
        </p:nvPicPr>
        <p:blipFill rotWithShape="1">
          <a:blip r:embed="rId2">
            <a:extLst>
              <a:ext uri="{28A0092B-C50C-407E-A947-70E740481C1C}">
                <a14:useLocalDpi xmlns:a14="http://schemas.microsoft.com/office/drawing/2010/main" val="0"/>
              </a:ext>
            </a:extLst>
          </a:blip>
          <a:srcRect l="16456" t="5930" b="61022"/>
          <a:stretch/>
        </p:blipFill>
        <p:spPr bwMode="auto">
          <a:xfrm rot="5400000" flipH="1">
            <a:off x="5444229" y="3158229"/>
            <a:ext cx="6858002" cy="541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p:cNvPicPr>
            <a:picLocks noChangeAspect="1" noChangeArrowheads="1"/>
          </p:cNvPicPr>
          <p:nvPr/>
        </p:nvPicPr>
        <p:blipFill rotWithShape="1">
          <a:blip r:embed="rId2">
            <a:extLst>
              <a:ext uri="{28A0092B-C50C-407E-A947-70E740481C1C}">
                <a14:useLocalDpi xmlns:a14="http://schemas.microsoft.com/office/drawing/2010/main" val="0"/>
              </a:ext>
            </a:extLst>
          </a:blip>
          <a:srcRect l="901" t="66424" r="901"/>
          <a:stretch/>
        </p:blipFill>
        <p:spPr bwMode="auto">
          <a:xfrm>
            <a:off x="541542" y="6307824"/>
            <a:ext cx="8060918" cy="550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noChangeArrowheads="1"/>
          </p:cNvPicPr>
          <p:nvPr/>
        </p:nvPicPr>
        <p:blipFill rotWithShape="1">
          <a:blip r:embed="rId2">
            <a:extLst>
              <a:ext uri="{28A0092B-C50C-407E-A947-70E740481C1C}">
                <a14:useLocalDpi xmlns:a14="http://schemas.microsoft.com/office/drawing/2010/main" val="0"/>
              </a:ext>
            </a:extLst>
          </a:blip>
          <a:srcRect t="66424" r="1803"/>
          <a:stretch/>
        </p:blipFill>
        <p:spPr bwMode="auto">
          <a:xfrm flipH="1">
            <a:off x="541542" y="0"/>
            <a:ext cx="8060918" cy="550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362891"/>
            <a:ext cx="6030813" cy="4944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Down Ribbon 13"/>
          <p:cNvSpPr/>
          <p:nvPr/>
        </p:nvSpPr>
        <p:spPr>
          <a:xfrm>
            <a:off x="1624114" y="980728"/>
            <a:ext cx="5904656" cy="576065"/>
          </a:xfrm>
          <a:prstGeom prst="ribbon">
            <a:avLst/>
          </a:prstGeom>
          <a:solidFill>
            <a:srgbClr val="990099"/>
          </a:solidFill>
          <a:ln>
            <a:solidFill>
              <a:srgbClr val="66006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smtClean="0">
                <a:latin typeface="+mj-lt"/>
              </a:rPr>
              <a:t>Characters and Glossary</a:t>
            </a:r>
            <a:endParaRPr lang="en-GB" dirty="0">
              <a:latin typeface="+mj-lt"/>
            </a:endParaRPr>
          </a:p>
        </p:txBody>
      </p:sp>
    </p:spTree>
    <p:extLst>
      <p:ext uri="{BB962C8B-B14F-4D97-AF65-F5344CB8AC3E}">
        <p14:creationId xmlns:p14="http://schemas.microsoft.com/office/powerpoint/2010/main" val="23464364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6858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323528" y="260648"/>
            <a:ext cx="8496944" cy="6264696"/>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467544" y="404663"/>
            <a:ext cx="8208912" cy="598079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b="17008"/>
          <a:stretch/>
        </p:blipFill>
        <p:spPr bwMode="auto">
          <a:xfrm>
            <a:off x="2797007" y="404663"/>
            <a:ext cx="3549986" cy="3288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Down Ribbon 7"/>
          <p:cNvSpPr/>
          <p:nvPr/>
        </p:nvSpPr>
        <p:spPr>
          <a:xfrm>
            <a:off x="2209547" y="3573016"/>
            <a:ext cx="4752528" cy="576065"/>
          </a:xfrm>
          <a:prstGeom prst="ribbon">
            <a:avLst/>
          </a:prstGeom>
          <a:solidFill>
            <a:schemeClr val="accent3">
              <a:lumMod val="7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smtClean="0">
                <a:latin typeface="+mj-lt"/>
              </a:rPr>
              <a:t>Robin Hood</a:t>
            </a:r>
            <a:endParaRPr lang="en-GB" dirty="0">
              <a:latin typeface="+mj-lt"/>
            </a:endParaRPr>
          </a:p>
        </p:txBody>
      </p:sp>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8155"/>
          <a:stretch/>
        </p:blipFill>
        <p:spPr bwMode="auto">
          <a:xfrm>
            <a:off x="467545" y="4556656"/>
            <a:ext cx="8208912"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0085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34400" y="5932796"/>
            <a:ext cx="609600" cy="369332"/>
          </a:xfrm>
          <a:prstGeom prst="rect">
            <a:avLst/>
          </a:prstGeom>
          <a:noFill/>
        </p:spPr>
        <p:txBody>
          <a:bodyPr wrap="square" rtlCol="0">
            <a:spAutoFit/>
          </a:bodyPr>
          <a:lstStyle/>
          <a:p>
            <a:r>
              <a:rPr lang="en-US" dirty="0"/>
              <a:t>8</a:t>
            </a:r>
          </a:p>
        </p:txBody>
      </p:sp>
      <p:pic>
        <p:nvPicPr>
          <p:cNvPr id="5" name="Picture 4"/>
          <p:cNvPicPr>
            <a:picLocks noChangeAspect="1"/>
          </p:cNvPicPr>
          <p:nvPr/>
        </p:nvPicPr>
        <p:blipFill>
          <a:blip r:embed="rId2"/>
          <a:stretch>
            <a:fillRect/>
          </a:stretch>
        </p:blipFill>
        <p:spPr>
          <a:xfrm>
            <a:off x="2133600" y="393700"/>
            <a:ext cx="5181600" cy="1168400"/>
          </a:xfrm>
          <a:prstGeom prst="rect">
            <a:avLst/>
          </a:prstGeom>
        </p:spPr>
      </p:pic>
      <p:pic>
        <p:nvPicPr>
          <p:cNvPr id="6" name="Picture 5"/>
          <p:cNvPicPr>
            <a:picLocks noChangeAspect="1"/>
          </p:cNvPicPr>
          <p:nvPr/>
        </p:nvPicPr>
        <p:blipFill>
          <a:blip r:embed="rId3"/>
          <a:stretch>
            <a:fillRect/>
          </a:stretch>
        </p:blipFill>
        <p:spPr>
          <a:xfrm>
            <a:off x="609600" y="1028700"/>
            <a:ext cx="3454400" cy="2387600"/>
          </a:xfrm>
          <a:prstGeom prst="rect">
            <a:avLst/>
          </a:prstGeom>
        </p:spPr>
      </p:pic>
      <p:pic>
        <p:nvPicPr>
          <p:cNvPr id="7" name="Picture 6"/>
          <p:cNvPicPr>
            <a:picLocks noChangeAspect="1"/>
          </p:cNvPicPr>
          <p:nvPr/>
        </p:nvPicPr>
        <p:blipFill>
          <a:blip r:embed="rId4"/>
          <a:stretch>
            <a:fillRect/>
          </a:stretch>
        </p:blipFill>
        <p:spPr>
          <a:xfrm>
            <a:off x="3276600" y="1028700"/>
            <a:ext cx="3695700" cy="2387600"/>
          </a:xfrm>
          <a:prstGeom prst="rect">
            <a:avLst/>
          </a:prstGeom>
        </p:spPr>
      </p:pic>
      <p:pic>
        <p:nvPicPr>
          <p:cNvPr id="8" name="Picture 7"/>
          <p:cNvPicPr>
            <a:picLocks noChangeAspect="1"/>
          </p:cNvPicPr>
          <p:nvPr/>
        </p:nvPicPr>
        <p:blipFill>
          <a:blip r:embed="rId5"/>
          <a:stretch>
            <a:fillRect/>
          </a:stretch>
        </p:blipFill>
        <p:spPr>
          <a:xfrm>
            <a:off x="6477000" y="1028700"/>
            <a:ext cx="3272276" cy="2128678"/>
          </a:xfrm>
          <a:prstGeom prst="rect">
            <a:avLst/>
          </a:prstGeom>
        </p:spPr>
      </p:pic>
      <p:pic>
        <p:nvPicPr>
          <p:cNvPr id="9" name="Picture 8"/>
          <p:cNvPicPr>
            <a:picLocks noChangeAspect="1"/>
          </p:cNvPicPr>
          <p:nvPr/>
        </p:nvPicPr>
        <p:blipFill>
          <a:blip r:embed="rId6"/>
          <a:stretch>
            <a:fillRect/>
          </a:stretch>
        </p:blipFill>
        <p:spPr>
          <a:xfrm>
            <a:off x="609600" y="2781300"/>
            <a:ext cx="2692400" cy="2463800"/>
          </a:xfrm>
          <a:prstGeom prst="rect">
            <a:avLst/>
          </a:prstGeom>
        </p:spPr>
      </p:pic>
      <p:pic>
        <p:nvPicPr>
          <p:cNvPr id="10" name="Picture 9"/>
          <p:cNvPicPr>
            <a:picLocks noChangeAspect="1"/>
          </p:cNvPicPr>
          <p:nvPr/>
        </p:nvPicPr>
        <p:blipFill>
          <a:blip r:embed="rId7"/>
          <a:stretch>
            <a:fillRect/>
          </a:stretch>
        </p:blipFill>
        <p:spPr>
          <a:xfrm>
            <a:off x="3352800" y="2781300"/>
            <a:ext cx="2984500" cy="2463800"/>
          </a:xfrm>
          <a:prstGeom prst="rect">
            <a:avLst/>
          </a:prstGeom>
        </p:spPr>
      </p:pic>
      <p:pic>
        <p:nvPicPr>
          <p:cNvPr id="11" name="Picture 10"/>
          <p:cNvPicPr>
            <a:picLocks noChangeAspect="1"/>
          </p:cNvPicPr>
          <p:nvPr/>
        </p:nvPicPr>
        <p:blipFill>
          <a:blip r:embed="rId8"/>
          <a:stretch>
            <a:fillRect/>
          </a:stretch>
        </p:blipFill>
        <p:spPr>
          <a:xfrm>
            <a:off x="6324600" y="2857500"/>
            <a:ext cx="2819400" cy="2463800"/>
          </a:xfrm>
          <a:prstGeom prst="rect">
            <a:avLst/>
          </a:prstGeom>
        </p:spPr>
      </p:pic>
    </p:spTree>
    <p:extLst>
      <p:ext uri="{BB962C8B-B14F-4D97-AF65-F5344CB8AC3E}">
        <p14:creationId xmlns:p14="http://schemas.microsoft.com/office/powerpoint/2010/main" val="323971999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wn Ribbon 3"/>
          <p:cNvSpPr/>
          <p:nvPr/>
        </p:nvSpPr>
        <p:spPr>
          <a:xfrm>
            <a:off x="1624114" y="1124744"/>
            <a:ext cx="5904656" cy="576065"/>
          </a:xfrm>
          <a:prstGeom prst="ribbon">
            <a:avLst/>
          </a:prstGeom>
          <a:solidFill>
            <a:schemeClr val="accent3">
              <a:lumMod val="75000"/>
            </a:schemeClr>
          </a:solidFill>
          <a:ln>
            <a:solidFill>
              <a:schemeClr val="accent3">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smtClean="0">
                <a:latin typeface="+mj-lt"/>
              </a:rPr>
              <a:t>Introduction to the Story</a:t>
            </a:r>
            <a:endParaRPr lang="en-GB" dirty="0">
              <a:latin typeface="+mj-lt"/>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29" b="-1"/>
          <a:stretch/>
        </p:blipFill>
        <p:spPr bwMode="auto">
          <a:xfrm>
            <a:off x="0" y="0"/>
            <a:ext cx="89685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29" b="-1"/>
          <a:stretch/>
        </p:blipFill>
        <p:spPr bwMode="auto">
          <a:xfrm>
            <a:off x="8257026" y="0"/>
            <a:ext cx="89685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447"/>
          <a:stretch/>
        </p:blipFill>
        <p:spPr bwMode="auto">
          <a:xfrm rot="5400000">
            <a:off x="4191599" y="2733187"/>
            <a:ext cx="830063" cy="7419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476"/>
          <a:stretch/>
        </p:blipFill>
        <p:spPr bwMode="auto">
          <a:xfrm rot="5400000">
            <a:off x="4176939" y="-3259130"/>
            <a:ext cx="829808" cy="7419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403648" y="1988840"/>
            <a:ext cx="6552728" cy="4093428"/>
          </a:xfrm>
          <a:prstGeom prst="rect">
            <a:avLst/>
          </a:prstGeom>
          <a:noFill/>
        </p:spPr>
        <p:txBody>
          <a:bodyPr wrap="square" rtlCol="0">
            <a:spAutoFit/>
          </a:bodyPr>
          <a:lstStyle/>
          <a:p>
            <a:pPr algn="ctr">
              <a:lnSpc>
                <a:spcPts val="5200"/>
              </a:lnSpc>
            </a:pPr>
            <a:r>
              <a:rPr lang="en-GB" sz="2400" dirty="0" smtClean="0"/>
              <a:t>Sir Robin of Locksley is better known as Robin Hood. He was a knight who served King Richard, and became a hero to the poor people of Nottingham. He and his followers believed in charity and justice for all, regardless of position of entitlement.</a:t>
            </a:r>
            <a:endParaRPr lang="en-GB" sz="2400" dirty="0"/>
          </a:p>
        </p:txBody>
      </p:sp>
    </p:spTree>
    <p:extLst>
      <p:ext uri="{BB962C8B-B14F-4D97-AF65-F5344CB8AC3E}">
        <p14:creationId xmlns:p14="http://schemas.microsoft.com/office/powerpoint/2010/main" val="35641725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42612" y="0"/>
            <a:ext cx="1979712" cy="6858000"/>
          </a:xfrm>
          <a:prstGeom prst="rect">
            <a:avLst/>
          </a:prstGeom>
          <a:solidFill>
            <a:srgbClr val="006600"/>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3" name="TextBox 2"/>
          <p:cNvSpPr txBox="1"/>
          <p:nvPr/>
        </p:nvSpPr>
        <p:spPr>
          <a:xfrm rot="5400000">
            <a:off x="5366192" y="2531512"/>
            <a:ext cx="5616624" cy="1938992"/>
          </a:xfrm>
          <a:prstGeom prst="rect">
            <a:avLst/>
          </a:prstGeom>
          <a:noFill/>
        </p:spPr>
        <p:txBody>
          <a:bodyPr wrap="square" rtlCol="0">
            <a:spAutoFit/>
          </a:bodyPr>
          <a:lstStyle/>
          <a:p>
            <a:r>
              <a:rPr lang="en-GB" sz="12000" dirty="0" smtClean="0">
                <a:solidFill>
                  <a:schemeClr val="bg1"/>
                </a:solidFill>
              </a:rPr>
              <a:t>charity</a:t>
            </a:r>
            <a:endParaRPr lang="en-GB" sz="12000" dirty="0">
              <a:solidFill>
                <a:schemeClr val="bg1"/>
              </a:solidFill>
            </a:endParaRPr>
          </a:p>
        </p:txBody>
      </p:sp>
      <p:sp>
        <p:nvSpPr>
          <p:cNvPr id="4" name="TextBox 3"/>
          <p:cNvSpPr txBox="1"/>
          <p:nvPr/>
        </p:nvSpPr>
        <p:spPr>
          <a:xfrm>
            <a:off x="611560" y="4077072"/>
            <a:ext cx="5832648" cy="1231106"/>
          </a:xfrm>
          <a:prstGeom prst="rect">
            <a:avLst/>
          </a:prstGeom>
          <a:noFill/>
        </p:spPr>
        <p:txBody>
          <a:bodyPr wrap="square" rtlCol="0">
            <a:spAutoFit/>
          </a:bodyPr>
          <a:lstStyle/>
          <a:p>
            <a:r>
              <a:rPr lang="en-GB" sz="2800" b="1" i="1" dirty="0" smtClean="0"/>
              <a:t>Charity is to help other people, who are more in need than yourself. </a:t>
            </a:r>
            <a:endParaRPr lang="en-GB" sz="2800" dirty="0"/>
          </a:p>
          <a:p>
            <a:endParaRPr lang="en-GB"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7" y="270593"/>
            <a:ext cx="1656185" cy="3485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95615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42612" y="0"/>
            <a:ext cx="1979712" cy="6858000"/>
          </a:xfrm>
          <a:prstGeom prst="rect">
            <a:avLst/>
          </a:prstGeom>
          <a:solidFill>
            <a:srgbClr val="006600"/>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3" name="TextBox 2"/>
          <p:cNvSpPr txBox="1"/>
          <p:nvPr/>
        </p:nvSpPr>
        <p:spPr>
          <a:xfrm rot="5400000">
            <a:off x="5900220" y="2243480"/>
            <a:ext cx="4464496" cy="1938992"/>
          </a:xfrm>
          <a:prstGeom prst="rect">
            <a:avLst/>
          </a:prstGeom>
          <a:noFill/>
        </p:spPr>
        <p:txBody>
          <a:bodyPr wrap="square" rtlCol="0">
            <a:spAutoFit/>
          </a:bodyPr>
          <a:lstStyle/>
          <a:p>
            <a:pPr algn="ctr"/>
            <a:r>
              <a:rPr lang="en-GB" sz="12000" dirty="0" smtClean="0">
                <a:solidFill>
                  <a:schemeClr val="bg1"/>
                </a:solidFill>
              </a:rPr>
              <a:t>justice</a:t>
            </a:r>
            <a:endParaRPr lang="en-GB" sz="12000" dirty="0">
              <a:solidFill>
                <a:schemeClr val="bg1"/>
              </a:solidFill>
            </a:endParaRPr>
          </a:p>
        </p:txBody>
      </p:sp>
      <p:sp>
        <p:nvSpPr>
          <p:cNvPr id="4" name="TextBox 3"/>
          <p:cNvSpPr txBox="1"/>
          <p:nvPr/>
        </p:nvSpPr>
        <p:spPr>
          <a:xfrm>
            <a:off x="827584" y="4077072"/>
            <a:ext cx="5832648" cy="1231106"/>
          </a:xfrm>
          <a:prstGeom prst="rect">
            <a:avLst/>
          </a:prstGeom>
          <a:noFill/>
        </p:spPr>
        <p:txBody>
          <a:bodyPr wrap="square" rtlCol="0">
            <a:spAutoFit/>
          </a:bodyPr>
          <a:lstStyle/>
          <a:p>
            <a:r>
              <a:rPr lang="en-GB" sz="2800" b="1" i="1" dirty="0"/>
              <a:t>Justice</a:t>
            </a:r>
            <a:r>
              <a:rPr lang="en-GB" sz="2800" b="1" dirty="0"/>
              <a:t> is to have an understanding of what it is to uphold what is right.</a:t>
            </a:r>
            <a:endParaRPr lang="en-GB" sz="2800" dirty="0"/>
          </a:p>
          <a:p>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051" y="260649"/>
            <a:ext cx="1647641"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82082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778965"/>
            <a:ext cx="6547565" cy="5300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13981"/>
          <a:stretch/>
        </p:blipFill>
        <p:spPr bwMode="auto">
          <a:xfrm>
            <a:off x="-8878" y="-1"/>
            <a:ext cx="476422"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13981"/>
          <a:stretch/>
        </p:blipFill>
        <p:spPr bwMode="auto">
          <a:xfrm flipH="1">
            <a:off x="8604448" y="-3"/>
            <a:ext cx="539552"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55261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13981"/>
          <a:stretch/>
        </p:blipFill>
        <p:spPr bwMode="auto">
          <a:xfrm>
            <a:off x="-8878" y="-1"/>
            <a:ext cx="476422"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13981"/>
          <a:stretch/>
        </p:blipFill>
        <p:spPr bwMode="auto">
          <a:xfrm flipH="1">
            <a:off x="8667578" y="0"/>
            <a:ext cx="476422"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332656"/>
            <a:ext cx="6048722" cy="6016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29169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own Ribbon 13"/>
          <p:cNvSpPr/>
          <p:nvPr/>
        </p:nvSpPr>
        <p:spPr>
          <a:xfrm>
            <a:off x="1624114" y="980728"/>
            <a:ext cx="5904656" cy="576065"/>
          </a:xfrm>
          <a:prstGeom prst="ribbon">
            <a:avLst/>
          </a:prstGeom>
          <a:solidFill>
            <a:srgbClr val="006600"/>
          </a:solidFill>
          <a:ln>
            <a:solidFill>
              <a:schemeClr val="accent3">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smtClean="0">
                <a:latin typeface="+mj-lt"/>
              </a:rPr>
              <a:t>Characters and Glossary</a:t>
            </a:r>
            <a:endParaRPr lang="en-GB" dirty="0">
              <a:latin typeface="+mj-lt"/>
            </a:endParaRPr>
          </a:p>
        </p:txBody>
      </p:sp>
      <p:pic>
        <p:nvPicPr>
          <p:cNvPr id="1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29" b="-1"/>
          <a:stretch/>
        </p:blipFill>
        <p:spPr bwMode="auto">
          <a:xfrm>
            <a:off x="0" y="0"/>
            <a:ext cx="89685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29" b="-1"/>
          <a:stretch/>
        </p:blipFill>
        <p:spPr bwMode="auto">
          <a:xfrm>
            <a:off x="8257026" y="0"/>
            <a:ext cx="89685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447"/>
          <a:stretch/>
        </p:blipFill>
        <p:spPr bwMode="auto">
          <a:xfrm rot="5400000">
            <a:off x="4191599" y="2733187"/>
            <a:ext cx="830063" cy="7419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476"/>
          <a:stretch/>
        </p:blipFill>
        <p:spPr bwMode="auto">
          <a:xfrm rot="5400000">
            <a:off x="4176939" y="-3259130"/>
            <a:ext cx="829808" cy="7419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2357438"/>
            <a:ext cx="734377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24212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29" b="-1"/>
          <a:stretch/>
        </p:blipFill>
        <p:spPr bwMode="auto">
          <a:xfrm>
            <a:off x="0" y="0"/>
            <a:ext cx="89685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29" b="-1"/>
          <a:stretch/>
        </p:blipFill>
        <p:spPr bwMode="auto">
          <a:xfrm>
            <a:off x="8257026" y="0"/>
            <a:ext cx="89685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447"/>
          <a:stretch/>
        </p:blipFill>
        <p:spPr bwMode="auto">
          <a:xfrm rot="5400000">
            <a:off x="4191599" y="2733187"/>
            <a:ext cx="830063" cy="7419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476"/>
          <a:stretch/>
        </p:blipFill>
        <p:spPr bwMode="auto">
          <a:xfrm rot="5400000">
            <a:off x="4176939" y="-3259130"/>
            <a:ext cx="829808" cy="7419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1484784"/>
            <a:ext cx="5403165" cy="2478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Down Ribbon 13"/>
          <p:cNvSpPr/>
          <p:nvPr/>
        </p:nvSpPr>
        <p:spPr>
          <a:xfrm>
            <a:off x="1624114" y="980728"/>
            <a:ext cx="5904656" cy="576065"/>
          </a:xfrm>
          <a:prstGeom prst="ribbon">
            <a:avLst/>
          </a:prstGeom>
          <a:solidFill>
            <a:srgbClr val="006600"/>
          </a:solidFill>
          <a:ln>
            <a:solidFill>
              <a:schemeClr val="accent3">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smtClean="0">
                <a:latin typeface="+mj-lt"/>
              </a:rPr>
              <a:t>Characters and Glossary</a:t>
            </a:r>
            <a:endParaRPr lang="en-GB" dirty="0">
              <a:latin typeface="+mj-lt"/>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9358" y="3893118"/>
            <a:ext cx="4550643" cy="2168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64727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6858000"/>
          </a:xfrm>
          <a:prstGeom prst="rect">
            <a:avLst/>
          </a:prstGeom>
          <a:solidFill>
            <a:srgbClr val="99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323528" y="260648"/>
            <a:ext cx="8496944" cy="6264696"/>
          </a:xfrm>
          <a:prstGeom prst="rect">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467544" y="404663"/>
            <a:ext cx="8208912" cy="598079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b="17008"/>
          <a:stretch/>
        </p:blipFill>
        <p:spPr bwMode="auto">
          <a:xfrm>
            <a:off x="2797007" y="404663"/>
            <a:ext cx="3549986" cy="3288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Down Ribbon 7"/>
          <p:cNvSpPr/>
          <p:nvPr/>
        </p:nvSpPr>
        <p:spPr>
          <a:xfrm>
            <a:off x="2209547" y="3573016"/>
            <a:ext cx="4752528" cy="576065"/>
          </a:xfrm>
          <a:prstGeom prst="ribbon">
            <a:avLst/>
          </a:prstGeom>
          <a:solidFill>
            <a:srgbClr val="993366"/>
          </a:solidFill>
          <a:ln>
            <a:solidFill>
              <a:srgbClr val="66003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dirty="0" smtClean="0">
                <a:latin typeface="+mj-lt"/>
              </a:rPr>
              <a:t>Rosa Parks</a:t>
            </a:r>
            <a:endParaRPr lang="en-GB" dirty="0">
              <a:latin typeface="+mj-lt"/>
            </a:endParaRPr>
          </a:p>
        </p:txBody>
      </p:sp>
      <p:pic>
        <p:nvPicPr>
          <p:cNvPr id="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20872"/>
          <a:stretch/>
        </p:blipFill>
        <p:spPr bwMode="auto">
          <a:xfrm>
            <a:off x="467545" y="4941168"/>
            <a:ext cx="8208912" cy="1444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8975"/>
          <a:stretch/>
        </p:blipFill>
        <p:spPr bwMode="auto">
          <a:xfrm rot="16200000">
            <a:off x="4233866" y="1942861"/>
            <a:ext cx="676275" cy="8208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10316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wn Ribbon 3"/>
          <p:cNvSpPr/>
          <p:nvPr/>
        </p:nvSpPr>
        <p:spPr>
          <a:xfrm>
            <a:off x="1624114" y="980728"/>
            <a:ext cx="5904656" cy="576065"/>
          </a:xfrm>
          <a:prstGeom prst="ribbon">
            <a:avLst/>
          </a:prstGeom>
          <a:solidFill>
            <a:srgbClr val="993366"/>
          </a:solidFill>
          <a:ln>
            <a:solidFill>
              <a:srgbClr val="66003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dirty="0" smtClean="0">
                <a:latin typeface="+mj-lt"/>
              </a:rPr>
              <a:t>Introduction to the Story</a:t>
            </a:r>
            <a:endParaRPr lang="en-GB" dirty="0">
              <a:latin typeface="+mj-lt"/>
            </a:endParaRPr>
          </a:p>
        </p:txBody>
      </p:sp>
      <p:pic>
        <p:nvPicPr>
          <p:cNvPr id="15"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8975" t="4259" b="10669"/>
          <a:stretch/>
        </p:blipFill>
        <p:spPr bwMode="auto">
          <a:xfrm>
            <a:off x="0" y="2161"/>
            <a:ext cx="676275" cy="6855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8975" t="4259" b="10669"/>
          <a:stretch/>
        </p:blipFill>
        <p:spPr bwMode="auto">
          <a:xfrm flipH="1">
            <a:off x="8467725" y="2161"/>
            <a:ext cx="676275" cy="6855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20872"/>
          <a:stretch/>
        </p:blipFill>
        <p:spPr bwMode="auto">
          <a:xfrm>
            <a:off x="676275" y="6381328"/>
            <a:ext cx="7791450" cy="476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20872"/>
          <a:stretch/>
        </p:blipFill>
        <p:spPr bwMode="auto">
          <a:xfrm>
            <a:off x="676275" y="0"/>
            <a:ext cx="7806512" cy="476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193726" y="1759527"/>
            <a:ext cx="6840760" cy="4760278"/>
          </a:xfrm>
          <a:prstGeom prst="rect">
            <a:avLst/>
          </a:prstGeom>
          <a:noFill/>
        </p:spPr>
        <p:txBody>
          <a:bodyPr wrap="square" rtlCol="0">
            <a:spAutoFit/>
          </a:bodyPr>
          <a:lstStyle/>
          <a:p>
            <a:pPr algn="ctr">
              <a:lnSpc>
                <a:spcPts val="5200"/>
              </a:lnSpc>
            </a:pPr>
            <a:r>
              <a:rPr lang="en-GB" sz="2400" dirty="0" smtClean="0"/>
              <a:t>Rosa Parks was an African-American civil rights activist. She became famous in the 1950s, when she stood up to oppression and refused to give up her seat on a bus in Montgomery, Alabama. At that time, black people and white people lived in segregation. Rosa’s actions in Montgomery became a major part of the Civil Rights movement in America.</a:t>
            </a:r>
            <a:endParaRPr lang="en-GB" sz="2400" dirty="0"/>
          </a:p>
        </p:txBody>
      </p:sp>
    </p:spTree>
    <p:extLst>
      <p:ext uri="{BB962C8B-B14F-4D97-AF65-F5344CB8AC3E}">
        <p14:creationId xmlns:p14="http://schemas.microsoft.com/office/powerpoint/2010/main" val="35334585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42612" y="0"/>
            <a:ext cx="1979712" cy="6858000"/>
          </a:xfrm>
          <a:prstGeom prst="rect">
            <a:avLst/>
          </a:prstGeom>
          <a:solidFill>
            <a:srgbClr val="993366"/>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3" name="TextBox 2"/>
          <p:cNvSpPr txBox="1"/>
          <p:nvPr/>
        </p:nvSpPr>
        <p:spPr>
          <a:xfrm rot="5400000">
            <a:off x="5366192" y="2393013"/>
            <a:ext cx="5616624" cy="2215991"/>
          </a:xfrm>
          <a:prstGeom prst="rect">
            <a:avLst/>
          </a:prstGeom>
          <a:noFill/>
        </p:spPr>
        <p:txBody>
          <a:bodyPr wrap="square" rtlCol="0">
            <a:spAutoFit/>
          </a:bodyPr>
          <a:lstStyle/>
          <a:p>
            <a:pPr algn="ctr"/>
            <a:r>
              <a:rPr lang="en-GB" sz="13800" dirty="0" smtClean="0">
                <a:solidFill>
                  <a:schemeClr val="bg1"/>
                </a:solidFill>
              </a:rPr>
              <a:t>justice</a:t>
            </a:r>
            <a:endParaRPr lang="en-GB" sz="13800" dirty="0">
              <a:solidFill>
                <a:schemeClr val="bg1"/>
              </a:solidFill>
            </a:endParaRPr>
          </a:p>
        </p:txBody>
      </p:sp>
      <p:sp>
        <p:nvSpPr>
          <p:cNvPr id="4" name="TextBox 3"/>
          <p:cNvSpPr txBox="1"/>
          <p:nvPr/>
        </p:nvSpPr>
        <p:spPr>
          <a:xfrm>
            <a:off x="611560" y="4077072"/>
            <a:ext cx="5832648" cy="1231106"/>
          </a:xfrm>
          <a:prstGeom prst="rect">
            <a:avLst/>
          </a:prstGeom>
          <a:noFill/>
        </p:spPr>
        <p:txBody>
          <a:bodyPr wrap="square" rtlCol="0">
            <a:spAutoFit/>
          </a:bodyPr>
          <a:lstStyle/>
          <a:p>
            <a:r>
              <a:rPr lang="en-GB" sz="2800" b="1" i="1" dirty="0"/>
              <a:t>Justice</a:t>
            </a:r>
            <a:r>
              <a:rPr lang="en-GB" sz="2800" b="1" dirty="0"/>
              <a:t> is to have an understanding of what it is to uphold what is right.</a:t>
            </a:r>
            <a:endParaRPr lang="en-GB" sz="2800" dirty="0"/>
          </a:p>
          <a:p>
            <a:endParaRPr lang="en-GB" dirty="0"/>
          </a:p>
        </p:txBody>
      </p:sp>
      <p:pic>
        <p:nvPicPr>
          <p:cNvPr id="6" name="Picture 5"/>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48807" y="1233"/>
            <a:ext cx="593805" cy="6856767"/>
          </a:xfrm>
          <a:prstGeom prst="rect">
            <a:avLst/>
          </a:prstGeom>
          <a:noFill/>
          <a:ln>
            <a:noFill/>
          </a:ln>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829" y="244423"/>
            <a:ext cx="1717453" cy="3689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0043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6858000"/>
          </a:xfrm>
          <a:prstGeom prst="rect">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323528" y="260648"/>
            <a:ext cx="8496944" cy="6264696"/>
          </a:xfrm>
          <a:prstGeom prst="rect">
            <a:avLst/>
          </a:prstGeom>
          <a:solidFill>
            <a:srgbClr val="4C0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467544" y="404663"/>
            <a:ext cx="8208912" cy="598079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b="17008"/>
          <a:stretch/>
        </p:blipFill>
        <p:spPr bwMode="auto">
          <a:xfrm>
            <a:off x="2797007" y="404663"/>
            <a:ext cx="3549986" cy="3288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342" y="5351686"/>
            <a:ext cx="4143375"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4337" y="5351686"/>
            <a:ext cx="4162119"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Down Ribbon 7"/>
          <p:cNvSpPr/>
          <p:nvPr/>
        </p:nvSpPr>
        <p:spPr>
          <a:xfrm>
            <a:off x="2209547" y="3573016"/>
            <a:ext cx="4752528" cy="576065"/>
          </a:xfrm>
          <a:prstGeom prst="ribb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smtClean="0">
                <a:latin typeface="+mj-lt"/>
              </a:rPr>
              <a:t>Anne Frank</a:t>
            </a:r>
            <a:endParaRPr lang="en-GB" dirty="0">
              <a:latin typeface="+mj-lt"/>
            </a:endParaRPr>
          </a:p>
        </p:txBody>
      </p:sp>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4330245"/>
            <a:ext cx="4143375"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653" y="4324080"/>
            <a:ext cx="748117" cy="2061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422" y="4330245"/>
            <a:ext cx="4162119"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29540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42612" y="0"/>
            <a:ext cx="1979712" cy="6858000"/>
          </a:xfrm>
          <a:prstGeom prst="rect">
            <a:avLst/>
          </a:prstGeom>
          <a:solidFill>
            <a:srgbClr val="993366"/>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3" name="TextBox 2"/>
          <p:cNvSpPr txBox="1"/>
          <p:nvPr/>
        </p:nvSpPr>
        <p:spPr>
          <a:xfrm rot="5400000">
            <a:off x="5366192" y="2531512"/>
            <a:ext cx="5616624" cy="1938992"/>
          </a:xfrm>
          <a:prstGeom prst="rect">
            <a:avLst/>
          </a:prstGeom>
          <a:noFill/>
        </p:spPr>
        <p:txBody>
          <a:bodyPr wrap="square" rtlCol="0">
            <a:spAutoFit/>
          </a:bodyPr>
          <a:lstStyle/>
          <a:p>
            <a:pPr algn="ctr"/>
            <a:r>
              <a:rPr lang="en-GB" sz="12000" dirty="0" smtClean="0">
                <a:solidFill>
                  <a:schemeClr val="bg1"/>
                </a:solidFill>
              </a:rPr>
              <a:t>courage</a:t>
            </a:r>
            <a:endParaRPr lang="en-GB" sz="12000" dirty="0">
              <a:solidFill>
                <a:schemeClr val="bg1"/>
              </a:solidFill>
            </a:endParaRPr>
          </a:p>
        </p:txBody>
      </p:sp>
      <p:sp>
        <p:nvSpPr>
          <p:cNvPr id="4" name="TextBox 3"/>
          <p:cNvSpPr txBox="1"/>
          <p:nvPr/>
        </p:nvSpPr>
        <p:spPr>
          <a:xfrm>
            <a:off x="611560" y="4077072"/>
            <a:ext cx="5832648" cy="1661993"/>
          </a:xfrm>
          <a:prstGeom prst="rect">
            <a:avLst/>
          </a:prstGeom>
          <a:noFill/>
        </p:spPr>
        <p:txBody>
          <a:bodyPr wrap="square" rtlCol="0">
            <a:spAutoFit/>
          </a:bodyPr>
          <a:lstStyle/>
          <a:p>
            <a:r>
              <a:rPr lang="en-GB" sz="2800" b="1" i="1" dirty="0"/>
              <a:t>Courage </a:t>
            </a:r>
            <a:r>
              <a:rPr lang="en-GB" sz="2800" b="1" dirty="0"/>
              <a:t>is having the strength and will to know what you should do even though you may be afraid.</a:t>
            </a:r>
            <a:endParaRPr lang="en-GB" sz="2800" dirty="0"/>
          </a:p>
          <a:p>
            <a:endParaRPr lang="en-GB" dirty="0"/>
          </a:p>
        </p:txBody>
      </p:sp>
      <p:pic>
        <p:nvPicPr>
          <p:cNvPr id="6" name="Picture 5"/>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48807" y="1233"/>
            <a:ext cx="593805" cy="6856767"/>
          </a:xfrm>
          <a:prstGeom prst="rect">
            <a:avLst/>
          </a:prstGeom>
          <a:noFill/>
          <a:ln>
            <a:noFill/>
          </a:ln>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88640"/>
            <a:ext cx="1765881"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03409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50195" y="1233"/>
            <a:ext cx="593805" cy="6856767"/>
          </a:xfrm>
          <a:prstGeom prst="rect">
            <a:avLst/>
          </a:prstGeom>
          <a:noFill/>
          <a:ln>
            <a:noFill/>
          </a:ln>
        </p:spPr>
      </p:pic>
      <p:pic>
        <p:nvPicPr>
          <p:cNvPr id="6" name="Picture 5"/>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593805" cy="6856767"/>
          </a:xfrm>
          <a:prstGeom prst="rect">
            <a:avLst/>
          </a:prstGeom>
          <a:noFill/>
          <a:ln>
            <a:noFill/>
          </a:ln>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4550" y="795338"/>
            <a:ext cx="4914900" cy="526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55419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50195" y="1233"/>
            <a:ext cx="593805" cy="6856767"/>
          </a:xfrm>
          <a:prstGeom prst="rect">
            <a:avLst/>
          </a:prstGeom>
          <a:noFill/>
          <a:ln>
            <a:noFill/>
          </a:ln>
        </p:spPr>
      </p:pic>
      <p:pic>
        <p:nvPicPr>
          <p:cNvPr id="6" name="Picture 5"/>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593805" cy="6856767"/>
          </a:xfrm>
          <a:prstGeom prst="rect">
            <a:avLst/>
          </a:prstGeom>
          <a:noFill/>
          <a:ln>
            <a:noFill/>
          </a:ln>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9313" y="80963"/>
            <a:ext cx="4905375" cy="6696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45261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50195" y="1233"/>
            <a:ext cx="593805" cy="6856767"/>
          </a:xfrm>
          <a:prstGeom prst="rect">
            <a:avLst/>
          </a:prstGeom>
          <a:noFill/>
          <a:ln>
            <a:noFill/>
          </a:ln>
        </p:spPr>
      </p:pic>
      <p:pic>
        <p:nvPicPr>
          <p:cNvPr id="6" name="Picture 5"/>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593805" cy="6856767"/>
          </a:xfrm>
          <a:prstGeom prst="rect">
            <a:avLst/>
          </a:prstGeom>
          <a:noFill/>
          <a:ln>
            <a:noFill/>
          </a:ln>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0" y="52388"/>
            <a:ext cx="5143500" cy="675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07795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8975" t="4259" b="10669"/>
          <a:stretch/>
        </p:blipFill>
        <p:spPr bwMode="auto">
          <a:xfrm>
            <a:off x="0" y="2161"/>
            <a:ext cx="676275" cy="6855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8975" t="4259" b="10669"/>
          <a:stretch/>
        </p:blipFill>
        <p:spPr bwMode="auto">
          <a:xfrm flipH="1">
            <a:off x="8467725" y="2161"/>
            <a:ext cx="676275" cy="6855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20872"/>
          <a:stretch/>
        </p:blipFill>
        <p:spPr bwMode="auto">
          <a:xfrm>
            <a:off x="676275" y="6381328"/>
            <a:ext cx="7791450" cy="476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20872"/>
          <a:stretch/>
        </p:blipFill>
        <p:spPr bwMode="auto">
          <a:xfrm>
            <a:off x="676275" y="0"/>
            <a:ext cx="7806512" cy="476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640" y="1534345"/>
            <a:ext cx="5318348" cy="4514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Down Ribbon 13"/>
          <p:cNvSpPr/>
          <p:nvPr/>
        </p:nvSpPr>
        <p:spPr>
          <a:xfrm>
            <a:off x="1624114" y="980728"/>
            <a:ext cx="5904656" cy="576065"/>
          </a:xfrm>
          <a:prstGeom prst="ribbon">
            <a:avLst/>
          </a:prstGeom>
          <a:solidFill>
            <a:srgbClr val="993366"/>
          </a:solidFill>
          <a:ln>
            <a:solidFill>
              <a:srgbClr val="66003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dirty="0" smtClean="0">
                <a:latin typeface="+mj-lt"/>
              </a:rPr>
              <a:t>Characters and Glossary</a:t>
            </a:r>
            <a:endParaRPr lang="en-GB" dirty="0">
              <a:latin typeface="+mj-lt"/>
            </a:endParaRPr>
          </a:p>
        </p:txBody>
      </p:sp>
    </p:spTree>
    <p:extLst>
      <p:ext uri="{BB962C8B-B14F-4D97-AF65-F5344CB8AC3E}">
        <p14:creationId xmlns:p14="http://schemas.microsoft.com/office/powerpoint/2010/main" val="24717196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4302224" y="-3681537"/>
            <a:ext cx="593805" cy="8010643"/>
          </a:xfrm>
          <a:prstGeom prst="rect">
            <a:avLst/>
          </a:prstGeom>
          <a:noFill/>
          <a:ln>
            <a:noFill/>
          </a:ln>
        </p:spPr>
      </p:pic>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4302224" y="2550846"/>
            <a:ext cx="593805" cy="8010643"/>
          </a:xfrm>
          <a:prstGeom prst="rect">
            <a:avLst/>
          </a:prstGeom>
          <a:noFill/>
          <a:ln>
            <a:noFill/>
          </a:ln>
        </p:spPr>
      </p:pic>
      <p:sp>
        <p:nvSpPr>
          <p:cNvPr id="4" name="Down Ribbon 3"/>
          <p:cNvSpPr/>
          <p:nvPr/>
        </p:nvSpPr>
        <p:spPr>
          <a:xfrm>
            <a:off x="1624114" y="980728"/>
            <a:ext cx="5904656" cy="576065"/>
          </a:xfrm>
          <a:prstGeom prst="ribb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smtClean="0">
                <a:latin typeface="+mj-lt"/>
              </a:rPr>
              <a:t>Introduction to the Story</a:t>
            </a:r>
            <a:endParaRPr lang="en-GB" dirty="0">
              <a:latin typeface="+mj-lt"/>
            </a:endParaRPr>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0" y="-3696"/>
            <a:ext cx="593805" cy="6856767"/>
          </a:xfrm>
          <a:prstGeom prst="rect">
            <a:avLst/>
          </a:prstGeom>
          <a:noFill/>
          <a:ln>
            <a:noFill/>
          </a:ln>
        </p:spPr>
      </p:pic>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8549213" y="1233"/>
            <a:ext cx="593805" cy="6856767"/>
          </a:xfrm>
          <a:prstGeom prst="rect">
            <a:avLst/>
          </a:prstGeom>
          <a:noFill/>
          <a:ln>
            <a:noFill/>
          </a:ln>
        </p:spPr>
      </p:pic>
      <p:sp>
        <p:nvSpPr>
          <p:cNvPr id="2" name="TextBox 1"/>
          <p:cNvSpPr txBox="1"/>
          <p:nvPr/>
        </p:nvSpPr>
        <p:spPr>
          <a:xfrm>
            <a:off x="856978" y="1988840"/>
            <a:ext cx="7488832" cy="3785652"/>
          </a:xfrm>
          <a:prstGeom prst="rect">
            <a:avLst/>
          </a:prstGeom>
          <a:noFill/>
        </p:spPr>
        <p:txBody>
          <a:bodyPr wrap="square" rtlCol="0">
            <a:spAutoFit/>
          </a:bodyPr>
          <a:lstStyle/>
          <a:p>
            <a:pPr algn="ctr"/>
            <a:r>
              <a:rPr lang="en-GB" sz="2400" dirty="0" smtClean="0"/>
              <a:t>Anne Frank was a German girl, born in 1929, and moved to Holland with her family in 1933. Her family were Jewish, who were persecuted by the Nazis before and during the Second World War. </a:t>
            </a:r>
          </a:p>
          <a:p>
            <a:pPr algn="ctr"/>
            <a:endParaRPr lang="en-GB" sz="2400" dirty="0"/>
          </a:p>
          <a:p>
            <a:pPr algn="ctr"/>
            <a:r>
              <a:rPr lang="en-GB" sz="2400" dirty="0" smtClean="0"/>
              <a:t>In July 1942, Anne and her family went into hiding. Anne began to keep a diary about her time in hiding. Anne was able to be completely honest in her diary, which she kept for over two years, until her and her family were captured by Nazi soldiers.</a:t>
            </a:r>
            <a:endParaRPr lang="en-GB" sz="2400" dirty="0"/>
          </a:p>
        </p:txBody>
      </p:sp>
    </p:spTree>
    <p:extLst>
      <p:ext uri="{BB962C8B-B14F-4D97-AF65-F5344CB8AC3E}">
        <p14:creationId xmlns:p14="http://schemas.microsoft.com/office/powerpoint/2010/main" val="1558731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60648"/>
            <a:ext cx="1524000" cy="3314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142612" y="0"/>
            <a:ext cx="1979712" cy="6858000"/>
          </a:xfrm>
          <a:prstGeom prst="rect">
            <a:avLst/>
          </a:prstGeom>
          <a:solidFill>
            <a:srgbClr val="660066"/>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3" name="TextBox 2"/>
          <p:cNvSpPr txBox="1"/>
          <p:nvPr/>
        </p:nvSpPr>
        <p:spPr>
          <a:xfrm rot="5400000">
            <a:off x="5366192" y="2531512"/>
            <a:ext cx="5616624" cy="1938992"/>
          </a:xfrm>
          <a:prstGeom prst="rect">
            <a:avLst/>
          </a:prstGeom>
          <a:noFill/>
        </p:spPr>
        <p:txBody>
          <a:bodyPr wrap="square" rtlCol="0">
            <a:spAutoFit/>
          </a:bodyPr>
          <a:lstStyle/>
          <a:p>
            <a:r>
              <a:rPr lang="en-GB" sz="12000" dirty="0" smtClean="0">
                <a:solidFill>
                  <a:schemeClr val="bg1"/>
                </a:solidFill>
              </a:rPr>
              <a:t>humility</a:t>
            </a:r>
            <a:endParaRPr lang="en-GB" sz="12000" dirty="0">
              <a:solidFill>
                <a:schemeClr val="bg1"/>
              </a:solidFill>
            </a:endParaRPr>
          </a:p>
        </p:txBody>
      </p:sp>
      <p:sp>
        <p:nvSpPr>
          <p:cNvPr id="4" name="TextBox 3"/>
          <p:cNvSpPr txBox="1"/>
          <p:nvPr/>
        </p:nvSpPr>
        <p:spPr>
          <a:xfrm>
            <a:off x="611560" y="4077072"/>
            <a:ext cx="5832648" cy="2092881"/>
          </a:xfrm>
          <a:prstGeom prst="rect">
            <a:avLst/>
          </a:prstGeom>
          <a:noFill/>
        </p:spPr>
        <p:txBody>
          <a:bodyPr wrap="square" rtlCol="0">
            <a:spAutoFit/>
          </a:bodyPr>
          <a:lstStyle/>
          <a:p>
            <a:r>
              <a:rPr lang="en-GB" sz="2800" b="1" i="1" dirty="0"/>
              <a:t>Humility</a:t>
            </a:r>
            <a:r>
              <a:rPr lang="en-GB" sz="2800" b="1" dirty="0"/>
              <a:t> is to put the needs of others before your own, and be willing to take care of others as you take care of yourself.</a:t>
            </a:r>
            <a:endParaRPr lang="en-GB" sz="2800" dirty="0"/>
          </a:p>
          <a:p>
            <a:endParaRPr lang="en-GB" dirty="0"/>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6548807" y="1233"/>
            <a:ext cx="593805" cy="6856767"/>
          </a:xfrm>
          <a:prstGeom prst="rect">
            <a:avLst/>
          </a:prstGeom>
          <a:noFill/>
          <a:ln>
            <a:noFill/>
          </a:ln>
        </p:spPr>
      </p:pic>
    </p:spTree>
    <p:extLst>
      <p:ext uri="{BB962C8B-B14F-4D97-AF65-F5344CB8AC3E}">
        <p14:creationId xmlns:p14="http://schemas.microsoft.com/office/powerpoint/2010/main" val="17441488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180</TotalTime>
  <Words>1186</Words>
  <Application>Microsoft Office PowerPoint</Application>
  <PresentationFormat>On-screen Show (4:3)</PresentationFormat>
  <Paragraphs>103</Paragraphs>
  <Slides>74</Slides>
  <Notes>0</Notes>
  <HiddenSlides>0</HiddenSlides>
  <MMClips>0</MMClip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Office Theme</vt:lpstr>
      <vt:lpstr>PowerPoint Presentation</vt:lpstr>
      <vt:lpstr>PowerPoint Presentation</vt:lpstr>
      <vt:lpstr>PowerPoint Presentation</vt:lpstr>
      <vt:lpstr>The Knightly Virtues</vt:lpstr>
      <vt:lpstr>The Knightly Virtues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 Davison</dc:creator>
  <cp:lastModifiedBy>Aidan Thompson</cp:lastModifiedBy>
  <cp:revision>19</cp:revision>
  <dcterms:created xsi:type="dcterms:W3CDTF">2014-09-27T12:42:09Z</dcterms:created>
  <dcterms:modified xsi:type="dcterms:W3CDTF">2015-11-17T15:33:44Z</dcterms:modified>
</cp:coreProperties>
</file>