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3" r:id="rId5"/>
    <p:sldId id="260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660066"/>
    <a:srgbClr val="FF9933"/>
    <a:srgbClr val="008080"/>
    <a:srgbClr val="FF8C19"/>
    <a:srgbClr val="009999"/>
    <a:srgbClr val="F5F5F5"/>
    <a:srgbClr val="4C004C"/>
    <a:srgbClr val="FF99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65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308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16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265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997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627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750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60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277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89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26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391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9144000" cy="6858000"/>
          </a:xfrm>
          <a:prstGeom prst="rect">
            <a:avLst/>
          </a:prstGeom>
          <a:solidFill>
            <a:srgbClr val="99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67544" y="404663"/>
            <a:ext cx="8208912" cy="598079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08"/>
          <a:stretch/>
        </p:blipFill>
        <p:spPr bwMode="auto">
          <a:xfrm>
            <a:off x="2797007" y="404663"/>
            <a:ext cx="3549986" cy="3288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own Ribbon 7"/>
          <p:cNvSpPr/>
          <p:nvPr/>
        </p:nvSpPr>
        <p:spPr>
          <a:xfrm>
            <a:off x="1765667" y="3501008"/>
            <a:ext cx="5602813" cy="576065"/>
          </a:xfrm>
          <a:prstGeom prst="ribbon">
            <a:avLst/>
          </a:prstGeom>
          <a:solidFill>
            <a:srgbClr val="990099"/>
          </a:solidFill>
          <a:ln>
            <a:solidFill>
              <a:srgbClr val="66006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The Merchant of Venice</a:t>
            </a:r>
            <a:endParaRPr lang="en-GB" dirty="0">
              <a:latin typeface="+mj-lt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30"/>
          <a:stretch/>
        </p:blipFill>
        <p:spPr bwMode="auto">
          <a:xfrm>
            <a:off x="467544" y="4847208"/>
            <a:ext cx="8208912" cy="1541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144016" cy="62646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3972" y="260648"/>
            <a:ext cx="144016" cy="62646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462748" y="-3878574"/>
            <a:ext cx="144018" cy="84224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462748" y="2242106"/>
            <a:ext cx="144018" cy="84224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0077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Ribbon 3"/>
          <p:cNvSpPr/>
          <p:nvPr/>
        </p:nvSpPr>
        <p:spPr>
          <a:xfrm>
            <a:off x="1624114" y="980728"/>
            <a:ext cx="5904656" cy="576065"/>
          </a:xfrm>
          <a:prstGeom prst="ribbon">
            <a:avLst/>
          </a:prstGeom>
          <a:solidFill>
            <a:srgbClr val="990099"/>
          </a:solidFill>
          <a:ln>
            <a:solidFill>
              <a:srgbClr val="66006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Introduction to the Story</a:t>
            </a:r>
            <a:endParaRPr lang="en-GB" dirty="0">
              <a:latin typeface="+mj-lt"/>
            </a:endParaRP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6" t="5930" b="61022"/>
          <a:stretch/>
        </p:blipFill>
        <p:spPr bwMode="auto">
          <a:xfrm rot="16200000">
            <a:off x="-3158229" y="3158231"/>
            <a:ext cx="6858002" cy="541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6" t="5930" b="61022"/>
          <a:stretch/>
        </p:blipFill>
        <p:spPr bwMode="auto">
          <a:xfrm rot="5400000" flipH="1">
            <a:off x="5444229" y="3158229"/>
            <a:ext cx="6858002" cy="541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" t="66424" r="901"/>
          <a:stretch/>
        </p:blipFill>
        <p:spPr bwMode="auto">
          <a:xfrm>
            <a:off x="541542" y="6307824"/>
            <a:ext cx="8060918" cy="550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424" r="1803"/>
          <a:stretch/>
        </p:blipFill>
        <p:spPr bwMode="auto">
          <a:xfrm flipH="1">
            <a:off x="541542" y="0"/>
            <a:ext cx="8060918" cy="550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8200" y="1933575"/>
            <a:ext cx="7600950" cy="3426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200"/>
              </a:lnSpc>
            </a:pPr>
            <a:r>
              <a:rPr lang="en-GB" sz="2400" dirty="0" smtClean="0"/>
              <a:t>The Merchant of Venice is a famous play by William Shakespeare. Each character has his or her own moral challenges during the story. Portia is a very virtuous character throughout the story, and is famous for her virtue, self-discipline and gratitude.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19054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2612" y="0"/>
            <a:ext cx="1979712" cy="6858000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 rot="5400000">
            <a:off x="5366192" y="2716178"/>
            <a:ext cx="56166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 smtClean="0">
                <a:solidFill>
                  <a:schemeClr val="bg1"/>
                </a:solidFill>
              </a:rPr>
              <a:t>gratitude</a:t>
            </a:r>
            <a:endParaRPr lang="en-GB" sz="72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4077072"/>
            <a:ext cx="583264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/>
              <a:t>Gratitude</a:t>
            </a:r>
            <a:r>
              <a:rPr lang="en-GB" sz="2800" b="1" dirty="0"/>
              <a:t> is to feel or to show appreciation for something that has been done for you.</a:t>
            </a:r>
            <a:endParaRPr lang="en-GB" sz="2800" dirty="0"/>
          </a:p>
          <a:p>
            <a:endParaRPr lang="en-GB" dirty="0"/>
          </a:p>
        </p:txBody>
      </p:sp>
      <p:pic>
        <p:nvPicPr>
          <p:cNvPr id="6" name="Picture 5"/>
          <p:cNvPicPr/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8807" y="1233"/>
            <a:ext cx="593805" cy="6856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7220"/>
            <a:ext cx="1761145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7030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2612" y="0"/>
            <a:ext cx="1979712" cy="6858000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 rot="5400000">
            <a:off x="5366192" y="2900844"/>
            <a:ext cx="5616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>
                <a:solidFill>
                  <a:schemeClr val="bg1"/>
                </a:solidFill>
              </a:rPr>
              <a:t>Self-discipline</a:t>
            </a:r>
            <a:endParaRPr lang="en-GB" sz="96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4077072"/>
            <a:ext cx="583264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/>
              <a:t>Self Discipline</a:t>
            </a:r>
            <a:r>
              <a:rPr lang="en-GB" sz="2800" b="1" dirty="0"/>
              <a:t> is the ability to control yourself and be very organised.</a:t>
            </a:r>
            <a:endParaRPr lang="en-GB" sz="2800" dirty="0"/>
          </a:p>
          <a:p>
            <a:endParaRPr lang="en-GB" dirty="0"/>
          </a:p>
        </p:txBody>
      </p:sp>
      <p:pic>
        <p:nvPicPr>
          <p:cNvPr id="6" name="Picture 5"/>
          <p:cNvPicPr/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8807" y="1233"/>
            <a:ext cx="593805" cy="6856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0080"/>
            <a:ext cx="1743132" cy="3740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1906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195" y="1233"/>
            <a:ext cx="593805" cy="6856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3805" cy="6856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0205"/>
            <a:ext cx="3533775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4492"/>
            <a:ext cx="3476625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278230"/>
            <a:ext cx="3405560" cy="327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2383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Ribbon 13"/>
          <p:cNvSpPr/>
          <p:nvPr/>
        </p:nvSpPr>
        <p:spPr>
          <a:xfrm>
            <a:off x="1624114" y="980728"/>
            <a:ext cx="5904656" cy="576065"/>
          </a:xfrm>
          <a:prstGeom prst="ribbon">
            <a:avLst/>
          </a:prstGeom>
          <a:solidFill>
            <a:srgbClr val="990099"/>
          </a:solidFill>
          <a:ln>
            <a:solidFill>
              <a:srgbClr val="66006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Characters and Glossary</a:t>
            </a:r>
            <a:endParaRPr lang="en-GB" dirty="0">
              <a:latin typeface="+mj-lt"/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6" t="5930" b="61022"/>
          <a:stretch/>
        </p:blipFill>
        <p:spPr bwMode="auto">
          <a:xfrm rot="16200000">
            <a:off x="-3158229" y="3158231"/>
            <a:ext cx="6858002" cy="541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6" t="5930" b="61022"/>
          <a:stretch/>
        </p:blipFill>
        <p:spPr bwMode="auto">
          <a:xfrm rot="5400000" flipH="1">
            <a:off x="5444229" y="3158229"/>
            <a:ext cx="6858002" cy="541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" t="66424" r="901"/>
          <a:stretch/>
        </p:blipFill>
        <p:spPr bwMode="auto">
          <a:xfrm>
            <a:off x="541542" y="6307824"/>
            <a:ext cx="8060918" cy="550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424" r="1803"/>
          <a:stretch/>
        </p:blipFill>
        <p:spPr bwMode="auto">
          <a:xfrm flipH="1">
            <a:off x="541542" y="0"/>
            <a:ext cx="8060918" cy="550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213" y="2109788"/>
            <a:ext cx="6505575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1862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6" t="5930" b="61022"/>
          <a:stretch/>
        </p:blipFill>
        <p:spPr bwMode="auto">
          <a:xfrm rot="16200000">
            <a:off x="-3158229" y="3158231"/>
            <a:ext cx="6858002" cy="541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6" t="5930" b="61022"/>
          <a:stretch/>
        </p:blipFill>
        <p:spPr bwMode="auto">
          <a:xfrm rot="5400000" flipH="1">
            <a:off x="5444229" y="3158229"/>
            <a:ext cx="6858002" cy="541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" t="66424" r="901"/>
          <a:stretch/>
        </p:blipFill>
        <p:spPr bwMode="auto">
          <a:xfrm>
            <a:off x="541542" y="6307824"/>
            <a:ext cx="8060918" cy="550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424" r="1803"/>
          <a:stretch/>
        </p:blipFill>
        <p:spPr bwMode="auto">
          <a:xfrm flipH="1">
            <a:off x="541542" y="0"/>
            <a:ext cx="8060918" cy="550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62891"/>
            <a:ext cx="6030813" cy="4944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Down Ribbon 13"/>
          <p:cNvSpPr/>
          <p:nvPr/>
        </p:nvSpPr>
        <p:spPr>
          <a:xfrm>
            <a:off x="1624114" y="980728"/>
            <a:ext cx="5904656" cy="576065"/>
          </a:xfrm>
          <a:prstGeom prst="ribbon">
            <a:avLst/>
          </a:prstGeom>
          <a:solidFill>
            <a:srgbClr val="990099"/>
          </a:solidFill>
          <a:ln>
            <a:solidFill>
              <a:srgbClr val="66006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Characters and Glossary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5173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92</Words>
  <Application>Microsoft Office PowerPoint</Application>
  <PresentationFormat>On-screen Show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Leane Wartnaby</dc:creator>
  <cp:lastModifiedBy>Aidan Thompson</cp:lastModifiedBy>
  <cp:revision>26</cp:revision>
  <dcterms:created xsi:type="dcterms:W3CDTF">2015-11-12T09:11:55Z</dcterms:created>
  <dcterms:modified xsi:type="dcterms:W3CDTF">2015-11-17T15:33:16Z</dcterms:modified>
</cp:coreProperties>
</file>