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1" r:id="rId2"/>
    <p:sldId id="275" r:id="rId3"/>
    <p:sldId id="256" r:id="rId4"/>
    <p:sldId id="276" r:id="rId5"/>
    <p:sldId id="274" r:id="rId6"/>
    <p:sldId id="273" r:id="rId7"/>
    <p:sldId id="272" r:id="rId8"/>
    <p:sldId id="271" r:id="rId9"/>
    <p:sldId id="270" r:id="rId10"/>
    <p:sldId id="269" r:id="rId11"/>
    <p:sldId id="268" r:id="rId12"/>
    <p:sldId id="267" r:id="rId13"/>
    <p:sldId id="266" r:id="rId14"/>
    <p:sldId id="265" r:id="rId15"/>
    <p:sldId id="264" r:id="rId16"/>
    <p:sldId id="263" r:id="rId17"/>
    <p:sldId id="262" r:id="rId18"/>
    <p:sldId id="257"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58" autoAdjust="0"/>
  </p:normalViewPr>
  <p:slideViewPr>
    <p:cSldViewPr>
      <p:cViewPr varScale="1">
        <p:scale>
          <a:sx n="107" d="100"/>
          <a:sy n="107" d="100"/>
        </p:scale>
        <p:origin x="-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A477B-E6AC-4CF7-8838-2AB0CD137113}" type="datetimeFigureOut">
              <a:rPr lang="en-GB" smtClean="0"/>
              <a:t>24/03/2016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FBB98-6A32-4C5C-8F23-8DE00F584155}" type="slidenum">
              <a:rPr lang="en-GB" smtClean="0"/>
              <a:t>‹#›</a:t>
            </a:fld>
            <a:endParaRPr lang="en-GB"/>
          </a:p>
        </p:txBody>
      </p:sp>
    </p:spTree>
    <p:extLst>
      <p:ext uri="{BB962C8B-B14F-4D97-AF65-F5344CB8AC3E}">
        <p14:creationId xmlns:p14="http://schemas.microsoft.com/office/powerpoint/2010/main" val="2798302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EBE5D34-896D-49B2-B505-A730303AB6B8}" type="datetimeFigureOut">
              <a:rPr lang="en-GB" smtClean="0"/>
              <a:t>24/03/2016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314387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BE5D34-896D-49B2-B505-A730303AB6B8}" type="datetimeFigureOut">
              <a:rPr lang="en-GB" smtClean="0"/>
              <a:t>24/03/2016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77884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BE5D34-896D-49B2-B505-A730303AB6B8}" type="datetimeFigureOut">
              <a:rPr lang="en-GB" smtClean="0"/>
              <a:t>24/03/2016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299674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BE5D34-896D-49B2-B505-A730303AB6B8}" type="datetimeFigureOut">
              <a:rPr lang="en-GB" smtClean="0"/>
              <a:t>24/03/2016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268356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BE5D34-896D-49B2-B505-A730303AB6B8}" type="datetimeFigureOut">
              <a:rPr lang="en-GB" smtClean="0"/>
              <a:t>24/03/2016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368728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BE5D34-896D-49B2-B505-A730303AB6B8}" type="datetimeFigureOut">
              <a:rPr lang="en-GB" smtClean="0"/>
              <a:t>24/03/2016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880668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BE5D34-896D-49B2-B505-A730303AB6B8}" type="datetimeFigureOut">
              <a:rPr lang="en-GB" smtClean="0"/>
              <a:t>24/03/2016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3488508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EBE5D34-896D-49B2-B505-A730303AB6B8}" type="datetimeFigureOut">
              <a:rPr lang="en-GB" smtClean="0"/>
              <a:t>24/03/2016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955418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E5D34-896D-49B2-B505-A730303AB6B8}" type="datetimeFigureOut">
              <a:rPr lang="en-GB" smtClean="0"/>
              <a:t>24/03/2016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287017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E5D34-896D-49B2-B505-A730303AB6B8}" type="datetimeFigureOut">
              <a:rPr lang="en-GB" smtClean="0"/>
              <a:t>24/03/2016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3451710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E5D34-896D-49B2-B505-A730303AB6B8}" type="datetimeFigureOut">
              <a:rPr lang="en-GB" smtClean="0"/>
              <a:t>24/03/2016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ECB0B2-0B45-4FEA-8F0D-A7A4A1643BD3}" type="slidenum">
              <a:rPr lang="en-GB" smtClean="0"/>
              <a:t>‹#›</a:t>
            </a:fld>
            <a:endParaRPr lang="en-GB"/>
          </a:p>
        </p:txBody>
      </p:sp>
    </p:spTree>
    <p:extLst>
      <p:ext uri="{BB962C8B-B14F-4D97-AF65-F5344CB8AC3E}">
        <p14:creationId xmlns:p14="http://schemas.microsoft.com/office/powerpoint/2010/main" val="416161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E5D34-896D-49B2-B505-A730303AB6B8}" type="datetimeFigureOut">
              <a:rPr lang="en-GB" smtClean="0"/>
              <a:t>24/03/2016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CB0B2-0B45-4FEA-8F0D-A7A4A1643BD3}" type="slidenum">
              <a:rPr lang="en-GB" smtClean="0"/>
              <a:t>‹#›</a:t>
            </a:fld>
            <a:endParaRPr lang="en-GB"/>
          </a:p>
        </p:txBody>
      </p:sp>
    </p:spTree>
    <p:extLst>
      <p:ext uri="{BB962C8B-B14F-4D97-AF65-F5344CB8AC3E}">
        <p14:creationId xmlns:p14="http://schemas.microsoft.com/office/powerpoint/2010/main" val="113071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9.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0.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2.jpe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5.emf"/><Relationship Id="rId5" Type="http://schemas.openxmlformats.org/officeDocument/2006/relationships/package" Target="../embeddings/Microsoft_Word_Document2.docx"/><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http://www.jubileecentre.ac.uk/userfiles/jubileecentre/pdf/Research%20Reports/The_Good_Teacher_Understanding_Virtues_in_Practice.pdf"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http://www.jubileecentre.ac.uk/userfiles/jubileecentre/pdf/Research%20Reports/Virtuous_Medical_Practice.pdf"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8760"/>
            <a:ext cx="8229600" cy="710952"/>
          </a:xfrm>
        </p:spPr>
        <p:txBody>
          <a:bodyPr>
            <a:normAutofit fontScale="90000"/>
          </a:bodyPr>
          <a:lstStyle/>
          <a:p>
            <a:r>
              <a:rPr lang="en-US" b="1" dirty="0">
                <a:solidFill>
                  <a:schemeClr val="tx2"/>
                </a:solidFill>
              </a:rPr>
              <a:t>Insert </a:t>
            </a:r>
            <a:r>
              <a:rPr lang="en-US" b="1" dirty="0" smtClean="0">
                <a:solidFill>
                  <a:schemeClr val="tx2"/>
                </a:solidFill>
              </a:rPr>
              <a:t>Title</a:t>
            </a:r>
            <a:endParaRPr lang="en-GB" dirty="0"/>
          </a:p>
        </p:txBody>
      </p:sp>
      <p:sp>
        <p:nvSpPr>
          <p:cNvPr id="4" name="Rectangle 3"/>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3"/>
          <p:cNvSpPr txBox="1">
            <a:spLocks/>
          </p:cNvSpPr>
          <p:nvPr/>
        </p:nvSpPr>
        <p:spPr>
          <a:xfrm>
            <a:off x="364974" y="1340768"/>
            <a:ext cx="8229600" cy="100228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37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3100" b="1" i="1" dirty="0" smtClean="0"/>
              <a:t/>
            </a:r>
            <a:br>
              <a:rPr lang="en-GB" sz="3100" b="1" i="1" dirty="0" smtClean="0"/>
            </a:br>
            <a:r>
              <a:rPr lang="en-GB" sz="6400" b="1" i="1" dirty="0" smtClean="0"/>
              <a:t>Phronesis</a:t>
            </a:r>
            <a:r>
              <a:rPr lang="en-GB" sz="6400" b="1" dirty="0" smtClean="0"/>
              <a:t> as an Ideal in Professional Ethics:</a:t>
            </a:r>
            <a:r>
              <a:rPr lang="en-GB" sz="6400" dirty="0" smtClean="0"/>
              <a:t/>
            </a:r>
            <a:br>
              <a:rPr lang="en-GB" sz="6400" dirty="0" smtClean="0"/>
            </a:br>
            <a:r>
              <a:rPr lang="en-GB" sz="6400" b="1" dirty="0" smtClean="0"/>
              <a:t>Some Preliminary </a:t>
            </a:r>
            <a:r>
              <a:rPr lang="en-GB" sz="6400" b="1" dirty="0" err="1" smtClean="0"/>
              <a:t>Positionings</a:t>
            </a:r>
            <a:r>
              <a:rPr lang="en-GB" sz="6400" b="1" dirty="0" smtClean="0"/>
              <a:t> and Problematics</a:t>
            </a:r>
            <a:r>
              <a:rPr lang="en-GB" sz="3600" dirty="0" smtClean="0"/>
              <a:t/>
            </a:r>
            <a:br>
              <a:rPr lang="en-GB" sz="3600" dirty="0" smtClean="0"/>
            </a:br>
            <a:endParaRPr lang="en-GB" sz="3600" b="1" dirty="0"/>
          </a:p>
        </p:txBody>
      </p:sp>
      <p:sp>
        <p:nvSpPr>
          <p:cNvPr id="8" name="Content Placeholder 4"/>
          <p:cNvSpPr txBox="1">
            <a:spLocks/>
          </p:cNvSpPr>
          <p:nvPr/>
        </p:nvSpPr>
        <p:spPr>
          <a:xfrm>
            <a:off x="365431" y="2794769"/>
            <a:ext cx="8229600" cy="396877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a:lnSpc>
                <a:spcPct val="70000"/>
              </a:lnSpc>
              <a:buFont typeface="Arial" charset="0"/>
              <a:buNone/>
              <a:defRPr/>
            </a:pPr>
            <a:endParaRPr lang="en-GB" sz="2000" dirty="0" smtClean="0">
              <a:solidFill>
                <a:srgbClr val="000000"/>
              </a:solidFill>
            </a:endParaRPr>
          </a:p>
          <a:p>
            <a:pPr>
              <a:lnSpc>
                <a:spcPct val="70000"/>
              </a:lnSpc>
              <a:buFont typeface="Arial" charset="0"/>
              <a:buNone/>
              <a:defRPr/>
            </a:pPr>
            <a:r>
              <a:rPr lang="en-GB" sz="2400" dirty="0" err="1" smtClean="0">
                <a:solidFill>
                  <a:srgbClr val="000000"/>
                </a:solidFill>
              </a:rPr>
              <a:t>Kristján</a:t>
            </a:r>
            <a:r>
              <a:rPr lang="en-GB" sz="2400" dirty="0" smtClean="0">
                <a:solidFill>
                  <a:srgbClr val="000000"/>
                </a:solidFill>
              </a:rPr>
              <a:t> </a:t>
            </a:r>
            <a:r>
              <a:rPr lang="en-GB" sz="2400" dirty="0" err="1" smtClean="0">
                <a:solidFill>
                  <a:srgbClr val="000000"/>
                </a:solidFill>
              </a:rPr>
              <a:t>Kristjánsson</a:t>
            </a:r>
            <a:endParaRPr lang="en-GB" sz="2400" dirty="0" smtClean="0">
              <a:solidFill>
                <a:srgbClr val="000000"/>
              </a:solidFill>
            </a:endParaRPr>
          </a:p>
          <a:p>
            <a:pPr>
              <a:lnSpc>
                <a:spcPct val="70000"/>
              </a:lnSpc>
              <a:buFont typeface="Arial" charset="0"/>
              <a:buNone/>
              <a:defRPr/>
            </a:pPr>
            <a:r>
              <a:rPr lang="en-GB" sz="2400" dirty="0" smtClean="0">
                <a:solidFill>
                  <a:srgbClr val="000000"/>
                </a:solidFill>
              </a:rPr>
              <a:t>Professor of Character Education and Virtue Ethics</a:t>
            </a:r>
          </a:p>
          <a:p>
            <a:pPr>
              <a:lnSpc>
                <a:spcPct val="70000"/>
              </a:lnSpc>
              <a:buFont typeface="Arial" charset="0"/>
              <a:buNone/>
              <a:defRPr/>
            </a:pPr>
            <a:r>
              <a:rPr lang="en-GB" sz="2400" dirty="0" smtClean="0">
                <a:solidFill>
                  <a:srgbClr val="000000"/>
                </a:solidFill>
              </a:rPr>
              <a:t>Jubilee Centre for Character and Virtues		</a:t>
            </a:r>
          </a:p>
          <a:p>
            <a:pPr>
              <a:lnSpc>
                <a:spcPct val="70000"/>
              </a:lnSpc>
              <a:buFont typeface="Arial" charset="0"/>
              <a:buNone/>
              <a:defRPr/>
            </a:pPr>
            <a:r>
              <a:rPr lang="en-GB" sz="2400" dirty="0" smtClean="0">
                <a:solidFill>
                  <a:srgbClr val="000000"/>
                </a:solidFill>
              </a:rPr>
              <a:t>School of Education, University of Birmingham</a:t>
            </a:r>
          </a:p>
          <a:p>
            <a:pPr>
              <a:lnSpc>
                <a:spcPct val="70000"/>
              </a:lnSpc>
              <a:buFont typeface="Arial" charset="0"/>
              <a:buNone/>
              <a:defRPr/>
            </a:pPr>
            <a:endParaRPr lang="en-GB" sz="2400" dirty="0" smtClean="0">
              <a:solidFill>
                <a:srgbClr val="000000"/>
              </a:solidFill>
            </a:endParaRPr>
          </a:p>
          <a:p>
            <a:pPr>
              <a:lnSpc>
                <a:spcPct val="70000"/>
              </a:lnSpc>
              <a:buFont typeface="Arial" charset="0"/>
              <a:buNone/>
              <a:defRPr/>
            </a:pPr>
            <a:r>
              <a:rPr lang="en-GB" sz="2400" dirty="0" smtClean="0">
                <a:solidFill>
                  <a:srgbClr val="000000"/>
                </a:solidFill>
              </a:rPr>
              <a:t>Email: k.kristjansson@bham.ac.uk </a:t>
            </a:r>
          </a:p>
          <a:p>
            <a:pPr>
              <a:lnSpc>
                <a:spcPct val="70000"/>
              </a:lnSpc>
              <a:buFont typeface="Arial" charset="0"/>
              <a:buNone/>
              <a:defRPr/>
            </a:pPr>
            <a:endParaRPr lang="en-GB" sz="2000" dirty="0" smtClean="0">
              <a:solidFill>
                <a:srgbClr val="000000"/>
              </a:solidFill>
            </a:endParaRPr>
          </a:p>
          <a:p>
            <a:pPr>
              <a:lnSpc>
                <a:spcPct val="70000"/>
              </a:lnSpc>
              <a:buFont typeface="Arial" charset="0"/>
              <a:buNone/>
              <a:defRPr/>
            </a:pPr>
            <a:r>
              <a:rPr lang="en-GB" sz="2000" dirty="0" smtClean="0">
                <a:solidFill>
                  <a:srgbClr val="000000"/>
                </a:solidFill>
              </a:rPr>
              <a:t>Further reading, e.g.:</a:t>
            </a:r>
          </a:p>
          <a:p>
            <a:pPr>
              <a:lnSpc>
                <a:spcPct val="70000"/>
              </a:lnSpc>
              <a:buFont typeface="Arial" charset="0"/>
              <a:buNone/>
              <a:defRPr/>
            </a:pPr>
            <a:endParaRPr lang="en-GB" sz="2000" dirty="0" smtClean="0">
              <a:solidFill>
                <a:srgbClr val="000000"/>
              </a:solidFill>
            </a:endParaRPr>
          </a:p>
          <a:p>
            <a:r>
              <a:rPr lang="en-GB" sz="2000" dirty="0" smtClean="0"/>
              <a:t>Russell, D. C. (2009). </a:t>
            </a:r>
            <a:r>
              <a:rPr lang="en-GB" sz="2000" i="1" dirty="0" smtClean="0"/>
              <a:t>Practical intelligence and the virtues</a:t>
            </a:r>
            <a:r>
              <a:rPr lang="en-GB" sz="2000" dirty="0" smtClean="0"/>
              <a:t>. Oxford: Oxford University Press.</a:t>
            </a:r>
          </a:p>
          <a:p>
            <a:r>
              <a:rPr lang="en-GB" sz="2000" dirty="0" smtClean="0"/>
              <a:t>Schwartz, B. &amp; Sharpe, K. E. (2010). </a:t>
            </a:r>
            <a:r>
              <a:rPr lang="en-GB" sz="2000" i="1" dirty="0" smtClean="0"/>
              <a:t>Practical wisdom: The right way to do the right thing</a:t>
            </a:r>
            <a:r>
              <a:rPr lang="en-GB" sz="2000" dirty="0" smtClean="0"/>
              <a:t>. New York: Riverhead Books.</a:t>
            </a:r>
          </a:p>
          <a:p>
            <a:pPr>
              <a:lnSpc>
                <a:spcPct val="70000"/>
              </a:lnSpc>
              <a:buFont typeface="Arial" charset="0"/>
              <a:buNone/>
              <a:defRPr/>
            </a:pPr>
            <a:endParaRPr lang="en-GB" sz="2000" dirty="0" smtClean="0">
              <a:solidFill>
                <a:srgbClr val="000000"/>
              </a:solidFill>
            </a:endParaRPr>
          </a:p>
          <a:p>
            <a:pPr>
              <a:lnSpc>
                <a:spcPct val="70000"/>
              </a:lnSpc>
              <a:buFont typeface="Arial" charset="0"/>
              <a:buNone/>
              <a:defRPr/>
            </a:pPr>
            <a:endParaRPr lang="en-GB" sz="2000" dirty="0" smtClean="0">
              <a:solidFill>
                <a:srgbClr val="000000"/>
              </a:solidFill>
            </a:endParaRPr>
          </a:p>
        </p:txBody>
      </p:sp>
      <p:sp>
        <p:nvSpPr>
          <p:cNvPr id="9" name="Slide Number Placeholder 6"/>
          <p:cNvSpPr>
            <a:spLocks noGrp="1"/>
          </p:cNvSpPr>
          <p:nvPr>
            <p:ph type="sldNum" sz="quarter" idx="12"/>
          </p:nvPr>
        </p:nvSpPr>
        <p:spPr bwMode="auto">
          <a:xfrm>
            <a:off x="6461431" y="7038685"/>
            <a:ext cx="2133600" cy="320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D2DEB22D-0D48-44E7-91A1-B18F6AF3DB34}" type="slidenum">
              <a:rPr lang="is-IS" altLang="en-US" sz="1200" smtClean="0">
                <a:solidFill>
                  <a:srgbClr val="898989"/>
                </a:solidFill>
              </a:rPr>
              <a:pPr eaLnBrk="1" hangingPunct="1">
                <a:spcBef>
                  <a:spcPct val="0"/>
                </a:spcBef>
                <a:buFontTx/>
                <a:buNone/>
              </a:pPr>
              <a:t>1</a:t>
            </a:fld>
            <a:endParaRPr lang="is-IS" altLang="en-US" sz="1200" smtClean="0">
              <a:solidFill>
                <a:srgbClr val="898989"/>
              </a:solidFill>
            </a:endParaRPr>
          </a:p>
        </p:txBody>
      </p:sp>
      <p:pic>
        <p:nvPicPr>
          <p:cNvPr id="10" name="Picture 5" descr="kkmynd2011litil.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72043" y="2924944"/>
            <a:ext cx="1482725" cy="195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5688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23207" y="1112206"/>
            <a:ext cx="8229600" cy="99591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000" b="1" dirty="0" smtClean="0"/>
              <a:t/>
            </a:r>
            <a:br>
              <a:rPr lang="en-GB" sz="2000" b="1" dirty="0" smtClean="0"/>
            </a:br>
            <a:r>
              <a:rPr lang="en-GB" sz="2000" b="1" dirty="0" smtClean="0"/>
              <a:t>  </a:t>
            </a:r>
            <a:r>
              <a:rPr lang="en-GB" sz="2800" dirty="0" smtClean="0"/>
              <a:t>Recent retrievals of </a:t>
            </a:r>
            <a:r>
              <a:rPr lang="en-GB" sz="2800" dirty="0"/>
              <a:t> </a:t>
            </a:r>
            <a:r>
              <a:rPr lang="en-GB" sz="2800" i="1" dirty="0" smtClean="0"/>
              <a:t>phronesis</a:t>
            </a:r>
            <a:r>
              <a:rPr lang="en-GB" sz="2800" dirty="0" smtClean="0"/>
              <a:t> in social science</a:t>
            </a:r>
            <a:r>
              <a:rPr lang="en-GB" sz="2400" dirty="0" smtClean="0"/>
              <a:t/>
            </a:r>
            <a:br>
              <a:rPr lang="en-GB" sz="2400" dirty="0" smtClean="0"/>
            </a:br>
            <a:endParaRPr lang="en-GB" sz="2400" dirty="0"/>
          </a:p>
        </p:txBody>
      </p:sp>
      <p:sp>
        <p:nvSpPr>
          <p:cNvPr id="9" name="Content Placeholder 2"/>
          <p:cNvSpPr txBox="1">
            <a:spLocks/>
          </p:cNvSpPr>
          <p:nvPr/>
        </p:nvSpPr>
        <p:spPr>
          <a:xfrm>
            <a:off x="423207" y="2437769"/>
            <a:ext cx="8229600" cy="394356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514350" indent="-514350">
              <a:buFont typeface="Arial" panose="020B0604020202020204" pitchFamily="34" charset="0"/>
              <a:buAutoNum type="arabicPeriod"/>
            </a:pPr>
            <a:r>
              <a:rPr lang="en-GB" sz="2000" dirty="0" smtClean="0">
                <a:solidFill>
                  <a:schemeClr val="tx1"/>
                </a:solidFill>
              </a:rPr>
              <a:t>General discourses in </a:t>
            </a:r>
            <a:r>
              <a:rPr lang="en-GB" sz="2000" i="1" dirty="0" smtClean="0">
                <a:solidFill>
                  <a:schemeClr val="tx1"/>
                </a:solidFill>
              </a:rPr>
              <a:t>socio-political inquiry </a:t>
            </a:r>
            <a:r>
              <a:rPr lang="en-GB" sz="2000" dirty="0" smtClean="0">
                <a:solidFill>
                  <a:schemeClr val="tx1"/>
                </a:solidFill>
              </a:rPr>
              <a:t>on how social science can be made to ‘matter’ (</a:t>
            </a:r>
            <a:r>
              <a:rPr lang="en-GB" sz="2000" dirty="0" err="1" smtClean="0">
                <a:solidFill>
                  <a:schemeClr val="tx1"/>
                </a:solidFill>
              </a:rPr>
              <a:t>Flyvbjerg</a:t>
            </a:r>
            <a:r>
              <a:rPr lang="en-GB" sz="2000" dirty="0" smtClean="0">
                <a:solidFill>
                  <a:schemeClr val="tx1"/>
                </a:solidFill>
              </a:rPr>
              <a:t>, 2001)</a:t>
            </a:r>
          </a:p>
          <a:p>
            <a:pPr marL="514350" indent="-514350">
              <a:buFont typeface="Arial" panose="020B0604020202020204" pitchFamily="34" charset="0"/>
              <a:buAutoNum type="arabicPeriod"/>
            </a:pPr>
            <a:r>
              <a:rPr lang="en-GB" sz="2000" dirty="0" smtClean="0">
                <a:solidFill>
                  <a:schemeClr val="tx1"/>
                </a:solidFill>
              </a:rPr>
              <a:t>Appeal for the (re)appropriation of practical wisdom in </a:t>
            </a:r>
            <a:r>
              <a:rPr lang="en-GB" sz="2000" i="1" dirty="0" smtClean="0">
                <a:solidFill>
                  <a:schemeClr val="tx1"/>
                </a:solidFill>
              </a:rPr>
              <a:t>psychological theory and practice </a:t>
            </a:r>
            <a:r>
              <a:rPr lang="en-GB" sz="2000" dirty="0" smtClean="0">
                <a:solidFill>
                  <a:schemeClr val="tx1"/>
                </a:solidFill>
              </a:rPr>
              <a:t>and to revive true professionalism, as opposed to ‘carrots’ and ‘sticks’ (Schwartz &amp; Sharpe, 2010)</a:t>
            </a:r>
          </a:p>
          <a:p>
            <a:pPr marL="514350" indent="-514350">
              <a:buFont typeface="Arial" panose="020B0604020202020204" pitchFamily="34" charset="0"/>
              <a:buAutoNum type="arabicPeriod"/>
            </a:pPr>
            <a:r>
              <a:rPr lang="en-GB" sz="2000" dirty="0" smtClean="0">
                <a:solidFill>
                  <a:schemeClr val="tx1"/>
                </a:solidFill>
              </a:rPr>
              <a:t>Studying the role of wisdom in </a:t>
            </a:r>
            <a:r>
              <a:rPr lang="en-GB" sz="2000" i="1" dirty="0" smtClean="0">
                <a:solidFill>
                  <a:schemeClr val="tx1"/>
                </a:solidFill>
              </a:rPr>
              <a:t>human   development and well-being </a:t>
            </a:r>
            <a:r>
              <a:rPr lang="en-GB" sz="2000" dirty="0" smtClean="0">
                <a:solidFill>
                  <a:schemeClr val="tx1"/>
                </a:solidFill>
              </a:rPr>
              <a:t>and measuring it (Berlin Model: </a:t>
            </a:r>
            <a:r>
              <a:rPr lang="en-GB" sz="2000" dirty="0" err="1" smtClean="0">
                <a:solidFill>
                  <a:schemeClr val="tx1"/>
                </a:solidFill>
              </a:rPr>
              <a:t>Baltes</a:t>
            </a:r>
            <a:r>
              <a:rPr lang="en-GB" sz="2000" dirty="0" smtClean="0">
                <a:solidFill>
                  <a:schemeClr val="tx1"/>
                </a:solidFill>
              </a:rPr>
              <a:t> &amp; Staudinger, 2000; </a:t>
            </a:r>
            <a:r>
              <a:rPr lang="en-GB" sz="2000" dirty="0" err="1" smtClean="0">
                <a:solidFill>
                  <a:schemeClr val="tx1"/>
                </a:solidFill>
              </a:rPr>
              <a:t>Ardelt</a:t>
            </a:r>
            <a:r>
              <a:rPr lang="en-GB" sz="2000" dirty="0" smtClean="0">
                <a:solidFill>
                  <a:schemeClr val="tx1"/>
                </a:solidFill>
              </a:rPr>
              <a:t>, 2004)</a:t>
            </a:r>
            <a:endParaRPr lang="en-GB" sz="2000" dirty="0">
              <a:solidFill>
                <a:schemeClr val="tx1"/>
              </a:solidFill>
            </a:endParaRPr>
          </a:p>
        </p:txBody>
      </p:sp>
      <p:pic>
        <p:nvPicPr>
          <p:cNvPr id="10" name="Picture 9" descr="practical wisdom.jpg"/>
          <p:cNvPicPr>
            <a:picLocks noChangeAspect="1"/>
          </p:cNvPicPr>
          <p:nvPr/>
        </p:nvPicPr>
        <p:blipFill>
          <a:blip r:embed="rId5" cstate="print"/>
          <a:stretch>
            <a:fillRect/>
          </a:stretch>
        </p:blipFill>
        <p:spPr>
          <a:xfrm>
            <a:off x="4283968" y="5013176"/>
            <a:ext cx="953060" cy="1254700"/>
          </a:xfrm>
          <a:prstGeom prst="rect">
            <a:avLst/>
          </a:prstGeom>
        </p:spPr>
      </p:pic>
    </p:spTree>
    <p:extLst>
      <p:ext uri="{BB962C8B-B14F-4D97-AF65-F5344CB8AC3E}">
        <p14:creationId xmlns:p14="http://schemas.microsoft.com/office/powerpoint/2010/main" val="718650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396350" y="1175232"/>
            <a:ext cx="8229600" cy="1016372"/>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t> Aristotle vs. MacIntyre on </a:t>
            </a:r>
            <a:r>
              <a:rPr kumimoji="0" lang="en-GB" sz="3200" b="0" i="1" u="none" strike="noStrike" kern="1200" cap="none" spc="0" normalizeH="0" baseline="0" noProof="0" smtClean="0">
                <a:ln>
                  <a:noFill/>
                </a:ln>
                <a:solidFill>
                  <a:sysClr val="windowText" lastClr="000000"/>
                </a:solidFill>
                <a:effectLst/>
                <a:uLnTx/>
                <a:uFillTx/>
                <a:latin typeface="Calibri"/>
                <a:ea typeface="+mn-ea"/>
                <a:cs typeface="+mn-cs"/>
              </a:rPr>
              <a:t>phronesis</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9" name="Content Placeholder 2"/>
          <p:cNvSpPr txBox="1">
            <a:spLocks/>
          </p:cNvSpPr>
          <p:nvPr/>
        </p:nvSpPr>
        <p:spPr>
          <a:xfrm>
            <a:off x="396350" y="2500795"/>
            <a:ext cx="8229600" cy="4024550"/>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In Aristotle, the domain of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phronesis</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is called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praxis</a:t>
            </a:r>
            <a:endPar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It is an exclusively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moral</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domain: having to do with the development and exhibition of moral character in individual actors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GB" sz="3200" b="0" i="0" u="none" strike="noStrike" kern="1200" cap="none" spc="0" normalizeH="0" baseline="0" noProof="0" dirty="0" err="1" smtClean="0">
                <a:ln>
                  <a:noFill/>
                </a:ln>
                <a:solidFill>
                  <a:sysClr val="windowText" lastClr="000000"/>
                </a:solidFill>
                <a:effectLst/>
                <a:uLnTx/>
                <a:uFillTx/>
                <a:latin typeface="Calibri"/>
                <a:ea typeface="+mn-ea"/>
                <a:cs typeface="+mn-cs"/>
              </a:rPr>
              <a:t>MacIntyre’s</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notion is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wider</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than Aristotle’s in incorporating paradigmatic examples of what Aristotle would specify as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techne</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such as architecture, farming, law, teaching and medicine (indeed, it seems to include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all</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complex  public projects with socially defined points and internal goods)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It is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narrower</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however, in excluding individual conduct and self-development which does not have socially relevant repercussions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GB" dirty="0">
                <a:solidFill>
                  <a:sysClr val="windowText" lastClr="000000"/>
                </a:solidFill>
                <a:latin typeface="Calibri"/>
              </a:rPr>
              <a:t> </a:t>
            </a:r>
            <a:r>
              <a:rPr lang="en-GB" dirty="0" smtClean="0">
                <a:solidFill>
                  <a:sysClr val="windowText" lastClr="000000"/>
                </a:solidFill>
                <a:latin typeface="Calibri"/>
              </a:rPr>
              <a:t>     </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Serious implications for professions</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 Phronesis </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as</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a mode of thinking about moral problems (Aristotle);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phronesis</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as a mode of thinking in general, e.g. non-moral clinical judgement in medicine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GB" sz="3200" b="0" i="0" u="none" strike="noStrike" kern="1200" cap="none" spc="0" normalizeH="0" baseline="0" noProof="0" dirty="0" err="1" smtClean="0">
                <a:ln>
                  <a:noFill/>
                </a:ln>
                <a:solidFill>
                  <a:sysClr val="windowText" lastClr="000000"/>
                </a:solidFill>
                <a:effectLst/>
                <a:uLnTx/>
                <a:uFillTx/>
                <a:latin typeface="Calibri"/>
                <a:ea typeface="+mn-ea"/>
                <a:cs typeface="+mn-cs"/>
              </a:rPr>
              <a:t>MacIntyre</a:t>
            </a: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0" name="Picture 9" descr="MacIntyre.jpg"/>
          <p:cNvPicPr>
            <a:picLocks noChangeAspect="1"/>
          </p:cNvPicPr>
          <p:nvPr/>
        </p:nvPicPr>
        <p:blipFill>
          <a:blip r:embed="rId5" cstate="print"/>
          <a:stretch>
            <a:fillRect/>
          </a:stretch>
        </p:blipFill>
        <p:spPr>
          <a:xfrm>
            <a:off x="7319462" y="1161242"/>
            <a:ext cx="1303020" cy="982493"/>
          </a:xfrm>
          <a:prstGeom prst="rect">
            <a:avLst/>
          </a:prstGeom>
        </p:spPr>
      </p:pic>
      <p:pic>
        <p:nvPicPr>
          <p:cNvPr id="11" name="Picture 10" descr="images[8].jpg"/>
          <p:cNvPicPr>
            <a:picLocks noChangeAspect="1"/>
          </p:cNvPicPr>
          <p:nvPr/>
        </p:nvPicPr>
        <p:blipFill>
          <a:blip r:embed="rId6" cstate="print"/>
          <a:srcRect/>
          <a:stretch>
            <a:fillRect/>
          </a:stretch>
        </p:blipFill>
        <p:spPr bwMode="auto">
          <a:xfrm>
            <a:off x="6527374" y="1219119"/>
            <a:ext cx="704850" cy="924616"/>
          </a:xfrm>
          <a:prstGeom prst="rect">
            <a:avLst/>
          </a:prstGeom>
          <a:noFill/>
          <a:ln w="9525">
            <a:noFill/>
            <a:miter lim="800000"/>
            <a:headEnd/>
            <a:tailEnd/>
          </a:ln>
        </p:spPr>
      </p:pic>
    </p:spTree>
    <p:extLst>
      <p:ext uri="{BB962C8B-B14F-4D97-AF65-F5344CB8AC3E}">
        <p14:creationId xmlns:p14="http://schemas.microsoft.com/office/powerpoint/2010/main" val="335883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le 1"/>
          <p:cNvSpPr txBox="1">
            <a:spLocks/>
          </p:cNvSpPr>
          <p:nvPr/>
        </p:nvSpPr>
        <p:spPr>
          <a:xfrm>
            <a:off x="365431" y="1268760"/>
            <a:ext cx="8229600" cy="1143000"/>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t/>
            </a:r>
            <a:b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t>First binary: Different categorisations of modes of thinking, by Aristotle and MacIntyre</a:t>
            </a:r>
            <a:b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b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graphicFrame>
        <p:nvGraphicFramePr>
          <p:cNvPr id="11" name="Content Placeholder 3"/>
          <p:cNvGraphicFramePr>
            <a:graphicFrameLocks noChangeAspect="1"/>
          </p:cNvGraphicFramePr>
          <p:nvPr>
            <p:extLst>
              <p:ext uri="{D42A27DB-BD31-4B8C-83A1-F6EECF244321}">
                <p14:modId xmlns:p14="http://schemas.microsoft.com/office/powerpoint/2010/main" val="2965348636"/>
              </p:ext>
            </p:extLst>
          </p:nvPr>
        </p:nvGraphicFramePr>
        <p:xfrm>
          <a:off x="343206" y="2550914"/>
          <a:ext cx="8709025" cy="5678487"/>
        </p:xfrm>
        <a:graphic>
          <a:graphicData uri="http://schemas.openxmlformats.org/presentationml/2006/ole">
            <mc:AlternateContent xmlns:mc="http://schemas.openxmlformats.org/markup-compatibility/2006">
              <mc:Choice xmlns:v="urn:schemas-microsoft-com:vml" Requires="v">
                <p:oleObj spid="_x0000_s2051" name="Document" r:id="rId6" imgW="6232184" imgH="4063934" progId="Word.Document.12">
                  <p:embed/>
                </p:oleObj>
              </mc:Choice>
              <mc:Fallback>
                <p:oleObj name="Document" r:id="rId6" imgW="6232184" imgH="4063934" progId="Word.Document.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3206" y="2550914"/>
                        <a:ext cx="8709025" cy="567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13473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38804" y="1196752"/>
            <a:ext cx="8229600" cy="104730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800" dirty="0" smtClean="0"/>
              <a:t>Second binary: relativist vs.    </a:t>
            </a:r>
          </a:p>
          <a:p>
            <a:pPr algn="l"/>
            <a:r>
              <a:rPr lang="en-GB" sz="2800" dirty="0" smtClean="0"/>
              <a:t> universalist </a:t>
            </a:r>
            <a:r>
              <a:rPr lang="en-GB" sz="2800" i="1" dirty="0" smtClean="0"/>
              <a:t>phronesis</a:t>
            </a:r>
            <a:endParaRPr lang="en-GB" sz="2800" i="1" dirty="0"/>
          </a:p>
        </p:txBody>
      </p:sp>
      <p:sp>
        <p:nvSpPr>
          <p:cNvPr id="9" name="Content Placeholder 2"/>
          <p:cNvSpPr txBox="1">
            <a:spLocks/>
          </p:cNvSpPr>
          <p:nvPr/>
        </p:nvSpPr>
        <p:spPr>
          <a:xfrm>
            <a:off x="438804" y="2522315"/>
            <a:ext cx="8229600" cy="41470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t>	</a:t>
            </a:r>
            <a:r>
              <a:rPr lang="en-GB" dirty="0" err="1" smtClean="0"/>
              <a:t>MacIntyre’s</a:t>
            </a:r>
            <a:r>
              <a:rPr lang="en-GB" dirty="0" smtClean="0"/>
              <a:t> </a:t>
            </a:r>
            <a:r>
              <a:rPr lang="en-GB" b="1" dirty="0" smtClean="0"/>
              <a:t>relativist </a:t>
            </a:r>
            <a:r>
              <a:rPr lang="en-GB" dirty="0" smtClean="0"/>
              <a:t>reading:</a:t>
            </a:r>
          </a:p>
          <a:p>
            <a:r>
              <a:rPr lang="en-GB" dirty="0" smtClean="0"/>
              <a:t>	</a:t>
            </a:r>
            <a:r>
              <a:rPr lang="en-GB" i="1" dirty="0" smtClean="0"/>
              <a:t>After virtue</a:t>
            </a:r>
            <a:r>
              <a:rPr lang="en-GB" dirty="0" smtClean="0"/>
              <a:t> (1981): dramatic claims about the relativity of virtues and virtuous decisions to different – in the strong sense of </a:t>
            </a:r>
            <a:r>
              <a:rPr lang="en-GB" i="1" dirty="0" smtClean="0"/>
              <a:t>incommensurable</a:t>
            </a:r>
            <a:r>
              <a:rPr lang="en-GB" dirty="0" smtClean="0"/>
              <a:t> – moral and cultural traditions </a:t>
            </a:r>
          </a:p>
          <a:p>
            <a:r>
              <a:rPr lang="en-GB" dirty="0" smtClean="0"/>
              <a:t>	Thus, two practically wise human beings may inhabit two mutually impenetrable moral worlds, to the extent that a </a:t>
            </a:r>
            <a:r>
              <a:rPr lang="en-GB" i="1" dirty="0" err="1" smtClean="0"/>
              <a:t>phronetic</a:t>
            </a:r>
            <a:r>
              <a:rPr lang="en-GB" i="1" dirty="0" smtClean="0"/>
              <a:t> </a:t>
            </a:r>
            <a:r>
              <a:rPr lang="en-GB" dirty="0" smtClean="0"/>
              <a:t>decision reached by one of them would remain essentially opaque and incomprehensible to the other</a:t>
            </a:r>
          </a:p>
          <a:p>
            <a:r>
              <a:rPr lang="en-GB" dirty="0" smtClean="0"/>
              <a:t>	 The basic question to ask about </a:t>
            </a:r>
            <a:r>
              <a:rPr lang="en-GB" i="1" dirty="0" smtClean="0"/>
              <a:t>phronesis</a:t>
            </a:r>
            <a:r>
              <a:rPr lang="en-GB" dirty="0" smtClean="0"/>
              <a:t>, on this interpretation, is ‘Whose </a:t>
            </a:r>
            <a:r>
              <a:rPr lang="en-GB" i="1" dirty="0" smtClean="0"/>
              <a:t>phronesis</a:t>
            </a:r>
            <a:r>
              <a:rPr lang="en-GB" dirty="0" smtClean="0"/>
              <a:t>, which </a:t>
            </a:r>
            <a:r>
              <a:rPr lang="en-GB" i="1" dirty="0" err="1" smtClean="0"/>
              <a:t>phronimoi</a:t>
            </a:r>
            <a:r>
              <a:rPr lang="en-GB" dirty="0" smtClean="0"/>
              <a:t>?’</a:t>
            </a:r>
          </a:p>
          <a:p>
            <a:endParaRPr lang="en-GB" dirty="0"/>
          </a:p>
        </p:txBody>
      </p:sp>
      <p:pic>
        <p:nvPicPr>
          <p:cNvPr id="10" name="Picture 9" descr="MacIntyre.jpg"/>
          <p:cNvPicPr>
            <a:picLocks noChangeAspect="1"/>
          </p:cNvPicPr>
          <p:nvPr/>
        </p:nvPicPr>
        <p:blipFill>
          <a:blip r:embed="rId5" cstate="print"/>
          <a:stretch>
            <a:fillRect/>
          </a:stretch>
        </p:blipFill>
        <p:spPr>
          <a:xfrm>
            <a:off x="7361448" y="1214206"/>
            <a:ext cx="1303020" cy="1012397"/>
          </a:xfrm>
          <a:prstGeom prst="rect">
            <a:avLst/>
          </a:prstGeom>
        </p:spPr>
      </p:pic>
    </p:spTree>
    <p:extLst>
      <p:ext uri="{BB962C8B-B14F-4D97-AF65-F5344CB8AC3E}">
        <p14:creationId xmlns:p14="http://schemas.microsoft.com/office/powerpoint/2010/main" val="1557746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704" y="914553"/>
            <a:ext cx="8559800" cy="568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0649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58646" y="1216926"/>
            <a:ext cx="8229600" cy="1065492"/>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t>Third binary: particularist vs. generalist </a:t>
            </a:r>
            <a:r>
              <a:rPr kumimoji="0" lang="en-GB" sz="4400" b="0" i="1" u="none" strike="noStrike" kern="1200" cap="none" spc="0" normalizeH="0" baseline="0" noProof="0" smtClean="0">
                <a:ln>
                  <a:noFill/>
                </a:ln>
                <a:solidFill>
                  <a:sysClr val="windowText" lastClr="000000"/>
                </a:solidFill>
                <a:effectLst/>
                <a:uLnTx/>
                <a:uFillTx/>
                <a:latin typeface="Calibri"/>
                <a:ea typeface="+mn-ea"/>
                <a:cs typeface="+mn-cs"/>
              </a:rPr>
              <a:t>phronesis</a:t>
            </a:r>
            <a:endParaRPr kumimoji="0" lang="en-GB" sz="4400" b="0" i="1"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9" name="Content Placeholder 2"/>
          <p:cNvSpPr txBox="1">
            <a:spLocks/>
          </p:cNvSpPr>
          <p:nvPr/>
        </p:nvSpPr>
        <p:spPr>
          <a:xfrm>
            <a:off x="458646" y="2542489"/>
            <a:ext cx="8229600" cy="4219054"/>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The </a:t>
            </a:r>
            <a:r>
              <a:rPr kumimoji="0" lang="en-GB" sz="2000" b="1" i="0" u="none" strike="noStrike" kern="1200" cap="none" spc="0" normalizeH="0" baseline="0" noProof="0" dirty="0" err="1" smtClean="0">
                <a:ln>
                  <a:noFill/>
                </a:ln>
                <a:solidFill>
                  <a:sysClr val="windowText" lastClr="000000"/>
                </a:solidFill>
                <a:effectLst/>
                <a:uLnTx/>
                <a:uFillTx/>
                <a:latin typeface="Calibri"/>
                <a:ea typeface="+mn-ea"/>
                <a:cs typeface="+mn-cs"/>
              </a:rPr>
              <a:t>particularist</a:t>
            </a:r>
            <a:r>
              <a:rPr kumimoji="0" lang="en-GB" sz="20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reading (dominant in professional ethics!)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No general, context-independent moral truths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1" u="none" strike="noStrike" kern="1200" cap="none" spc="0" normalizeH="0" baseline="0" noProof="0" dirty="0" smtClean="0">
                <a:ln>
                  <a:noFill/>
                </a:ln>
                <a:solidFill>
                  <a:sysClr val="windowText" lastClr="000000"/>
                </a:solidFill>
                <a:effectLst/>
                <a:uLnTx/>
                <a:uFillTx/>
                <a:latin typeface="Calibri"/>
                <a:ea typeface="+mn-ea"/>
                <a:cs typeface="+mn-cs"/>
              </a:rPr>
              <a:t>Phronesis </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relies rather on the virtuous agent’s intuitive artistry in coping with situational demands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1" u="none" strike="noStrike" kern="1200" cap="none" spc="0" normalizeH="0" baseline="0" noProof="0" dirty="0" smtClean="0">
                <a:ln>
                  <a:noFill/>
                </a:ln>
                <a:solidFill>
                  <a:sysClr val="windowText" lastClr="000000"/>
                </a:solidFill>
                <a:effectLst/>
                <a:uLnTx/>
                <a:uFillTx/>
                <a:latin typeface="Calibri"/>
                <a:ea typeface="+mn-ea"/>
                <a:cs typeface="+mn-cs"/>
              </a:rPr>
              <a:t>Phronesis seen </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as a dynamic, flexible and open-textured concept, with an emphasis on the intimate bond between </a:t>
            </a:r>
            <a:r>
              <a:rPr kumimoji="0" lang="en-GB" sz="2000" b="0" i="1" u="none" strike="noStrike" kern="1200" cap="none" spc="0" normalizeH="0" baseline="0" noProof="0" dirty="0" smtClean="0">
                <a:ln>
                  <a:noFill/>
                </a:ln>
                <a:solidFill>
                  <a:sysClr val="windowText" lastClr="000000"/>
                </a:solidFill>
                <a:effectLst/>
                <a:uLnTx/>
                <a:uFillTx/>
                <a:latin typeface="Calibri"/>
                <a:ea typeface="+mn-ea"/>
                <a:cs typeface="+mn-cs"/>
              </a:rPr>
              <a:t>phronesis </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and the perceptual particularities of human experience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Whereas </a:t>
            </a:r>
            <a:r>
              <a:rPr kumimoji="0" lang="en-GB" sz="2000" b="0" i="1" u="none" strike="noStrike" kern="1200" cap="none" spc="0" normalizeH="0" baseline="0" noProof="0" dirty="0" smtClean="0">
                <a:ln>
                  <a:noFill/>
                </a:ln>
                <a:solidFill>
                  <a:sysClr val="windowText" lastClr="000000"/>
                </a:solidFill>
                <a:effectLst/>
                <a:uLnTx/>
                <a:uFillTx/>
                <a:latin typeface="Calibri"/>
                <a:ea typeface="+mn-ea"/>
                <a:cs typeface="+mn-cs"/>
              </a:rPr>
              <a:t>phronesis </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incorporates practical knowledge, it is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	not itself theory and neither is it the </a:t>
            </a:r>
            <a:r>
              <a:rPr kumimoji="0" lang="en-GB" sz="2000" b="0" i="1" u="none" strike="noStrike" kern="1200" cap="none" spc="0" normalizeH="0" baseline="0" noProof="0" dirty="0" smtClean="0">
                <a:ln>
                  <a:noFill/>
                </a:ln>
                <a:solidFill>
                  <a:sysClr val="windowText" lastClr="000000"/>
                </a:solidFill>
                <a:effectLst/>
                <a:uLnTx/>
                <a:uFillTx/>
                <a:latin typeface="Calibri"/>
                <a:ea typeface="+mn-ea"/>
                <a:cs typeface="+mn-cs"/>
              </a:rPr>
              <a:t>application</a:t>
            </a: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 of theory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	 to cases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Like the autofocus mechanism of a camera: ‘</a:t>
            </a:r>
            <a:r>
              <a:rPr kumimoji="0" lang="en-GB" sz="2000" b="0" i="0" u="none" strike="noStrike" kern="1200" cap="none" spc="0" normalizeH="0" baseline="0" noProof="0" dirty="0" err="1" smtClean="0">
                <a:ln>
                  <a:noFill/>
                </a:ln>
                <a:solidFill>
                  <a:sysClr val="windowText" lastClr="000000"/>
                </a:solidFill>
                <a:effectLst/>
                <a:uLnTx/>
                <a:uFillTx/>
                <a:latin typeface="Calibri"/>
                <a:ea typeface="+mn-ea"/>
                <a:cs typeface="+mn-cs"/>
              </a:rPr>
              <a:t>particularist</a:t>
            </a:r>
            <a:endPar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ysClr val="windowText" lastClr="000000"/>
                </a:solidFill>
                <a:effectLst/>
                <a:uLnTx/>
                <a:uFillTx/>
                <a:latin typeface="Calibri"/>
                <a:ea typeface="+mn-ea"/>
                <a:cs typeface="+mn-cs"/>
              </a:rPr>
              <a:t>	 discernment’, ‘intuitive discrimination’, ‘perceptual sense’</a:t>
            </a:r>
            <a:endParaRPr kumimoji="0" lang="en-GB"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0" name="Picture 9" descr="autofocus.jpg"/>
          <p:cNvPicPr>
            <a:picLocks noChangeAspect="1"/>
          </p:cNvPicPr>
          <p:nvPr/>
        </p:nvPicPr>
        <p:blipFill>
          <a:blip r:embed="rId5" cstate="print"/>
          <a:stretch>
            <a:fillRect/>
          </a:stretch>
        </p:blipFill>
        <p:spPr>
          <a:xfrm>
            <a:off x="7077925" y="4785059"/>
            <a:ext cx="1563984" cy="1946411"/>
          </a:xfrm>
          <a:prstGeom prst="rect">
            <a:avLst/>
          </a:prstGeom>
        </p:spPr>
      </p:pic>
    </p:spTree>
    <p:extLst>
      <p:ext uri="{BB962C8B-B14F-4D97-AF65-F5344CB8AC3E}">
        <p14:creationId xmlns:p14="http://schemas.microsoft.com/office/powerpoint/2010/main" val="3356650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26109" y="1124744"/>
            <a:ext cx="8229600" cy="104730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mtClean="0"/>
              <a:t>  Third binary: particularist </a:t>
            </a:r>
            <a:br>
              <a:rPr lang="en-GB" smtClean="0"/>
            </a:br>
            <a:r>
              <a:rPr lang="en-GB" smtClean="0"/>
              <a:t>   vs. generalist </a:t>
            </a:r>
            <a:r>
              <a:rPr lang="en-GB" i="1" smtClean="0"/>
              <a:t>phronesis</a:t>
            </a:r>
            <a:endParaRPr lang="en-GB" dirty="0"/>
          </a:p>
        </p:txBody>
      </p:sp>
      <p:sp>
        <p:nvSpPr>
          <p:cNvPr id="9" name="Content Placeholder 2"/>
          <p:cNvSpPr txBox="1">
            <a:spLocks/>
          </p:cNvSpPr>
          <p:nvPr/>
        </p:nvSpPr>
        <p:spPr>
          <a:xfrm>
            <a:off x="426109" y="2450307"/>
            <a:ext cx="8229600" cy="41470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The </a:t>
            </a:r>
            <a:r>
              <a:rPr lang="en-GB" b="1" dirty="0" smtClean="0">
                <a:solidFill>
                  <a:schemeClr val="tx1"/>
                </a:solidFill>
              </a:rPr>
              <a:t>generalist</a:t>
            </a:r>
            <a:r>
              <a:rPr lang="en-GB" dirty="0" smtClean="0">
                <a:solidFill>
                  <a:schemeClr val="tx1"/>
                </a:solidFill>
              </a:rPr>
              <a:t> reading:</a:t>
            </a:r>
          </a:p>
          <a:p>
            <a:r>
              <a:rPr lang="en-GB" dirty="0" smtClean="0">
                <a:solidFill>
                  <a:schemeClr val="tx1"/>
                </a:solidFill>
              </a:rPr>
              <a:t>The right (</a:t>
            </a:r>
            <a:r>
              <a:rPr lang="en-GB" i="1" dirty="0" err="1" smtClean="0">
                <a:solidFill>
                  <a:schemeClr val="tx1"/>
                </a:solidFill>
              </a:rPr>
              <a:t>phronetic</a:t>
            </a:r>
            <a:r>
              <a:rPr lang="en-GB" dirty="0" smtClean="0">
                <a:solidFill>
                  <a:schemeClr val="tx1"/>
                </a:solidFill>
              </a:rPr>
              <a:t>) thing to feel and do not only to be gauged by the facts of the given situation (the relevant </a:t>
            </a:r>
            <a:r>
              <a:rPr lang="en-GB" i="1" dirty="0" err="1" smtClean="0">
                <a:solidFill>
                  <a:schemeClr val="tx1"/>
                </a:solidFill>
              </a:rPr>
              <a:t>thats</a:t>
            </a:r>
            <a:r>
              <a:rPr lang="en-GB" dirty="0" smtClean="0">
                <a:solidFill>
                  <a:schemeClr val="tx1"/>
                </a:solidFill>
              </a:rPr>
              <a:t>) and the virtuous agent’s </a:t>
            </a:r>
            <a:r>
              <a:rPr lang="en-GB" dirty="0" err="1" smtClean="0">
                <a:solidFill>
                  <a:schemeClr val="tx1"/>
                </a:solidFill>
              </a:rPr>
              <a:t>particularist</a:t>
            </a:r>
            <a:r>
              <a:rPr lang="en-GB" dirty="0" smtClean="0">
                <a:solidFill>
                  <a:schemeClr val="tx1"/>
                </a:solidFill>
              </a:rPr>
              <a:t> ‘</a:t>
            </a:r>
            <a:r>
              <a:rPr lang="en-GB" dirty="0" err="1" smtClean="0">
                <a:solidFill>
                  <a:schemeClr val="tx1"/>
                </a:solidFill>
              </a:rPr>
              <a:t>seeings</a:t>
            </a:r>
            <a:r>
              <a:rPr lang="en-GB" dirty="0" smtClean="0">
                <a:solidFill>
                  <a:schemeClr val="tx1"/>
                </a:solidFill>
              </a:rPr>
              <a:t>-in-a-flash’, but also by overriding grand-blueprint truths (the relevant </a:t>
            </a:r>
            <a:r>
              <a:rPr lang="en-GB" i="1" dirty="0" smtClean="0">
                <a:solidFill>
                  <a:schemeClr val="tx1"/>
                </a:solidFill>
              </a:rPr>
              <a:t>whys</a:t>
            </a:r>
            <a:r>
              <a:rPr lang="en-GB" dirty="0" smtClean="0">
                <a:solidFill>
                  <a:schemeClr val="tx1"/>
                </a:solidFill>
              </a:rPr>
              <a:t>) about human </a:t>
            </a:r>
            <a:r>
              <a:rPr lang="en-GB" i="1" dirty="0" smtClean="0">
                <a:solidFill>
                  <a:schemeClr val="tx1"/>
                </a:solidFill>
              </a:rPr>
              <a:t>eudaimonia</a:t>
            </a:r>
            <a:r>
              <a:rPr lang="en-GB" dirty="0" smtClean="0">
                <a:solidFill>
                  <a:schemeClr val="tx1"/>
                </a:solidFill>
              </a:rPr>
              <a:t> that must be carefully applied to particular cases</a:t>
            </a:r>
          </a:p>
          <a:p>
            <a:r>
              <a:rPr lang="en-GB" dirty="0" smtClean="0">
                <a:solidFill>
                  <a:schemeClr val="tx1"/>
                </a:solidFill>
              </a:rPr>
              <a:t>‘Here, too, [as in medicine] there is a ruling [science]’ (Aristotle, 1141b22–23)</a:t>
            </a:r>
          </a:p>
          <a:p>
            <a:r>
              <a:rPr lang="en-GB" dirty="0" smtClean="0">
                <a:solidFill>
                  <a:schemeClr val="tx1"/>
                </a:solidFill>
              </a:rPr>
              <a:t>To be sure, </a:t>
            </a:r>
            <a:r>
              <a:rPr lang="en-GB" i="1" dirty="0" smtClean="0">
                <a:solidFill>
                  <a:schemeClr val="tx1"/>
                </a:solidFill>
              </a:rPr>
              <a:t>phronesis</a:t>
            </a:r>
            <a:r>
              <a:rPr lang="en-GB" dirty="0" smtClean="0">
                <a:solidFill>
                  <a:schemeClr val="tx1"/>
                </a:solidFill>
              </a:rPr>
              <a:t> is not ‘about universals only’ (1141b15), but it nevertheless takes its cue from a generalist theory about the nature of the good life</a:t>
            </a:r>
          </a:p>
          <a:p>
            <a:endParaRPr lang="en-GB" dirty="0"/>
          </a:p>
        </p:txBody>
      </p:sp>
      <p:pic>
        <p:nvPicPr>
          <p:cNvPr id="10" name="Picture 9" descr="images[8].jpg"/>
          <p:cNvPicPr>
            <a:picLocks noChangeAspect="1"/>
          </p:cNvPicPr>
          <p:nvPr/>
        </p:nvPicPr>
        <p:blipFill>
          <a:blip r:embed="rId5" cstate="print"/>
          <a:srcRect/>
          <a:stretch>
            <a:fillRect/>
          </a:stretch>
        </p:blipFill>
        <p:spPr bwMode="auto">
          <a:xfrm>
            <a:off x="6989181" y="1182762"/>
            <a:ext cx="704850" cy="952759"/>
          </a:xfrm>
          <a:prstGeom prst="rect">
            <a:avLst/>
          </a:prstGeom>
          <a:noFill/>
          <a:ln w="9525">
            <a:noFill/>
            <a:miter lim="800000"/>
            <a:headEnd/>
            <a:tailEnd/>
          </a:ln>
        </p:spPr>
      </p:pic>
    </p:spTree>
    <p:extLst>
      <p:ext uri="{BB962C8B-B14F-4D97-AF65-F5344CB8AC3E}">
        <p14:creationId xmlns:p14="http://schemas.microsoft.com/office/powerpoint/2010/main" val="2667332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61142" y="1124744"/>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3200" dirty="0" smtClean="0"/>
              <a:t>Fourth binary: </a:t>
            </a:r>
            <a:r>
              <a:rPr lang="en-GB" sz="3200" i="1" dirty="0" smtClean="0"/>
              <a:t>phronesis</a:t>
            </a:r>
            <a:r>
              <a:rPr lang="en-GB" sz="3200" dirty="0" smtClean="0"/>
              <a:t> a naturally acquired skill or a painful existentialist project?</a:t>
            </a:r>
            <a:endParaRPr lang="en-GB" sz="3200" dirty="0"/>
          </a:p>
        </p:txBody>
      </p:sp>
      <p:sp>
        <p:nvSpPr>
          <p:cNvPr id="9" name="Content Placeholder 2"/>
          <p:cNvSpPr txBox="1">
            <a:spLocks/>
          </p:cNvSpPr>
          <p:nvPr/>
        </p:nvSpPr>
        <p:spPr>
          <a:xfrm>
            <a:off x="461142" y="2386607"/>
            <a:ext cx="8229600" cy="42107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Julia </a:t>
            </a:r>
            <a:r>
              <a:rPr lang="en-GB" dirty="0" err="1" smtClean="0">
                <a:solidFill>
                  <a:schemeClr val="tx1"/>
                </a:solidFill>
              </a:rPr>
              <a:t>Annas’s</a:t>
            </a:r>
            <a:r>
              <a:rPr lang="en-GB" dirty="0" smtClean="0">
                <a:solidFill>
                  <a:schemeClr val="tx1"/>
                </a:solidFill>
              </a:rPr>
              <a:t> </a:t>
            </a:r>
            <a:r>
              <a:rPr lang="en-GB" b="1" dirty="0" smtClean="0">
                <a:solidFill>
                  <a:schemeClr val="tx1"/>
                </a:solidFill>
              </a:rPr>
              <a:t>natural/painless </a:t>
            </a:r>
            <a:r>
              <a:rPr lang="en-GB" dirty="0" smtClean="0">
                <a:solidFill>
                  <a:schemeClr val="tx1"/>
                </a:solidFill>
              </a:rPr>
              <a:t>reading:</a:t>
            </a:r>
          </a:p>
          <a:p>
            <a:r>
              <a:rPr lang="en-GB" dirty="0" smtClean="0">
                <a:solidFill>
                  <a:schemeClr val="tx1"/>
                </a:solidFill>
              </a:rPr>
              <a:t>No special explanatory problem attached to </a:t>
            </a:r>
            <a:r>
              <a:rPr lang="en-GB" i="1" dirty="0" smtClean="0">
                <a:solidFill>
                  <a:schemeClr val="tx1"/>
                </a:solidFill>
              </a:rPr>
              <a:t>phronesis</a:t>
            </a:r>
            <a:r>
              <a:rPr lang="en-GB" dirty="0" smtClean="0">
                <a:solidFill>
                  <a:schemeClr val="tx1"/>
                </a:solidFill>
              </a:rPr>
              <a:t> development as part of personal or professional education; such processes simply constitute particular instances of something people do all the time: getting gradually better at a practical skill through practice and guided training</a:t>
            </a:r>
          </a:p>
          <a:p>
            <a:r>
              <a:rPr lang="en-GB" dirty="0" smtClean="0">
                <a:solidFill>
                  <a:schemeClr val="tx1"/>
                </a:solidFill>
              </a:rPr>
              <a:t>The ‘unification of the virtues is then no odder or more mysterious than the fact that a pianist does not develop one skill for fingering and another, quite separate skill for tempo, only subsequently wondering how to integrate the results’ (</a:t>
            </a:r>
            <a:r>
              <a:rPr lang="en-GB" dirty="0" err="1" smtClean="0">
                <a:solidFill>
                  <a:schemeClr val="tx1"/>
                </a:solidFill>
              </a:rPr>
              <a:t>Annas</a:t>
            </a:r>
            <a:r>
              <a:rPr lang="en-GB" dirty="0" smtClean="0">
                <a:solidFill>
                  <a:schemeClr val="tx1"/>
                </a:solidFill>
              </a:rPr>
              <a:t>, 2011, p. 87).</a:t>
            </a:r>
          </a:p>
          <a:p>
            <a:r>
              <a:rPr lang="en-GB" dirty="0" smtClean="0">
                <a:solidFill>
                  <a:schemeClr val="tx1"/>
                </a:solidFill>
              </a:rPr>
              <a:t>Hard work, to be sure, but not essentially ‘tragic</a:t>
            </a:r>
            <a:r>
              <a:rPr lang="en-GB" dirty="0" smtClean="0"/>
              <a:t>’</a:t>
            </a:r>
          </a:p>
          <a:p>
            <a:endParaRPr lang="en-GB" dirty="0"/>
          </a:p>
        </p:txBody>
      </p:sp>
      <p:pic>
        <p:nvPicPr>
          <p:cNvPr id="10" name="Picture 9" descr="annas.jpg"/>
          <p:cNvPicPr>
            <a:picLocks noChangeAspect="1"/>
          </p:cNvPicPr>
          <p:nvPr/>
        </p:nvPicPr>
        <p:blipFill>
          <a:blip r:embed="rId5" cstate="print"/>
          <a:stretch>
            <a:fillRect/>
          </a:stretch>
        </p:blipFill>
        <p:spPr>
          <a:xfrm>
            <a:off x="7874725" y="5599359"/>
            <a:ext cx="620191" cy="930286"/>
          </a:xfrm>
          <a:prstGeom prst="rect">
            <a:avLst/>
          </a:prstGeom>
        </p:spPr>
      </p:pic>
    </p:spTree>
    <p:extLst>
      <p:ext uri="{BB962C8B-B14F-4D97-AF65-F5344CB8AC3E}">
        <p14:creationId xmlns:p14="http://schemas.microsoft.com/office/powerpoint/2010/main" val="2893685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332247" y="1168418"/>
            <a:ext cx="8229600" cy="1055294"/>
          </a:xfrm>
        </p:spPr>
        <p:style>
          <a:lnRef idx="2">
            <a:schemeClr val="dk1"/>
          </a:lnRef>
          <a:fillRef idx="1">
            <a:schemeClr val="lt1"/>
          </a:fillRef>
          <a:effectRef idx="0">
            <a:schemeClr val="dk1"/>
          </a:effectRef>
          <a:fontRef idx="minor">
            <a:schemeClr val="dk1"/>
          </a:fontRef>
        </p:style>
        <p:txBody>
          <a:bodyPr>
            <a:normAutofit fontScale="90000"/>
          </a:bodyPr>
          <a:lstStyle/>
          <a:p>
            <a:pPr algn="l"/>
            <a:r>
              <a:rPr lang="en-GB" sz="3200" noProof="0" dirty="0" smtClean="0"/>
              <a:t>Fourth binary: </a:t>
            </a:r>
            <a:r>
              <a:rPr lang="en-GB" sz="3200" i="1" noProof="0" dirty="0" err="1" smtClean="0"/>
              <a:t>phronesis</a:t>
            </a:r>
            <a:r>
              <a:rPr lang="en-GB" sz="3200" noProof="0" dirty="0" smtClean="0"/>
              <a:t> a naturally</a:t>
            </a:r>
            <a:br>
              <a:rPr lang="en-GB" sz="3200" noProof="0" dirty="0" smtClean="0"/>
            </a:br>
            <a:r>
              <a:rPr lang="en-GB" sz="3200" noProof="0" dirty="0" smtClean="0"/>
              <a:t> acquired skill or a painful  project?</a:t>
            </a:r>
            <a:endParaRPr lang="en-GB" sz="3200" noProof="0" dirty="0"/>
          </a:p>
        </p:txBody>
      </p:sp>
      <p:sp>
        <p:nvSpPr>
          <p:cNvPr id="10" name="Content Placeholder 2"/>
          <p:cNvSpPr>
            <a:spLocks noGrp="1"/>
          </p:cNvSpPr>
          <p:nvPr>
            <p:ph idx="1"/>
          </p:nvPr>
        </p:nvSpPr>
        <p:spPr>
          <a:xfrm>
            <a:off x="332247" y="2493980"/>
            <a:ext cx="8229600" cy="4178671"/>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buNone/>
            </a:pPr>
            <a:r>
              <a:rPr lang="en-GB" noProof="0" dirty="0" smtClean="0"/>
              <a:t>David </a:t>
            </a:r>
            <a:r>
              <a:rPr lang="en-GB" noProof="0" dirty="0" err="1" smtClean="0"/>
              <a:t>Carr’s</a:t>
            </a:r>
            <a:r>
              <a:rPr lang="en-GB" noProof="0" dirty="0" smtClean="0"/>
              <a:t> </a:t>
            </a:r>
            <a:r>
              <a:rPr lang="en-GB" b="1" noProof="0" dirty="0" smtClean="0"/>
              <a:t>painful/tragic</a:t>
            </a:r>
            <a:r>
              <a:rPr lang="en-GB" noProof="0" dirty="0" smtClean="0"/>
              <a:t> reading:</a:t>
            </a:r>
          </a:p>
          <a:p>
            <a:r>
              <a:rPr lang="en-GB" noProof="0" dirty="0" smtClean="0"/>
              <a:t>Although pianists have to make tough decisions about their playing, not analogous to the fundamental decisions concerning </a:t>
            </a:r>
            <a:r>
              <a:rPr lang="en-GB" i="1" noProof="0" dirty="0" smtClean="0"/>
              <a:t>life in general</a:t>
            </a:r>
            <a:r>
              <a:rPr lang="en-GB" noProof="0" dirty="0" smtClean="0"/>
              <a:t> upon which </a:t>
            </a:r>
            <a:r>
              <a:rPr lang="en-GB" i="1" noProof="0" dirty="0" err="1" smtClean="0"/>
              <a:t>phronesis</a:t>
            </a:r>
            <a:r>
              <a:rPr lang="en-GB" noProof="0" dirty="0" smtClean="0"/>
              <a:t> may be called to adjudicate</a:t>
            </a:r>
          </a:p>
          <a:p>
            <a:r>
              <a:rPr lang="en-GB" noProof="0" dirty="0" smtClean="0"/>
              <a:t>Not similar enough to the existential crisis of a young medical doctor who finds herself in a position where she is unable to juggle all the moral demands of her job and harmonise them with her moral integrity</a:t>
            </a:r>
          </a:p>
          <a:p>
            <a:r>
              <a:rPr lang="en-GB" noProof="0" dirty="0" smtClean="0"/>
              <a:t>Emotional ambivalence, conflict and disquiet, even at the price of some practical dysfunctionality, cannot but be part and parcel of any recognisable human condition of </a:t>
            </a:r>
            <a:r>
              <a:rPr lang="en-GB" i="1" noProof="0" dirty="0" err="1" smtClean="0"/>
              <a:t>phronesis</a:t>
            </a:r>
            <a:endParaRPr lang="en-GB" i="1" noProof="0" dirty="0" smtClean="0"/>
          </a:p>
          <a:p>
            <a:r>
              <a:rPr lang="en-GB" noProof="0" dirty="0" smtClean="0"/>
              <a:t>Exasperation and despair will continue to accompany even the greatest </a:t>
            </a:r>
            <a:r>
              <a:rPr lang="en-GB" i="1" noProof="0" dirty="0" err="1" smtClean="0"/>
              <a:t>phronetic</a:t>
            </a:r>
            <a:r>
              <a:rPr lang="en-GB" noProof="0" dirty="0" smtClean="0"/>
              <a:t> achievements in such a way that the absence of those feelings would lead us to call into question the genuineness of the </a:t>
            </a:r>
            <a:r>
              <a:rPr lang="en-GB" i="1" noProof="0" dirty="0" err="1" smtClean="0"/>
              <a:t>phronetic</a:t>
            </a:r>
            <a:r>
              <a:rPr lang="en-GB" noProof="0" dirty="0" smtClean="0"/>
              <a:t> commitment </a:t>
            </a:r>
            <a:endParaRPr lang="en-GB" i="1" noProof="0" dirty="0"/>
          </a:p>
        </p:txBody>
      </p:sp>
      <p:pic>
        <p:nvPicPr>
          <p:cNvPr id="11" name="Picture 10" descr="Carr.jpg"/>
          <p:cNvPicPr>
            <a:picLocks noChangeAspect="1"/>
          </p:cNvPicPr>
          <p:nvPr/>
        </p:nvPicPr>
        <p:blipFill>
          <a:blip r:embed="rId4" cstate="print"/>
          <a:stretch>
            <a:fillRect/>
          </a:stretch>
        </p:blipFill>
        <p:spPr>
          <a:xfrm>
            <a:off x="7452320" y="1226436"/>
            <a:ext cx="1056212" cy="997128"/>
          </a:xfrm>
          <a:prstGeom prst="rect">
            <a:avLst/>
          </a:prstGeom>
        </p:spPr>
      </p:pic>
    </p:spTree>
    <p:extLst>
      <p:ext uri="{BB962C8B-B14F-4D97-AF65-F5344CB8AC3E}">
        <p14:creationId xmlns:p14="http://schemas.microsoft.com/office/powerpoint/2010/main" val="3990555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388303" y="1196752"/>
            <a:ext cx="8229600" cy="1143000"/>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t>Four examples of different conceptions of </a:t>
            </a:r>
            <a:r>
              <a:rPr kumimoji="0" lang="en-GB" sz="3200" b="0" i="1" u="none" strike="noStrike" kern="1200" cap="none" spc="0" normalizeH="0" baseline="0" noProof="0" smtClean="0">
                <a:ln>
                  <a:noFill/>
                </a:ln>
                <a:solidFill>
                  <a:sysClr val="windowText" lastClr="000000"/>
                </a:solidFill>
                <a:effectLst/>
                <a:uLnTx/>
                <a:uFillTx/>
                <a:latin typeface="Calibri"/>
                <a:ea typeface="+mn-ea"/>
                <a:cs typeface="+mn-cs"/>
              </a:rPr>
              <a:t>phronesis</a:t>
            </a:r>
            <a:r>
              <a:rPr kumimoji="0" lang="en-GB" sz="3200" b="0" i="0" u="none" strike="noStrike" kern="1200" cap="none" spc="0" normalizeH="0" baseline="0" noProof="0" smtClean="0">
                <a:ln>
                  <a:noFill/>
                </a:ln>
                <a:solidFill>
                  <a:sysClr val="windowText" lastClr="000000"/>
                </a:solidFill>
                <a:effectLst/>
                <a:uLnTx/>
                <a:uFillTx/>
                <a:latin typeface="Calibri"/>
                <a:ea typeface="+mn-ea"/>
                <a:cs typeface="+mn-cs"/>
              </a:rPr>
              <a:t> in the medical ethics literature</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graphicFrame>
        <p:nvGraphicFramePr>
          <p:cNvPr id="10" name="Content Placeholder 3"/>
          <p:cNvGraphicFramePr>
            <a:graphicFrameLocks noChangeAspect="1"/>
          </p:cNvGraphicFramePr>
          <p:nvPr>
            <p:extLst>
              <p:ext uri="{D42A27DB-BD31-4B8C-83A1-F6EECF244321}">
                <p14:modId xmlns:p14="http://schemas.microsoft.com/office/powerpoint/2010/main" val="718555457"/>
              </p:ext>
            </p:extLst>
          </p:nvPr>
        </p:nvGraphicFramePr>
        <p:xfrm>
          <a:off x="437515" y="2694930"/>
          <a:ext cx="8637588" cy="5634037"/>
        </p:xfrm>
        <a:graphic>
          <a:graphicData uri="http://schemas.openxmlformats.org/presentationml/2006/ole">
            <mc:AlternateContent xmlns:mc="http://schemas.openxmlformats.org/markup-compatibility/2006">
              <mc:Choice xmlns:v="urn:schemas-microsoft-com:vml" Requires="v">
                <p:oleObj spid="_x0000_s4098" name="Document" r:id="rId5" imgW="6232184" imgH="4063934" progId="Word.Document.12">
                  <p:embed/>
                </p:oleObj>
              </mc:Choice>
              <mc:Fallback>
                <p:oleObj name="Document" r:id="rId5" imgW="6232184" imgH="4063934"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515" y="2694930"/>
                        <a:ext cx="8637588" cy="5634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3635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57200" y="1127175"/>
            <a:ext cx="8229600" cy="72494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dirty="0" smtClean="0"/>
              <a:t>	Educating </a:t>
            </a:r>
            <a:r>
              <a:rPr lang="en-GB" i="1" dirty="0" smtClean="0"/>
              <a:t>phronesis</a:t>
            </a:r>
            <a:endParaRPr lang="en-GB" i="1" dirty="0"/>
          </a:p>
        </p:txBody>
      </p:sp>
      <p:sp>
        <p:nvSpPr>
          <p:cNvPr id="9" name="Content Placeholder 2"/>
          <p:cNvSpPr txBox="1">
            <a:spLocks/>
          </p:cNvSpPr>
          <p:nvPr/>
        </p:nvSpPr>
        <p:spPr>
          <a:xfrm>
            <a:off x="446856" y="1962671"/>
            <a:ext cx="8229600" cy="470916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Complaints about the lack of opportunity to hone </a:t>
            </a:r>
            <a:r>
              <a:rPr lang="en-GB" i="1" dirty="0" smtClean="0">
                <a:solidFill>
                  <a:schemeClr val="tx1"/>
                </a:solidFill>
              </a:rPr>
              <a:t>phronesis</a:t>
            </a:r>
            <a:r>
              <a:rPr lang="en-GB" dirty="0" smtClean="0">
                <a:solidFill>
                  <a:schemeClr val="tx1"/>
                </a:solidFill>
              </a:rPr>
              <a:t> in teacher training are getting more vocal </a:t>
            </a:r>
          </a:p>
          <a:p>
            <a:r>
              <a:rPr lang="en-GB" dirty="0" smtClean="0">
                <a:solidFill>
                  <a:schemeClr val="tx1"/>
                </a:solidFill>
              </a:rPr>
              <a:t>For example, our large research project in the U.K., targeting aspiring and practising teachers at different career stages, seemed to  reveal a strange mismatch between general ethics of education, where virtue ethics has become the theory of choice, and professional ethics of teaching which is still, in U.K. teacher training, focused almost entirely on formal rules, regulations and codes of conduct, or highly abstract deontological principles (such as respect for students’ multicultural backgrounds):</a:t>
            </a:r>
          </a:p>
          <a:p>
            <a:r>
              <a:rPr lang="en-GB" dirty="0" smtClean="0"/>
              <a:t>	</a:t>
            </a:r>
            <a:r>
              <a:rPr lang="en-GB" dirty="0" smtClean="0">
                <a:hlinkClick r:id="rId5"/>
              </a:rPr>
              <a:t>http://www.jubileecentre.ac.uk/userfiles/jubileecentre/pdf/Research%20Reports/The_Good_Teacher_Understanding_Virtues_in_Practice.pdf</a:t>
            </a:r>
            <a:endParaRPr lang="en-GB" dirty="0" smtClean="0"/>
          </a:p>
          <a:p>
            <a:endParaRPr lang="en-GB" dirty="0"/>
          </a:p>
        </p:txBody>
      </p:sp>
    </p:spTree>
    <p:extLst>
      <p:ext uri="{BB962C8B-B14F-4D97-AF65-F5344CB8AC3E}">
        <p14:creationId xmlns:p14="http://schemas.microsoft.com/office/powerpoint/2010/main" val="4292529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457200" y="1196752"/>
            <a:ext cx="8229600" cy="1143000"/>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t>  But what </a:t>
            </a:r>
            <a:r>
              <a:rPr kumimoji="0" lang="en-GB" sz="4400" b="0" i="1" u="none" strike="noStrike" kern="1200" cap="none" spc="0" normalizeH="0" baseline="0" noProof="0" smtClean="0">
                <a:ln>
                  <a:noFill/>
                </a:ln>
                <a:solidFill>
                  <a:sysClr val="windowText" lastClr="000000"/>
                </a:solidFill>
                <a:effectLst/>
                <a:uLnTx/>
                <a:uFillTx/>
                <a:latin typeface="Calibri"/>
                <a:ea typeface="+mn-ea"/>
                <a:cs typeface="+mn-cs"/>
              </a:rPr>
              <a:t>sort</a:t>
            </a:r>
            <a: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t> of </a:t>
            </a:r>
            <a:r>
              <a:rPr kumimoji="0" lang="en-GB" sz="4400" b="0" i="1" u="none" strike="noStrike" kern="1200" cap="none" spc="0" normalizeH="0" baseline="0" noProof="0" smtClean="0">
                <a:ln>
                  <a:noFill/>
                </a:ln>
                <a:solidFill>
                  <a:sysClr val="windowText" lastClr="000000"/>
                </a:solidFill>
                <a:effectLst/>
                <a:uLnTx/>
                <a:uFillTx/>
                <a:latin typeface="Calibri"/>
                <a:ea typeface="+mn-ea"/>
                <a:cs typeface="+mn-cs"/>
              </a:rPr>
              <a:t>phronesis</a:t>
            </a:r>
            <a: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t> </a:t>
            </a:r>
            <a:b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GB" sz="4400" b="0" i="0" u="none" strike="noStrike" kern="1200" cap="none" spc="0" normalizeH="0" baseline="0" noProof="0" smtClean="0">
                <a:ln>
                  <a:noFill/>
                </a:ln>
                <a:solidFill>
                  <a:sysClr val="windowText" lastClr="000000"/>
                </a:solidFill>
                <a:effectLst/>
                <a:uLnTx/>
                <a:uFillTx/>
                <a:latin typeface="Calibri"/>
                <a:ea typeface="+mn-ea"/>
                <a:cs typeface="+mn-cs"/>
              </a:rPr>
              <a:t>  should be cultivated and why?</a:t>
            </a:r>
            <a:endParaRPr kumimoji="0" lang="en-GB" sz="4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10" name="Content Placeholder 2"/>
          <p:cNvSpPr txBox="1">
            <a:spLocks/>
          </p:cNvSpPr>
          <p:nvPr/>
        </p:nvSpPr>
        <p:spPr>
          <a:xfrm>
            <a:off x="457200" y="2522315"/>
            <a:ext cx="8229600" cy="3931022"/>
          </a:xfrm>
          <a:prstGeom prst="rect">
            <a:avLst/>
          </a:prstGeom>
          <a:solidFill>
            <a:sysClr val="window" lastClr="FFFFFF"/>
          </a:solidFill>
          <a:ln w="25400" cap="flat" cmpd="sng" algn="ctr">
            <a:solidFill>
              <a:sysClr val="windowText" lastClr="000000"/>
            </a:solidFill>
            <a:prstDash val="solid"/>
          </a:ln>
          <a:effectLst/>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A </a:t>
            </a:r>
            <a:r>
              <a:rPr kumimoji="0" lang="en-GB" sz="1800" b="0" i="0" u="none" strike="noStrike" kern="1200" cap="none" spc="0" normalizeH="0" baseline="0" noProof="0" dirty="0" err="1" smtClean="0">
                <a:ln>
                  <a:noFill/>
                </a:ln>
                <a:solidFill>
                  <a:sysClr val="windowText" lastClr="000000"/>
                </a:solidFill>
                <a:effectLst/>
                <a:uLnTx/>
                <a:uFillTx/>
                <a:latin typeface="Calibri"/>
                <a:ea typeface="+mn-ea"/>
                <a:cs typeface="+mn-cs"/>
              </a:rPr>
              <a:t>MacIntyrean</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conception will call for an emphasis on general critical thinking skills and an exploration of the narrative unity of practices, whereas Aristotle’s will support training in specific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moral </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reasoning and emotional sensitisation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A universalist will see nothing wrong with a unified curriculum to teach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phronesis</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in professional ethics education across the globe, whereas a relativist will see the need for tradition-specific curricula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A generalist will favour the teaching of moral theory, about the specific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telos</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of human beings –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eudaimonia</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 whereas a </a:t>
            </a:r>
            <a:r>
              <a:rPr kumimoji="0" lang="en-GB" sz="1800" b="0" i="0" u="none" strike="noStrike" kern="1200" cap="none" spc="0" normalizeH="0" baseline="0" noProof="0" dirty="0" err="1" smtClean="0">
                <a:ln>
                  <a:noFill/>
                </a:ln>
                <a:solidFill>
                  <a:sysClr val="windowText" lastClr="000000"/>
                </a:solidFill>
                <a:effectLst/>
                <a:uLnTx/>
                <a:uFillTx/>
                <a:latin typeface="Calibri"/>
                <a:ea typeface="+mn-ea"/>
                <a:cs typeface="+mn-cs"/>
              </a:rPr>
              <a:t>particularist</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will understand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phronesis</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training mostly in terms of moral casuistry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An advocate of the ambivalence understanding may see the need to complement </a:t>
            </a:r>
            <a:r>
              <a:rPr kumimoji="0" lang="en-GB" sz="1800" b="0" i="1" u="none" strike="noStrike" kern="1200" cap="none" spc="0" normalizeH="0" baseline="0" noProof="0" dirty="0" smtClean="0">
                <a:ln>
                  <a:noFill/>
                </a:ln>
                <a:solidFill>
                  <a:sysClr val="windowText" lastClr="000000"/>
                </a:solidFill>
                <a:effectLst/>
                <a:uLnTx/>
                <a:uFillTx/>
                <a:latin typeface="Calibri"/>
                <a:ea typeface="+mn-ea"/>
                <a:cs typeface="+mn-cs"/>
              </a:rPr>
              <a:t>phronesis</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training with a dose of Stoicism (for example, in the form of CBT) to inure practitioners against residues of pain and regret that will accompany even the best </a:t>
            </a:r>
            <a:r>
              <a:rPr kumimoji="0" lang="en-GB" sz="1800" b="0" i="1" u="none" strike="noStrike" kern="1200" cap="none" spc="0" normalizeH="0" baseline="0" noProof="0" dirty="0" err="1" smtClean="0">
                <a:ln>
                  <a:noFill/>
                </a:ln>
                <a:solidFill>
                  <a:sysClr val="windowText" lastClr="000000"/>
                </a:solidFill>
                <a:effectLst/>
                <a:uLnTx/>
                <a:uFillTx/>
                <a:latin typeface="Calibri"/>
                <a:ea typeface="+mn-ea"/>
                <a:cs typeface="+mn-cs"/>
              </a:rPr>
              <a:t>phronetic</a:t>
            </a:r>
            <a:r>
              <a:rPr kumimoji="0" lang="en-GB" sz="1800" b="0" i="0" u="none" strike="noStrike" kern="1200" cap="none" spc="0" normalizeH="0" baseline="0" noProof="0" dirty="0" smtClean="0">
                <a:ln>
                  <a:noFill/>
                </a:ln>
                <a:solidFill>
                  <a:sysClr val="windowText" lastClr="000000"/>
                </a:solidFill>
                <a:effectLst/>
                <a:uLnTx/>
                <a:uFillTx/>
                <a:latin typeface="Calibri"/>
                <a:ea typeface="+mn-ea"/>
                <a:cs typeface="+mn-cs"/>
              </a:rPr>
              <a:t> decisions</a:t>
            </a:r>
            <a:endParaRPr kumimoji="0" lang="en-GB" sz="18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11" name="Picture 10" descr="question mark.jpg"/>
          <p:cNvPicPr>
            <a:picLocks noChangeAspect="1"/>
          </p:cNvPicPr>
          <p:nvPr/>
        </p:nvPicPr>
        <p:blipFill>
          <a:blip r:embed="rId4" cstate="print"/>
          <a:stretch>
            <a:fillRect/>
          </a:stretch>
        </p:blipFill>
        <p:spPr>
          <a:xfrm>
            <a:off x="7236296" y="1254770"/>
            <a:ext cx="864855" cy="1080000"/>
          </a:xfrm>
          <a:prstGeom prst="rect">
            <a:avLst/>
          </a:prstGeom>
        </p:spPr>
      </p:pic>
    </p:spTree>
    <p:extLst>
      <p:ext uri="{BB962C8B-B14F-4D97-AF65-F5344CB8AC3E}">
        <p14:creationId xmlns:p14="http://schemas.microsoft.com/office/powerpoint/2010/main" val="56467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a:spLocks noGrp="1"/>
          </p:cNvSpPr>
          <p:nvPr>
            <p:ph type="title"/>
          </p:nvPr>
        </p:nvSpPr>
        <p:spPr>
          <a:xfrm>
            <a:off x="365431" y="1268760"/>
            <a:ext cx="8229600" cy="1029122"/>
          </a:xfrm>
        </p:spPr>
        <p:style>
          <a:lnRef idx="2">
            <a:schemeClr val="dk1"/>
          </a:lnRef>
          <a:fillRef idx="1">
            <a:schemeClr val="lt1"/>
          </a:fillRef>
          <a:effectRef idx="0">
            <a:schemeClr val="dk1"/>
          </a:effectRef>
          <a:fontRef idx="minor">
            <a:schemeClr val="dk1"/>
          </a:fontRef>
        </p:style>
        <p:txBody>
          <a:bodyPr/>
          <a:lstStyle/>
          <a:p>
            <a:pPr algn="l"/>
            <a:r>
              <a:rPr lang="is-IS" dirty="0" smtClean="0"/>
              <a:t>   The JCCV‘s Aristotelian view...</a:t>
            </a:r>
            <a:endParaRPr lang="en-GB" dirty="0"/>
          </a:p>
        </p:txBody>
      </p:sp>
      <p:sp>
        <p:nvSpPr>
          <p:cNvPr id="10" name="Content Placeholder 2"/>
          <p:cNvSpPr>
            <a:spLocks noGrp="1"/>
          </p:cNvSpPr>
          <p:nvPr>
            <p:ph idx="1"/>
          </p:nvPr>
        </p:nvSpPr>
        <p:spPr>
          <a:xfrm>
            <a:off x="365431" y="2594323"/>
            <a:ext cx="8229600" cy="4075038"/>
          </a:xfrm>
        </p:spPr>
        <p:style>
          <a:lnRef idx="2">
            <a:schemeClr val="dk1"/>
          </a:lnRef>
          <a:fillRef idx="1">
            <a:schemeClr val="lt1"/>
          </a:fillRef>
          <a:effectRef idx="0">
            <a:schemeClr val="dk1"/>
          </a:effectRef>
          <a:fontRef idx="minor">
            <a:schemeClr val="dk1"/>
          </a:fontRef>
        </p:style>
        <p:txBody>
          <a:bodyPr>
            <a:noAutofit/>
          </a:bodyPr>
          <a:lstStyle/>
          <a:p>
            <a:r>
              <a:rPr lang="en-GB" sz="2000" dirty="0" smtClean="0"/>
              <a:t>We should give students in professional education training in honing their </a:t>
            </a:r>
            <a:r>
              <a:rPr lang="en-GB" sz="2000" b="1" dirty="0" smtClean="0"/>
              <a:t>generalist, universalist</a:t>
            </a:r>
            <a:r>
              <a:rPr lang="en-GB" sz="2000" dirty="0" smtClean="0"/>
              <a:t> </a:t>
            </a:r>
            <a:r>
              <a:rPr lang="en-GB" sz="2000" i="1" dirty="0" smtClean="0"/>
              <a:t>phronesis </a:t>
            </a:r>
            <a:r>
              <a:rPr lang="en-GB" sz="2000" dirty="0" smtClean="0"/>
              <a:t>in order to deal with </a:t>
            </a:r>
            <a:r>
              <a:rPr lang="en-GB" sz="2000" b="1" dirty="0" smtClean="0"/>
              <a:t>moral</a:t>
            </a:r>
            <a:r>
              <a:rPr lang="en-GB" sz="2000" dirty="0" smtClean="0"/>
              <a:t> </a:t>
            </a:r>
            <a:r>
              <a:rPr lang="en-GB" sz="2000" dirty="0" smtClean="0"/>
              <a:t>dilemmas</a:t>
            </a:r>
            <a:endParaRPr lang="en-GB" sz="2000" dirty="0" smtClean="0"/>
          </a:p>
          <a:p>
            <a:r>
              <a:rPr lang="en-GB" sz="2000" dirty="0" smtClean="0"/>
              <a:t>They need to be able to </a:t>
            </a:r>
            <a:r>
              <a:rPr lang="en-GB" sz="2000" b="1" dirty="0" smtClean="0"/>
              <a:t>reflect upon </a:t>
            </a:r>
            <a:r>
              <a:rPr lang="en-GB" sz="2000" dirty="0" smtClean="0"/>
              <a:t>the subtle and tenuous relationship between general moral truths and situational </a:t>
            </a:r>
            <a:r>
              <a:rPr lang="en-GB" sz="2000" dirty="0" smtClean="0"/>
              <a:t>particularities</a:t>
            </a:r>
            <a:endParaRPr lang="en-GB" sz="2000" dirty="0" smtClean="0"/>
          </a:p>
          <a:p>
            <a:r>
              <a:rPr lang="en-GB" sz="2000" dirty="0" smtClean="0"/>
              <a:t>They need to have space and time to </a:t>
            </a:r>
            <a:r>
              <a:rPr lang="en-GB" sz="2000" b="1" dirty="0" smtClean="0"/>
              <a:t>discuss </a:t>
            </a:r>
            <a:r>
              <a:rPr lang="en-GB" sz="2000" dirty="0" smtClean="0"/>
              <a:t>with peers and teachers</a:t>
            </a:r>
          </a:p>
          <a:p>
            <a:r>
              <a:rPr lang="en-GB" sz="2000" dirty="0" smtClean="0"/>
              <a:t>They need to understand virtue competence as part of general </a:t>
            </a:r>
            <a:endParaRPr lang="en-GB" sz="2000" dirty="0" smtClean="0"/>
          </a:p>
          <a:p>
            <a:r>
              <a:rPr lang="en-GB" sz="2000" b="1" dirty="0" smtClean="0"/>
              <a:t>professionalism</a:t>
            </a:r>
            <a:r>
              <a:rPr lang="en-GB" sz="2000" dirty="0" smtClean="0"/>
              <a:t> </a:t>
            </a:r>
            <a:r>
              <a:rPr lang="en-GB" sz="2000" dirty="0" smtClean="0"/>
              <a:t>– and to learn to go beyond the rule books (although this NOT mean ditching formalist and consequentialist considerations!)</a:t>
            </a:r>
          </a:p>
          <a:p>
            <a:r>
              <a:rPr lang="en-GB" sz="2000" dirty="0" smtClean="0"/>
              <a:t>They need to get adequate </a:t>
            </a:r>
            <a:r>
              <a:rPr lang="en-GB" sz="2000" b="1" dirty="0" smtClean="0"/>
              <a:t>feedback</a:t>
            </a:r>
            <a:r>
              <a:rPr lang="en-GB" sz="2000" dirty="0" smtClean="0"/>
              <a:t> on the quality of their decision-making skills</a:t>
            </a:r>
            <a:endParaRPr lang="en-GB" sz="2000" dirty="0"/>
          </a:p>
        </p:txBody>
      </p:sp>
      <p:pic>
        <p:nvPicPr>
          <p:cNvPr id="11" name="Picture 10" descr="images[8].jpg"/>
          <p:cNvPicPr>
            <a:picLocks noChangeAspect="1"/>
          </p:cNvPicPr>
          <p:nvPr/>
        </p:nvPicPr>
        <p:blipFill>
          <a:blip r:embed="rId4" cstate="print"/>
          <a:srcRect/>
          <a:stretch>
            <a:fillRect/>
          </a:stretch>
        </p:blipFill>
        <p:spPr bwMode="auto">
          <a:xfrm>
            <a:off x="7792599" y="1273474"/>
            <a:ext cx="704850" cy="936216"/>
          </a:xfrm>
          <a:prstGeom prst="rect">
            <a:avLst/>
          </a:prstGeom>
          <a:noFill/>
          <a:ln w="9525">
            <a:noFill/>
            <a:miter lim="800000"/>
            <a:headEnd/>
            <a:tailEnd/>
          </a:ln>
        </p:spPr>
      </p:pic>
    </p:spTree>
    <p:extLst>
      <p:ext uri="{BB962C8B-B14F-4D97-AF65-F5344CB8AC3E}">
        <p14:creationId xmlns:p14="http://schemas.microsoft.com/office/powerpoint/2010/main" val="49837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itle 1"/>
          <p:cNvSpPr txBox="1">
            <a:spLocks/>
          </p:cNvSpPr>
          <p:nvPr/>
        </p:nvSpPr>
        <p:spPr>
          <a:xfrm>
            <a:off x="420014" y="1131333"/>
            <a:ext cx="8160421" cy="64756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is-IS" smtClean="0"/>
              <a:t>    Same for doctors...</a:t>
            </a:r>
            <a:endParaRPr lang="is-IS" dirty="0"/>
          </a:p>
        </p:txBody>
      </p:sp>
      <p:sp>
        <p:nvSpPr>
          <p:cNvPr id="17" name="Content Placeholder 2"/>
          <p:cNvSpPr txBox="1">
            <a:spLocks/>
          </p:cNvSpPr>
          <p:nvPr/>
        </p:nvSpPr>
        <p:spPr>
          <a:xfrm>
            <a:off x="420014" y="1844824"/>
            <a:ext cx="8229600" cy="470916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Complaints about the lack of opportunity to hone </a:t>
            </a:r>
            <a:r>
              <a:rPr lang="en-GB" i="1" dirty="0" smtClean="0">
                <a:solidFill>
                  <a:schemeClr val="tx1"/>
                </a:solidFill>
              </a:rPr>
              <a:t>phronesis</a:t>
            </a:r>
            <a:r>
              <a:rPr lang="en-GB" dirty="0" smtClean="0">
                <a:solidFill>
                  <a:schemeClr val="tx1"/>
                </a:solidFill>
              </a:rPr>
              <a:t> in medical education are also getting more vocal </a:t>
            </a:r>
          </a:p>
          <a:p>
            <a:r>
              <a:rPr lang="en-GB" dirty="0" smtClean="0">
                <a:solidFill>
                  <a:schemeClr val="tx1"/>
                </a:solidFill>
              </a:rPr>
              <a:t>For example, our large research project in the U.K., targeting aspiring and practising doctors at different career stages, seemed to  reveal a strange mismatch between general medical ethics (bioethics), where virtue ethics has become the theory of choice, and professional medical ethics which is still, in U.K. medical schools, focused almost entirely on formal rules, regulations and codes of conduct, or highly abstract deontological principles (such as respect for patient autonomy):</a:t>
            </a:r>
          </a:p>
          <a:p>
            <a:r>
              <a:rPr lang="en-GB" dirty="0" smtClean="0">
                <a:hlinkClick r:id="rId5"/>
              </a:rPr>
              <a:t>	</a:t>
            </a:r>
            <a:r>
              <a:rPr lang="en-GB" u="sng" dirty="0" smtClean="0">
                <a:hlinkClick r:id="rId5"/>
              </a:rPr>
              <a:t>http://www.jubileecentre.ac.uk/userfiles/jubileecentre/pdf/Research%20Reports/Virtuous_Medical_Practice.pdf</a:t>
            </a:r>
            <a:endParaRPr lang="is-IS" dirty="0" smtClean="0"/>
          </a:p>
          <a:p>
            <a:endParaRPr lang="is-IS" dirty="0"/>
          </a:p>
        </p:txBody>
      </p:sp>
    </p:spTree>
    <p:extLst>
      <p:ext uri="{BB962C8B-B14F-4D97-AF65-F5344CB8AC3E}">
        <p14:creationId xmlns:p14="http://schemas.microsoft.com/office/powerpoint/2010/main" val="20154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38665" y="1110754"/>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mtClean="0"/>
              <a:t>          More specifically...</a:t>
            </a:r>
            <a:endParaRPr lang="en-GB" dirty="0"/>
          </a:p>
        </p:txBody>
      </p:sp>
      <p:sp>
        <p:nvSpPr>
          <p:cNvPr id="9" name="Content Placeholder 2"/>
          <p:cNvSpPr txBox="1">
            <a:spLocks/>
          </p:cNvSpPr>
          <p:nvPr/>
        </p:nvSpPr>
        <p:spPr>
          <a:xfrm>
            <a:off x="417953" y="2420888"/>
            <a:ext cx="8229600" cy="419534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The respondents (in teaching and medicine, less in law) complained that the “moral middle” gets squeezed out – no chance to reflect upon real-life dilemmas – because all the emphasis is on very </a:t>
            </a:r>
            <a:r>
              <a:rPr lang="en-GB" b="1" dirty="0" smtClean="0">
                <a:solidFill>
                  <a:schemeClr val="tx1"/>
                </a:solidFill>
              </a:rPr>
              <a:t>general </a:t>
            </a:r>
            <a:r>
              <a:rPr lang="en-GB" dirty="0" smtClean="0">
                <a:solidFill>
                  <a:schemeClr val="tx1"/>
                </a:solidFill>
              </a:rPr>
              <a:t>principles or very </a:t>
            </a:r>
            <a:r>
              <a:rPr lang="en-GB" b="1" dirty="0" smtClean="0">
                <a:solidFill>
                  <a:schemeClr val="tx1"/>
                </a:solidFill>
              </a:rPr>
              <a:t>specific</a:t>
            </a:r>
            <a:r>
              <a:rPr lang="en-GB" dirty="0" smtClean="0">
                <a:solidFill>
                  <a:schemeClr val="tx1"/>
                </a:solidFill>
              </a:rPr>
              <a:t> rules from formal ethical codes (e.g. about dress codes, or “bedside manners”) </a:t>
            </a:r>
          </a:p>
          <a:p>
            <a:r>
              <a:rPr lang="en-GB" dirty="0" smtClean="0">
                <a:solidFill>
                  <a:schemeClr val="tx1"/>
                </a:solidFill>
              </a:rPr>
              <a:t>The respondents complained about being </a:t>
            </a:r>
            <a:r>
              <a:rPr lang="en-GB" b="1" dirty="0" smtClean="0">
                <a:solidFill>
                  <a:schemeClr val="tx1"/>
                </a:solidFill>
              </a:rPr>
              <a:t>torn and pressured</a:t>
            </a:r>
            <a:r>
              <a:rPr lang="en-GB" dirty="0" smtClean="0">
                <a:solidFill>
                  <a:schemeClr val="tx1"/>
                </a:solidFill>
              </a:rPr>
              <a:t>, not being able to “act out their real character”</a:t>
            </a:r>
          </a:p>
          <a:p>
            <a:r>
              <a:rPr lang="is-IS" dirty="0" smtClean="0">
                <a:solidFill>
                  <a:schemeClr val="tx1"/>
                </a:solidFill>
              </a:rPr>
              <a:t>The educators interviewed understood </a:t>
            </a:r>
            <a:r>
              <a:rPr lang="en-GB" dirty="0" smtClean="0">
                <a:solidFill>
                  <a:schemeClr val="tx1"/>
                </a:solidFill>
              </a:rPr>
              <a:t>“character” very </a:t>
            </a:r>
            <a:r>
              <a:rPr lang="en-GB" b="1" dirty="0" smtClean="0">
                <a:solidFill>
                  <a:schemeClr val="tx1"/>
                </a:solidFill>
              </a:rPr>
              <a:t>formalistically</a:t>
            </a:r>
            <a:r>
              <a:rPr lang="en-GB" dirty="0" smtClean="0">
                <a:solidFill>
                  <a:schemeClr val="tx1"/>
                </a:solidFill>
              </a:rPr>
              <a:t> or </a:t>
            </a:r>
            <a:r>
              <a:rPr lang="en-GB" b="1" dirty="0" smtClean="0">
                <a:solidFill>
                  <a:schemeClr val="tx1"/>
                </a:solidFill>
              </a:rPr>
              <a:t>instrumentally</a:t>
            </a:r>
          </a:p>
          <a:p>
            <a:r>
              <a:rPr lang="is-IS" dirty="0" smtClean="0">
                <a:solidFill>
                  <a:schemeClr val="tx1"/>
                </a:solidFill>
              </a:rPr>
              <a:t>Chimes in with Schwartz and Sharpe (2010) on ethical compliance secured through rules backed up by carrots and sticks...but </a:t>
            </a:r>
            <a:r>
              <a:rPr lang="is-IS" b="1" dirty="0" smtClean="0">
                <a:solidFill>
                  <a:schemeClr val="tx1"/>
                </a:solidFill>
              </a:rPr>
              <a:t>does not work </a:t>
            </a:r>
            <a:r>
              <a:rPr lang="is-IS" dirty="0" smtClean="0">
                <a:solidFill>
                  <a:schemeClr val="tx1"/>
                </a:solidFill>
              </a:rPr>
              <a:t>and is </a:t>
            </a:r>
            <a:r>
              <a:rPr lang="is-IS" b="1" dirty="0" smtClean="0">
                <a:solidFill>
                  <a:schemeClr val="tx1"/>
                </a:solidFill>
              </a:rPr>
              <a:t>anti-professional</a:t>
            </a:r>
            <a:r>
              <a:rPr lang="is-IS" dirty="0" smtClean="0">
                <a:solidFill>
                  <a:schemeClr val="tx1"/>
                </a:solidFill>
              </a:rPr>
              <a:t>!!!</a:t>
            </a:r>
            <a:endParaRPr lang="en-GB" dirty="0">
              <a:solidFill>
                <a:schemeClr val="tx1"/>
              </a:solidFill>
            </a:endParaRPr>
          </a:p>
        </p:txBody>
      </p:sp>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5811" y="1160760"/>
            <a:ext cx="2182813" cy="1042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1491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395536" y="1117215"/>
            <a:ext cx="8229600" cy="102313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mtClean="0"/>
              <a:t>   The </a:t>
            </a:r>
            <a:r>
              <a:rPr lang="en-GB" i="1" smtClean="0"/>
              <a:t>phronesis</a:t>
            </a:r>
            <a:r>
              <a:rPr lang="en-GB" smtClean="0"/>
              <a:t> bandwagon...</a:t>
            </a:r>
            <a:endParaRPr lang="en-GB" dirty="0"/>
          </a:p>
        </p:txBody>
      </p:sp>
      <p:sp>
        <p:nvSpPr>
          <p:cNvPr id="10" name="Content Placeholder 2"/>
          <p:cNvSpPr txBox="1">
            <a:spLocks/>
          </p:cNvSpPr>
          <p:nvPr/>
        </p:nvSpPr>
        <p:spPr>
          <a:xfrm>
            <a:off x="457200" y="2420888"/>
            <a:ext cx="8229600" cy="405132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i="1" dirty="0" smtClean="0"/>
              <a:t>	</a:t>
            </a:r>
          </a:p>
          <a:p>
            <a:r>
              <a:rPr lang="en-GB" i="1" dirty="0" smtClean="0">
                <a:solidFill>
                  <a:schemeClr val="tx1"/>
                </a:solidFill>
              </a:rPr>
              <a:t>	</a:t>
            </a:r>
            <a:r>
              <a:rPr lang="en-GB" dirty="0" smtClean="0">
                <a:solidFill>
                  <a:schemeClr val="tx1"/>
                </a:solidFill>
              </a:rPr>
              <a:t>Last 30 years:</a:t>
            </a:r>
          </a:p>
          <a:p>
            <a:r>
              <a:rPr lang="en-GB" i="1" dirty="0" smtClean="0">
                <a:solidFill>
                  <a:schemeClr val="tx1"/>
                </a:solidFill>
              </a:rPr>
              <a:t>	Phronesis  not </a:t>
            </a:r>
            <a:r>
              <a:rPr lang="en-GB" dirty="0" smtClean="0">
                <a:solidFill>
                  <a:schemeClr val="tx1"/>
                </a:solidFill>
              </a:rPr>
              <a:t>only studied with more rigour in philosophy than ever before (Russell, 2009) within </a:t>
            </a:r>
            <a:r>
              <a:rPr lang="en-GB" b="1" dirty="0" smtClean="0">
                <a:solidFill>
                  <a:schemeClr val="tx1"/>
                </a:solidFill>
              </a:rPr>
              <a:t>virtue ethics</a:t>
            </a:r>
            <a:r>
              <a:rPr lang="en-GB" dirty="0" smtClean="0">
                <a:solidFill>
                  <a:schemeClr val="tx1"/>
                </a:solidFill>
              </a:rPr>
              <a:t>; it has also become a buzzword within pockets of social science, both socio-political theory (</a:t>
            </a:r>
            <a:r>
              <a:rPr lang="en-GB" dirty="0" err="1" smtClean="0">
                <a:solidFill>
                  <a:schemeClr val="tx1"/>
                </a:solidFill>
              </a:rPr>
              <a:t>Flyvbjerg</a:t>
            </a:r>
            <a:r>
              <a:rPr lang="en-GB" dirty="0" smtClean="0">
                <a:solidFill>
                  <a:schemeClr val="tx1"/>
                </a:solidFill>
              </a:rPr>
              <a:t>, 2001) and psychology (Schwartz &amp; Sharpe, 2010)</a:t>
            </a:r>
          </a:p>
          <a:p>
            <a:r>
              <a:rPr lang="en-GB" dirty="0" smtClean="0">
                <a:solidFill>
                  <a:schemeClr val="tx1"/>
                </a:solidFill>
              </a:rPr>
              <a:t>	Also acquired a status within formidable recent approaches of the virtue ethical kind to </a:t>
            </a:r>
            <a:r>
              <a:rPr lang="en-GB" b="1" dirty="0" smtClean="0">
                <a:solidFill>
                  <a:schemeClr val="tx1"/>
                </a:solidFill>
              </a:rPr>
              <a:t>professional ethics</a:t>
            </a:r>
            <a:r>
              <a:rPr lang="en-GB" dirty="0" smtClean="0">
                <a:solidFill>
                  <a:schemeClr val="tx1"/>
                </a:solidFill>
              </a:rPr>
              <a:t>, especially in the so-called ‘people professions’ (Bondi, </a:t>
            </a:r>
            <a:r>
              <a:rPr lang="en-GB" dirty="0" err="1" smtClean="0">
                <a:solidFill>
                  <a:schemeClr val="tx1"/>
                </a:solidFill>
              </a:rPr>
              <a:t>Carr</a:t>
            </a:r>
            <a:r>
              <a:rPr lang="en-GB" dirty="0" smtClean="0">
                <a:solidFill>
                  <a:schemeClr val="tx1"/>
                </a:solidFill>
              </a:rPr>
              <a:t>, Clark &amp; Clegg, 2011), such as nursing (Flaming, 2001), law (Evans, 2014), business/management (</a:t>
            </a:r>
            <a:r>
              <a:rPr lang="en-GB" dirty="0" err="1" smtClean="0">
                <a:solidFill>
                  <a:schemeClr val="tx1"/>
                </a:solidFill>
              </a:rPr>
              <a:t>Shotter</a:t>
            </a:r>
            <a:r>
              <a:rPr lang="en-GB" dirty="0" smtClean="0">
                <a:solidFill>
                  <a:schemeClr val="tx1"/>
                </a:solidFill>
              </a:rPr>
              <a:t> &amp; </a:t>
            </a:r>
            <a:r>
              <a:rPr lang="en-GB" dirty="0" err="1" smtClean="0">
                <a:solidFill>
                  <a:schemeClr val="tx1"/>
                </a:solidFill>
              </a:rPr>
              <a:t>Tsoukas</a:t>
            </a:r>
            <a:r>
              <a:rPr lang="en-GB" dirty="0" smtClean="0">
                <a:solidFill>
                  <a:schemeClr val="tx1"/>
                </a:solidFill>
              </a:rPr>
              <a:t>, 2014), social work (Banks, 2006), teaching (Dunne, 1993) and medicine (Pellegrino &amp; </a:t>
            </a:r>
            <a:r>
              <a:rPr lang="en-GB" dirty="0" err="1" smtClean="0">
                <a:solidFill>
                  <a:schemeClr val="tx1"/>
                </a:solidFill>
              </a:rPr>
              <a:t>Thomasma</a:t>
            </a:r>
            <a:r>
              <a:rPr lang="en-GB" dirty="0" smtClean="0">
                <a:solidFill>
                  <a:schemeClr val="tx1"/>
                </a:solidFill>
              </a:rPr>
              <a:t>, 1993)</a:t>
            </a:r>
          </a:p>
          <a:p>
            <a:r>
              <a:rPr lang="is-IS" dirty="0" smtClean="0">
                <a:solidFill>
                  <a:schemeClr val="tx1"/>
                </a:solidFill>
              </a:rPr>
              <a:t>	But this academic bandwagon does not seem to have entered the </a:t>
            </a:r>
            <a:r>
              <a:rPr lang="is-IS" b="1" dirty="0" smtClean="0">
                <a:solidFill>
                  <a:schemeClr val="tx1"/>
                </a:solidFill>
              </a:rPr>
              <a:t>university classrooms </a:t>
            </a:r>
            <a:r>
              <a:rPr lang="is-IS" dirty="0" smtClean="0">
                <a:solidFill>
                  <a:schemeClr val="tx1"/>
                </a:solidFill>
              </a:rPr>
              <a:t>where professional ethics is being taught!</a:t>
            </a:r>
            <a:endParaRPr lang="en-GB" dirty="0">
              <a:solidFill>
                <a:schemeClr val="tx1"/>
              </a:solidFill>
            </a:endParaRP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6680" y="1107945"/>
            <a:ext cx="618833" cy="1063414"/>
          </a:xfrm>
          <a:prstGeom prst="rect">
            <a:avLst/>
          </a:prstGeom>
        </p:spPr>
      </p:pic>
    </p:spTree>
    <p:extLst>
      <p:ext uri="{BB962C8B-B14F-4D97-AF65-F5344CB8AC3E}">
        <p14:creationId xmlns:p14="http://schemas.microsoft.com/office/powerpoint/2010/main" val="282098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543025" y="1124744"/>
            <a:ext cx="8229600" cy="107099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is-IS" smtClean="0"/>
              <a:t>Virtue ethics</a:t>
            </a:r>
            <a:endParaRPr lang="en-GB" dirty="0"/>
          </a:p>
        </p:txBody>
      </p:sp>
      <p:sp>
        <p:nvSpPr>
          <p:cNvPr id="9" name="Content Placeholder 2"/>
          <p:cNvSpPr txBox="1">
            <a:spLocks/>
          </p:cNvSpPr>
          <p:nvPr/>
        </p:nvSpPr>
        <p:spPr>
          <a:xfrm>
            <a:off x="518191" y="2307543"/>
            <a:ext cx="8229600" cy="443382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According to  </a:t>
            </a:r>
            <a:r>
              <a:rPr lang="en-GB" b="1" dirty="0" smtClean="0">
                <a:solidFill>
                  <a:schemeClr val="tx1"/>
                </a:solidFill>
              </a:rPr>
              <a:t>virtue ethics</a:t>
            </a:r>
            <a:r>
              <a:rPr lang="en-GB" dirty="0" smtClean="0">
                <a:solidFill>
                  <a:schemeClr val="tx1"/>
                </a:solidFill>
              </a:rPr>
              <a:t>, an action is right not because it can be universalised in light of a rationalist principle (</a:t>
            </a:r>
            <a:r>
              <a:rPr lang="en-GB" b="1" dirty="0" smtClean="0">
                <a:solidFill>
                  <a:schemeClr val="tx1"/>
                </a:solidFill>
              </a:rPr>
              <a:t>Kantianism</a:t>
            </a:r>
            <a:r>
              <a:rPr lang="en-GB" dirty="0" smtClean="0">
                <a:solidFill>
                  <a:schemeClr val="tx1"/>
                </a:solidFill>
              </a:rPr>
              <a:t>) or because it makes the greatest number of people happy (</a:t>
            </a:r>
            <a:r>
              <a:rPr lang="en-GB" b="1" dirty="0" smtClean="0">
                <a:solidFill>
                  <a:schemeClr val="tx1"/>
                </a:solidFill>
              </a:rPr>
              <a:t>utilitarianism</a:t>
            </a:r>
            <a:r>
              <a:rPr lang="en-GB" dirty="0" smtClean="0">
                <a:solidFill>
                  <a:schemeClr val="tx1"/>
                </a:solidFill>
              </a:rPr>
              <a:t>), but because it enhances virtue and contributes to a flourishing  (</a:t>
            </a:r>
            <a:r>
              <a:rPr lang="en-GB" i="1" dirty="0" err="1" smtClean="0">
                <a:solidFill>
                  <a:schemeClr val="tx1"/>
                </a:solidFill>
              </a:rPr>
              <a:t>eudaimonic</a:t>
            </a:r>
            <a:r>
              <a:rPr lang="en-GB" dirty="0" smtClean="0">
                <a:solidFill>
                  <a:schemeClr val="tx1"/>
                </a:solidFill>
              </a:rPr>
              <a:t>) life – as opposed to a languishing or floundering one </a:t>
            </a:r>
          </a:p>
          <a:p>
            <a:r>
              <a:rPr lang="en-GB" dirty="0" smtClean="0">
                <a:solidFill>
                  <a:schemeClr val="tx1"/>
                </a:solidFill>
              </a:rPr>
              <a:t>The focus is no longer on the correctness of individual actions, but rather on their role in the well-rounded life and their roots in the ‘inner world’ of the agent: in stable states of character that incorporate motivational and emotional elements</a:t>
            </a:r>
          </a:p>
          <a:p>
            <a:r>
              <a:rPr lang="en-GB" dirty="0" smtClean="0">
                <a:solidFill>
                  <a:schemeClr val="tx1"/>
                </a:solidFill>
              </a:rPr>
              <a:t>What matters in the end for moral evaluation is not merely observable behaviour, but the emotions with which an action is performed, the motivation behind it and the manner in which it is performed  </a:t>
            </a:r>
          </a:p>
          <a:p>
            <a:r>
              <a:rPr lang="is-IS" dirty="0" smtClean="0">
                <a:solidFill>
                  <a:schemeClr val="tx1"/>
                </a:solidFill>
              </a:rPr>
              <a:t>-</a:t>
            </a:r>
            <a:r>
              <a:rPr lang="en-GB" dirty="0" smtClean="0">
                <a:solidFill>
                  <a:schemeClr val="tx1"/>
                </a:solidFill>
              </a:rPr>
              <a:t>&gt; </a:t>
            </a:r>
            <a:r>
              <a:rPr lang="en-GB" b="1" dirty="0" smtClean="0">
                <a:solidFill>
                  <a:schemeClr val="tx1"/>
                </a:solidFill>
              </a:rPr>
              <a:t>Character education</a:t>
            </a:r>
            <a:r>
              <a:rPr lang="en-GB" dirty="0" smtClean="0">
                <a:solidFill>
                  <a:schemeClr val="tx1"/>
                </a:solidFill>
              </a:rPr>
              <a:t>, with the emphasis on early habituation but subsequent development of good sense/practical moral wisdom, namely </a:t>
            </a:r>
            <a:r>
              <a:rPr lang="en-GB" b="1" i="1" dirty="0" smtClean="0">
                <a:solidFill>
                  <a:schemeClr val="tx1"/>
                </a:solidFill>
              </a:rPr>
              <a:t>phronesis</a:t>
            </a:r>
          </a:p>
          <a:p>
            <a:endParaRPr lang="en-GB" dirty="0"/>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20971" y="1102244"/>
            <a:ext cx="618833" cy="1093492"/>
          </a:xfrm>
          <a:prstGeom prst="rect">
            <a:avLst/>
          </a:prstGeom>
        </p:spPr>
      </p:pic>
    </p:spTree>
    <p:extLst>
      <p:ext uri="{BB962C8B-B14F-4D97-AF65-F5344CB8AC3E}">
        <p14:creationId xmlns:p14="http://schemas.microsoft.com/office/powerpoint/2010/main" val="1005357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457200" y="1124744"/>
            <a:ext cx="8229600" cy="108367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3600" smtClean="0"/>
              <a:t>    Aristotle’s own concept of </a:t>
            </a:r>
            <a:r>
              <a:rPr lang="en-GB" sz="3600" i="1" smtClean="0"/>
              <a:t>phronesis </a:t>
            </a:r>
            <a:endParaRPr lang="en-GB" sz="3600" i="1" dirty="0"/>
          </a:p>
        </p:txBody>
      </p:sp>
      <p:sp>
        <p:nvSpPr>
          <p:cNvPr id="10" name="Content Placeholder 2"/>
          <p:cNvSpPr txBox="1">
            <a:spLocks/>
          </p:cNvSpPr>
          <p:nvPr/>
        </p:nvSpPr>
        <p:spPr>
          <a:xfrm>
            <a:off x="438804" y="2412434"/>
            <a:ext cx="8229600" cy="429106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Intellectual </a:t>
            </a:r>
            <a:r>
              <a:rPr lang="en-GB" i="1" dirty="0" smtClean="0">
                <a:solidFill>
                  <a:schemeClr val="tx1"/>
                </a:solidFill>
              </a:rPr>
              <a:t>meta-virtue</a:t>
            </a:r>
            <a:r>
              <a:rPr lang="en-GB" dirty="0" smtClean="0">
                <a:solidFill>
                  <a:schemeClr val="tx1"/>
                </a:solidFill>
              </a:rPr>
              <a:t> which guides the moral virtues </a:t>
            </a:r>
          </a:p>
          <a:p>
            <a:r>
              <a:rPr lang="en-GB" dirty="0" smtClean="0">
                <a:solidFill>
                  <a:schemeClr val="tx1"/>
                </a:solidFill>
              </a:rPr>
              <a:t>Feeding on character traits cultivated in the young through habituation, </a:t>
            </a:r>
            <a:r>
              <a:rPr lang="en-GB" i="1" dirty="0" smtClean="0">
                <a:solidFill>
                  <a:schemeClr val="tx1"/>
                </a:solidFill>
              </a:rPr>
              <a:t>phronesis</a:t>
            </a:r>
            <a:r>
              <a:rPr lang="en-GB" dirty="0" smtClean="0">
                <a:solidFill>
                  <a:schemeClr val="tx1"/>
                </a:solidFill>
              </a:rPr>
              <a:t> – after it comes into play – re-evaluates those traits critically, allowing them to ‘share in reason’</a:t>
            </a:r>
          </a:p>
          <a:p>
            <a:r>
              <a:rPr lang="en-GB" dirty="0" smtClean="0">
                <a:solidFill>
                  <a:schemeClr val="tx1"/>
                </a:solidFill>
              </a:rPr>
              <a:t>Core function to assess the relative weight of competing values, courses of action and emotions with respect to </a:t>
            </a:r>
            <a:r>
              <a:rPr lang="en-GB" i="1" dirty="0" smtClean="0">
                <a:solidFill>
                  <a:schemeClr val="tx1"/>
                </a:solidFill>
              </a:rPr>
              <a:t>eudaimonia</a:t>
            </a:r>
            <a:r>
              <a:rPr lang="en-GB" dirty="0" smtClean="0">
                <a:solidFill>
                  <a:schemeClr val="tx1"/>
                </a:solidFill>
              </a:rPr>
              <a:t>: the ultimate good and unconditional end of human beings</a:t>
            </a:r>
          </a:p>
          <a:p>
            <a:r>
              <a:rPr lang="en-GB" dirty="0" smtClean="0">
                <a:solidFill>
                  <a:schemeClr val="tx1"/>
                </a:solidFill>
              </a:rPr>
              <a:t>To adjudicate the relative weight of different virtues in conflict situations and to reach a measured verdict about what to feel and do</a:t>
            </a:r>
            <a:endParaRPr lang="en-GB" dirty="0">
              <a:solidFill>
                <a:schemeClr val="tx1"/>
              </a:solidFill>
            </a:endParaRPr>
          </a:p>
        </p:txBody>
      </p:sp>
      <p:pic>
        <p:nvPicPr>
          <p:cNvPr id="11" name="Picture 4" descr="images[8].jpg"/>
          <p:cNvPicPr>
            <a:picLocks noChangeAspect="1"/>
          </p:cNvPicPr>
          <p:nvPr/>
        </p:nvPicPr>
        <p:blipFill>
          <a:blip r:embed="rId5" cstate="print"/>
          <a:srcRect/>
          <a:stretch>
            <a:fillRect/>
          </a:stretch>
        </p:blipFill>
        <p:spPr bwMode="auto">
          <a:xfrm>
            <a:off x="7812360" y="1182762"/>
            <a:ext cx="704850" cy="985845"/>
          </a:xfrm>
          <a:prstGeom prst="rect">
            <a:avLst/>
          </a:prstGeom>
          <a:noFill/>
          <a:ln w="9525">
            <a:noFill/>
            <a:miter lim="800000"/>
            <a:headEnd/>
            <a:tailEnd/>
          </a:ln>
        </p:spPr>
      </p:pic>
      <p:pic>
        <p:nvPicPr>
          <p:cNvPr id="16" name="Picture 15" descr="images[8].jpg"/>
          <p:cNvPicPr>
            <a:picLocks noChangeAspect="1"/>
          </p:cNvPicPr>
          <p:nvPr/>
        </p:nvPicPr>
        <p:blipFill>
          <a:blip r:embed="rId5" cstate="print"/>
          <a:srcRect/>
          <a:stretch>
            <a:fillRect/>
          </a:stretch>
        </p:blipFill>
        <p:spPr bwMode="auto">
          <a:xfrm>
            <a:off x="7812360" y="1182761"/>
            <a:ext cx="704850" cy="985845"/>
          </a:xfrm>
          <a:prstGeom prst="rect">
            <a:avLst/>
          </a:prstGeom>
          <a:noFill/>
          <a:ln w="9525">
            <a:noFill/>
            <a:miter lim="800000"/>
            <a:headEnd/>
            <a:tailEnd/>
          </a:ln>
        </p:spPr>
      </p:pic>
    </p:spTree>
    <p:extLst>
      <p:ext uri="{BB962C8B-B14F-4D97-AF65-F5344CB8AC3E}">
        <p14:creationId xmlns:p14="http://schemas.microsoft.com/office/powerpoint/2010/main" val="108611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38804" y="1124744"/>
            <a:ext cx="8229600" cy="1047307"/>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mtClean="0"/>
              <a:t>Aristotle’s own concept II</a:t>
            </a:r>
            <a:endParaRPr lang="en-GB" dirty="0"/>
          </a:p>
        </p:txBody>
      </p:sp>
      <p:sp>
        <p:nvSpPr>
          <p:cNvPr id="9" name="Content Placeholder 2"/>
          <p:cNvSpPr txBox="1">
            <a:spLocks/>
          </p:cNvSpPr>
          <p:nvPr/>
        </p:nvSpPr>
        <p:spPr>
          <a:xfrm>
            <a:off x="438804" y="2450307"/>
            <a:ext cx="8229600" cy="41470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We cannot be ‘fully good’ without </a:t>
            </a:r>
            <a:r>
              <a:rPr lang="en-GB" i="1" dirty="0" smtClean="0">
                <a:solidFill>
                  <a:schemeClr val="tx1"/>
                </a:solidFill>
              </a:rPr>
              <a:t>phronesis</a:t>
            </a:r>
            <a:r>
              <a:rPr lang="en-GB" dirty="0" smtClean="0">
                <a:solidFill>
                  <a:schemeClr val="tx1"/>
                </a:solidFill>
              </a:rPr>
              <a:t>, nor can we possess </a:t>
            </a:r>
            <a:r>
              <a:rPr lang="en-GB" i="1" dirty="0" smtClean="0">
                <a:solidFill>
                  <a:schemeClr val="tx1"/>
                </a:solidFill>
              </a:rPr>
              <a:t>phronesis</a:t>
            </a:r>
            <a:r>
              <a:rPr lang="en-GB" dirty="0" smtClean="0">
                <a:solidFill>
                  <a:schemeClr val="tx1"/>
                </a:solidFill>
              </a:rPr>
              <a:t> without virtues of character. Stripped of that moral compass, </a:t>
            </a:r>
            <a:r>
              <a:rPr lang="en-GB" i="1" dirty="0" smtClean="0">
                <a:solidFill>
                  <a:schemeClr val="tx1"/>
                </a:solidFill>
              </a:rPr>
              <a:t>phronesis</a:t>
            </a:r>
            <a:r>
              <a:rPr lang="en-GB" dirty="0" smtClean="0">
                <a:solidFill>
                  <a:schemeClr val="tx1"/>
                </a:solidFill>
              </a:rPr>
              <a:t> degenerates into a mere cunning capacity: ‘cleverness’</a:t>
            </a:r>
          </a:p>
          <a:p>
            <a:r>
              <a:rPr lang="en-GB" dirty="0" smtClean="0">
                <a:solidFill>
                  <a:schemeClr val="tx1"/>
                </a:solidFill>
              </a:rPr>
              <a:t>Core function works in two ways. (1) </a:t>
            </a:r>
            <a:r>
              <a:rPr lang="en-GB" i="1" dirty="0" smtClean="0">
                <a:solidFill>
                  <a:schemeClr val="tx1"/>
                </a:solidFill>
              </a:rPr>
              <a:t>phronesis</a:t>
            </a:r>
            <a:r>
              <a:rPr lang="en-GB" dirty="0" smtClean="0">
                <a:solidFill>
                  <a:schemeClr val="tx1"/>
                </a:solidFill>
              </a:rPr>
              <a:t> latches itself onto each individual virtue: the </a:t>
            </a:r>
            <a:r>
              <a:rPr lang="en-GB" i="1" dirty="0" smtClean="0">
                <a:solidFill>
                  <a:schemeClr val="tx1"/>
                </a:solidFill>
              </a:rPr>
              <a:t>constitutive</a:t>
            </a:r>
            <a:r>
              <a:rPr lang="en-GB" dirty="0" smtClean="0">
                <a:solidFill>
                  <a:schemeClr val="tx1"/>
                </a:solidFill>
              </a:rPr>
              <a:t> function of </a:t>
            </a:r>
            <a:r>
              <a:rPr lang="en-GB" i="1" dirty="0" smtClean="0">
                <a:solidFill>
                  <a:schemeClr val="tx1"/>
                </a:solidFill>
              </a:rPr>
              <a:t>phronesis</a:t>
            </a:r>
            <a:r>
              <a:rPr lang="en-GB" dirty="0" smtClean="0">
                <a:solidFill>
                  <a:schemeClr val="tx1"/>
                </a:solidFill>
              </a:rPr>
              <a:t>. (2) But </a:t>
            </a:r>
            <a:r>
              <a:rPr lang="en-GB" i="1" dirty="0" smtClean="0">
                <a:solidFill>
                  <a:schemeClr val="tx1"/>
                </a:solidFill>
              </a:rPr>
              <a:t>phronesis</a:t>
            </a:r>
            <a:r>
              <a:rPr lang="en-GB" dirty="0" smtClean="0">
                <a:solidFill>
                  <a:schemeClr val="tx1"/>
                </a:solidFill>
              </a:rPr>
              <a:t> is not just responsive to the moral good in ‘some restricted area’, but rather to the whole of what ‘promotes living well in general’. Thus, </a:t>
            </a:r>
            <a:r>
              <a:rPr lang="en-GB" i="1" dirty="0" smtClean="0">
                <a:solidFill>
                  <a:schemeClr val="tx1"/>
                </a:solidFill>
              </a:rPr>
              <a:t>phronesis</a:t>
            </a:r>
            <a:r>
              <a:rPr lang="en-GB" dirty="0" smtClean="0">
                <a:solidFill>
                  <a:schemeClr val="tx1"/>
                </a:solidFill>
              </a:rPr>
              <a:t> can be called upon for adjudication when two different virtues, say justice and compassion, collide: the </a:t>
            </a:r>
            <a:r>
              <a:rPr lang="en-GB" i="1" dirty="0" smtClean="0">
                <a:solidFill>
                  <a:schemeClr val="tx1"/>
                </a:solidFill>
              </a:rPr>
              <a:t>integrative</a:t>
            </a:r>
            <a:r>
              <a:rPr lang="en-GB" dirty="0" smtClean="0">
                <a:solidFill>
                  <a:schemeClr val="tx1"/>
                </a:solidFill>
              </a:rPr>
              <a:t> function of </a:t>
            </a:r>
            <a:r>
              <a:rPr lang="en-GB" i="1" dirty="0" smtClean="0">
                <a:solidFill>
                  <a:schemeClr val="tx1"/>
                </a:solidFill>
              </a:rPr>
              <a:t>phronesis</a:t>
            </a:r>
            <a:r>
              <a:rPr lang="en-GB" dirty="0" smtClean="0">
                <a:solidFill>
                  <a:schemeClr val="tx1"/>
                </a:solidFill>
              </a:rPr>
              <a:t>; helps us to act virtuously in an overall way</a:t>
            </a:r>
          </a:p>
          <a:p>
            <a:endParaRPr lang="en-GB" dirty="0"/>
          </a:p>
        </p:txBody>
      </p:sp>
      <p:pic>
        <p:nvPicPr>
          <p:cNvPr id="10" name="Picture 4" descr="images[8].jpg"/>
          <p:cNvPicPr>
            <a:picLocks noChangeAspect="1"/>
          </p:cNvPicPr>
          <p:nvPr/>
        </p:nvPicPr>
        <p:blipFill>
          <a:blip r:embed="rId5" cstate="print"/>
          <a:srcRect/>
          <a:stretch>
            <a:fillRect/>
          </a:stretch>
        </p:blipFill>
        <p:spPr bwMode="auto">
          <a:xfrm>
            <a:off x="7793964" y="1182762"/>
            <a:ext cx="704850" cy="952759"/>
          </a:xfrm>
          <a:prstGeom prst="rect">
            <a:avLst/>
          </a:prstGeom>
          <a:noFill/>
          <a:ln w="9525">
            <a:noFill/>
            <a:miter lim="800000"/>
            <a:headEnd/>
            <a:tailEnd/>
          </a:ln>
        </p:spPr>
      </p:pic>
    </p:spTree>
    <p:extLst>
      <p:ext uri="{BB962C8B-B14F-4D97-AF65-F5344CB8AC3E}">
        <p14:creationId xmlns:p14="http://schemas.microsoft.com/office/powerpoint/2010/main" val="346948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667404" y="2420888"/>
            <a:ext cx="7772400" cy="2736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70000"/>
              </a:lnSpc>
            </a:pPr>
            <a:r>
              <a:rPr lang="en-US" sz="3000" b="1" dirty="0" smtClean="0">
                <a:solidFill>
                  <a:schemeClr val="tx2"/>
                </a:solidFill>
              </a:rPr>
              <a:t>Insert Title</a:t>
            </a:r>
            <a:endParaRPr lang="en-GB" sz="3200" dirty="0">
              <a:solidFill>
                <a:schemeClr val="tx2"/>
              </a:solidFill>
            </a:endParaRPr>
          </a:p>
        </p:txBody>
      </p:sp>
      <p:sp>
        <p:nvSpPr>
          <p:cNvPr id="13" name="Rectangle 12"/>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3" descr="U:\Centre Resources\JubileeCentreLogo-whit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8523"/>
            <a:ext cx="2376264" cy="7356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0"/>
            <a:ext cx="9144000" cy="1052736"/>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2043" y="314703"/>
            <a:ext cx="1775748" cy="423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431" y="156400"/>
            <a:ext cx="2436474" cy="75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06869" y="1124744"/>
            <a:ext cx="8229600" cy="102912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3600" smtClean="0"/>
              <a:t>Aristotle’s taxonomy of modes of thinking/intellectual virtues</a:t>
            </a:r>
            <a:endParaRPr lang="en-GB" sz="3600" dirty="0"/>
          </a:p>
        </p:txBody>
      </p:sp>
      <p:sp>
        <p:nvSpPr>
          <p:cNvPr id="9" name="Content Placeholder 2"/>
          <p:cNvSpPr txBox="1">
            <a:spLocks/>
          </p:cNvSpPr>
          <p:nvPr/>
        </p:nvSpPr>
        <p:spPr>
          <a:xfrm>
            <a:off x="406869" y="2450307"/>
            <a:ext cx="8229600" cy="407503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smtClean="0">
                <a:solidFill>
                  <a:schemeClr val="tx1"/>
                </a:solidFill>
              </a:rPr>
              <a:t>All those aim at human excellence in the field of knowing, but that field can be divided into the sub-fields of scientific knowledge (</a:t>
            </a:r>
            <a:r>
              <a:rPr lang="en-GB" i="1" dirty="0" smtClean="0">
                <a:solidFill>
                  <a:schemeClr val="tx1"/>
                </a:solidFill>
              </a:rPr>
              <a:t>episteme</a:t>
            </a:r>
            <a:r>
              <a:rPr lang="en-GB" dirty="0" smtClean="0">
                <a:solidFill>
                  <a:schemeClr val="tx1"/>
                </a:solidFill>
              </a:rPr>
              <a:t>), skill in making things (</a:t>
            </a:r>
            <a:r>
              <a:rPr lang="en-GB" i="1" dirty="0" smtClean="0">
                <a:solidFill>
                  <a:schemeClr val="tx1"/>
                </a:solidFill>
              </a:rPr>
              <a:t>techne</a:t>
            </a:r>
            <a:r>
              <a:rPr lang="en-GB" dirty="0" smtClean="0">
                <a:solidFill>
                  <a:schemeClr val="tx1"/>
                </a:solidFill>
              </a:rPr>
              <a:t>) and skill in doing things, or more specifically, in acting/reacting in the moral sphere (</a:t>
            </a:r>
            <a:r>
              <a:rPr lang="en-GB" i="1" dirty="0" smtClean="0">
                <a:solidFill>
                  <a:schemeClr val="tx1"/>
                </a:solidFill>
              </a:rPr>
              <a:t>phronesis</a:t>
            </a:r>
            <a:r>
              <a:rPr lang="en-GB" dirty="0" smtClean="0">
                <a:solidFill>
                  <a:schemeClr val="tx1"/>
                </a:solidFill>
              </a:rPr>
              <a:t>) </a:t>
            </a:r>
          </a:p>
          <a:p>
            <a:r>
              <a:rPr lang="en-GB" dirty="0" smtClean="0">
                <a:solidFill>
                  <a:schemeClr val="tx1"/>
                </a:solidFill>
              </a:rPr>
              <a:t>	True wisdom (</a:t>
            </a:r>
            <a:r>
              <a:rPr lang="en-GB" i="1" dirty="0" err="1" smtClean="0">
                <a:solidFill>
                  <a:schemeClr val="tx1"/>
                </a:solidFill>
              </a:rPr>
              <a:t>sophia</a:t>
            </a:r>
            <a:r>
              <a:rPr lang="en-GB" dirty="0" smtClean="0">
                <a:solidFill>
                  <a:schemeClr val="tx1"/>
                </a:solidFill>
              </a:rPr>
              <a:t>) in the field of </a:t>
            </a:r>
            <a:r>
              <a:rPr lang="en-GB" i="1" dirty="0" smtClean="0">
                <a:solidFill>
                  <a:schemeClr val="tx1"/>
                </a:solidFill>
              </a:rPr>
              <a:t>episteme</a:t>
            </a:r>
            <a:r>
              <a:rPr lang="en-GB" dirty="0" smtClean="0">
                <a:solidFill>
                  <a:schemeClr val="tx1"/>
                </a:solidFill>
              </a:rPr>
              <a:t> is achieved through an understanding (</a:t>
            </a:r>
            <a:r>
              <a:rPr lang="en-GB" i="1" dirty="0" smtClean="0">
                <a:solidFill>
                  <a:schemeClr val="tx1"/>
                </a:solidFill>
              </a:rPr>
              <a:t>nous</a:t>
            </a:r>
            <a:r>
              <a:rPr lang="en-GB" dirty="0" smtClean="0">
                <a:solidFill>
                  <a:schemeClr val="tx1"/>
                </a:solidFill>
              </a:rPr>
              <a:t>) of first principles; for example, those of mathematics. </a:t>
            </a:r>
            <a:r>
              <a:rPr lang="en-GB" i="1" dirty="0" smtClean="0">
                <a:solidFill>
                  <a:schemeClr val="tx1"/>
                </a:solidFill>
              </a:rPr>
              <a:t>Phronesis </a:t>
            </a:r>
            <a:r>
              <a:rPr lang="en-GB" dirty="0" smtClean="0">
                <a:solidFill>
                  <a:schemeClr val="tx1"/>
                </a:solidFill>
              </a:rPr>
              <a:t>also seems to require </a:t>
            </a:r>
            <a:r>
              <a:rPr lang="en-GB" i="1" dirty="0" smtClean="0">
                <a:solidFill>
                  <a:schemeClr val="tx1"/>
                </a:solidFill>
              </a:rPr>
              <a:t>nous</a:t>
            </a:r>
            <a:r>
              <a:rPr lang="en-GB" dirty="0" smtClean="0">
                <a:solidFill>
                  <a:schemeClr val="tx1"/>
                </a:solidFill>
              </a:rPr>
              <a:t>, namely about the first principles of ethics, but it combines it with mastery of the correct desire to react </a:t>
            </a:r>
          </a:p>
          <a:p>
            <a:r>
              <a:rPr lang="en-GB" dirty="0" smtClean="0">
                <a:solidFill>
                  <a:schemeClr val="tx1"/>
                </a:solidFill>
              </a:rPr>
              <a:t>	Hence, it can help us to think about the content of the good life that we want to live, and to deliberate about plans of action in pursuit of it </a:t>
            </a:r>
            <a:endParaRPr lang="en-GB" dirty="0">
              <a:solidFill>
                <a:schemeClr val="tx1"/>
              </a:solidFill>
            </a:endParaRPr>
          </a:p>
        </p:txBody>
      </p:sp>
      <p:pic>
        <p:nvPicPr>
          <p:cNvPr id="10" name="Picture 4" descr="images[8].jpg"/>
          <p:cNvPicPr>
            <a:picLocks noChangeAspect="1"/>
          </p:cNvPicPr>
          <p:nvPr/>
        </p:nvPicPr>
        <p:blipFill>
          <a:blip r:embed="rId5" cstate="print"/>
          <a:srcRect/>
          <a:stretch>
            <a:fillRect/>
          </a:stretch>
        </p:blipFill>
        <p:spPr bwMode="auto">
          <a:xfrm>
            <a:off x="7906045" y="1182763"/>
            <a:ext cx="704850" cy="936216"/>
          </a:xfrm>
          <a:prstGeom prst="rect">
            <a:avLst/>
          </a:prstGeom>
          <a:noFill/>
          <a:ln w="9525">
            <a:noFill/>
            <a:miter lim="800000"/>
            <a:headEnd/>
            <a:tailEnd/>
          </a:ln>
        </p:spPr>
      </p:pic>
    </p:spTree>
    <p:extLst>
      <p:ext uri="{BB962C8B-B14F-4D97-AF65-F5344CB8AC3E}">
        <p14:creationId xmlns:p14="http://schemas.microsoft.com/office/powerpoint/2010/main" val="77003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1668</Words>
  <Application>Microsoft Office PowerPoint</Application>
  <PresentationFormat>On-screen Show (4:3)</PresentationFormat>
  <Paragraphs>121</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Document</vt:lpstr>
      <vt:lpstr>Insert 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Fourth binary: phronesis a naturally  acquired skill or a painful  project?</vt:lpstr>
      <vt:lpstr>PowerPoint Presentation</vt:lpstr>
      <vt:lpstr>PowerPoint Presentation</vt:lpstr>
      <vt:lpstr>   The JCCV‘s Aristotelian 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Mears</dc:creator>
  <cp:lastModifiedBy>Binish Khatoon</cp:lastModifiedBy>
  <cp:revision>20</cp:revision>
  <dcterms:created xsi:type="dcterms:W3CDTF">2013-10-23T12:36:46Z</dcterms:created>
  <dcterms:modified xsi:type="dcterms:W3CDTF">2016-03-24T10:16:03Z</dcterms:modified>
</cp:coreProperties>
</file>