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9900"/>
    <a:srgbClr val="660066"/>
    <a:srgbClr val="F5F5F5"/>
    <a:srgbClr val="4C004C"/>
    <a:srgbClr val="FF8C19"/>
    <a:srgbClr val="FF9933"/>
    <a:srgbClr val="FF9900"/>
    <a:srgbClr val="003300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65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308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16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26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997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62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750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60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277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89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26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391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OT4AIwC4dI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axons.etrusia.co.uk/saxons_timeline.php" TargetMode="External"/><Relationship Id="rId4" Type="http://schemas.openxmlformats.org/officeDocument/2006/relationships/hyperlink" Target="http://www.boldoutlaw.com/rhbal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s.co.uk/TaxonomySearchResults.aspx?keywords=robin+hood&amp;parametrics=primary,42198" TargetMode="External"/><Relationship Id="rId7" Type="http://schemas.openxmlformats.org/officeDocument/2006/relationships/hyperlink" Target="http://www.bbc.co.uk/history/ancient/anglo_saxons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bc.co.uk/history/british/normans/" TargetMode="External"/><Relationship Id="rId5" Type="http://schemas.openxmlformats.org/officeDocument/2006/relationships/hyperlink" Target="http://www.bbc.co.uk/history/british/middle_ages/robin_01.shtml" TargetMode="External"/><Relationship Id="rId4" Type="http://schemas.openxmlformats.org/officeDocument/2006/relationships/hyperlink" Target="http://www.robinhoodlegend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528" y="260648"/>
            <a:ext cx="8496944" cy="6264696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67544" y="404663"/>
            <a:ext cx="8208912" cy="598079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08"/>
          <a:stretch/>
        </p:blipFill>
        <p:spPr bwMode="auto">
          <a:xfrm>
            <a:off x="2797007" y="404663"/>
            <a:ext cx="3549986" cy="3288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own Ribbon 7"/>
          <p:cNvSpPr/>
          <p:nvPr/>
        </p:nvSpPr>
        <p:spPr>
          <a:xfrm>
            <a:off x="2209547" y="3573016"/>
            <a:ext cx="4752528" cy="648072"/>
          </a:xfrm>
          <a:prstGeom prst="ribb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Robin </a:t>
            </a:r>
            <a:r>
              <a:rPr lang="en-GB" dirty="0" smtClean="0">
                <a:latin typeface="+mj-lt"/>
              </a:rPr>
              <a:t>Hood</a:t>
            </a:r>
          </a:p>
          <a:p>
            <a:pPr algn="ctr"/>
            <a:r>
              <a:rPr lang="en-GB" dirty="0" smtClean="0">
                <a:latin typeface="+mj-lt"/>
              </a:rPr>
              <a:t>Supporting Materials</a:t>
            </a:r>
            <a:endParaRPr lang="en-GB" dirty="0">
              <a:latin typeface="+mj-lt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155"/>
          <a:stretch/>
        </p:blipFill>
        <p:spPr bwMode="auto">
          <a:xfrm>
            <a:off x="467545" y="4556656"/>
            <a:ext cx="8208912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0077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Ribbon 3"/>
          <p:cNvSpPr/>
          <p:nvPr/>
        </p:nvSpPr>
        <p:spPr>
          <a:xfrm>
            <a:off x="1624114" y="1124744"/>
            <a:ext cx="5904656" cy="576065"/>
          </a:xfrm>
          <a:prstGeom prst="ribbo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Supporting Materials</a:t>
            </a:r>
            <a:endParaRPr lang="en-GB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9" b="-1"/>
          <a:stretch/>
        </p:blipFill>
        <p:spPr bwMode="auto">
          <a:xfrm>
            <a:off x="0" y="0"/>
            <a:ext cx="89685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9" b="-1"/>
          <a:stretch/>
        </p:blipFill>
        <p:spPr bwMode="auto">
          <a:xfrm>
            <a:off x="8257026" y="0"/>
            <a:ext cx="89685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7"/>
          <a:stretch/>
        </p:blipFill>
        <p:spPr bwMode="auto">
          <a:xfrm rot="5400000">
            <a:off x="4191599" y="2733187"/>
            <a:ext cx="830063" cy="7419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6"/>
          <a:stretch/>
        </p:blipFill>
        <p:spPr bwMode="auto">
          <a:xfrm rot="5400000">
            <a:off x="4176939" y="-3259130"/>
            <a:ext cx="829808" cy="7419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87624" y="1844824"/>
            <a:ext cx="67687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Books</a:t>
            </a:r>
            <a:endParaRPr lang="en-GB" sz="1600" dirty="0"/>
          </a:p>
          <a:p>
            <a:r>
              <a:rPr lang="en-GB" sz="1600" i="1" u="sng" dirty="0" smtClean="0"/>
              <a:t>Books </a:t>
            </a:r>
            <a:r>
              <a:rPr lang="en-GB" sz="1600" i="1" u="sng" dirty="0"/>
              <a:t>for </a:t>
            </a:r>
            <a:r>
              <a:rPr lang="en-GB" sz="1600" i="1" u="sng" dirty="0" smtClean="0"/>
              <a:t>Pupils </a:t>
            </a:r>
            <a:endParaRPr lang="en-GB" sz="1600" i="1" u="sng" dirty="0"/>
          </a:p>
          <a:p>
            <a:r>
              <a:rPr lang="en-GB" sz="1600" dirty="0"/>
              <a:t>Michael </a:t>
            </a:r>
            <a:r>
              <a:rPr lang="en-GB" sz="1600" dirty="0" err="1"/>
              <a:t>Morpurgo</a:t>
            </a:r>
            <a:r>
              <a:rPr lang="en-GB" sz="1600" dirty="0"/>
              <a:t> (2012) </a:t>
            </a:r>
            <a:r>
              <a:rPr lang="en-GB" sz="1600" b="1" i="1" dirty="0"/>
              <a:t>Outlaw: The true story of Robin </a:t>
            </a:r>
            <a:r>
              <a:rPr lang="en-GB" sz="1600" b="1" i="1" dirty="0" smtClean="0"/>
              <a:t>Hood.</a:t>
            </a:r>
            <a:r>
              <a:rPr lang="en-GB" sz="1600" b="1" dirty="0" smtClean="0"/>
              <a:t> </a:t>
            </a:r>
            <a:r>
              <a:rPr lang="en-GB" sz="1600" dirty="0"/>
              <a:t>London: Harper Collins</a:t>
            </a:r>
          </a:p>
          <a:p>
            <a:r>
              <a:rPr lang="en-GB" sz="1600" dirty="0"/>
              <a:t> </a:t>
            </a:r>
          </a:p>
          <a:p>
            <a:r>
              <a:rPr lang="en-GB" sz="1600" dirty="0"/>
              <a:t>John Burrows, Howard Pyle and Lucy </a:t>
            </a:r>
            <a:r>
              <a:rPr lang="en-GB" sz="1600" dirty="0" err="1"/>
              <a:t>Corvino</a:t>
            </a:r>
            <a:r>
              <a:rPr lang="en-GB" sz="1600" dirty="0"/>
              <a:t> (2005) </a:t>
            </a:r>
            <a:r>
              <a:rPr lang="en-GB" sz="1600" b="1" i="1" dirty="0"/>
              <a:t>The Adventures of Robin Hood Classic Starts </a:t>
            </a:r>
            <a:r>
              <a:rPr lang="en-GB" sz="1600" b="1" i="1" dirty="0" smtClean="0"/>
              <a:t>Series.</a:t>
            </a:r>
            <a:r>
              <a:rPr lang="en-GB" sz="1600" dirty="0" smtClean="0"/>
              <a:t> </a:t>
            </a:r>
            <a:r>
              <a:rPr lang="en-GB" sz="1600" dirty="0"/>
              <a:t>London: Sterling Juvenile</a:t>
            </a:r>
          </a:p>
          <a:p>
            <a:r>
              <a:rPr lang="en-GB" sz="1600" dirty="0"/>
              <a:t> </a:t>
            </a:r>
          </a:p>
          <a:p>
            <a:r>
              <a:rPr lang="en-GB" sz="1600" dirty="0"/>
              <a:t>Terry </a:t>
            </a:r>
            <a:r>
              <a:rPr lang="en-GB" sz="1600" dirty="0" err="1"/>
              <a:t>Deary</a:t>
            </a:r>
            <a:r>
              <a:rPr lang="en-GB" sz="1600" dirty="0"/>
              <a:t> (2007) </a:t>
            </a:r>
            <a:r>
              <a:rPr lang="en-GB" sz="1600" b="1" i="1" dirty="0" err="1"/>
              <a:t>Stormin</a:t>
            </a:r>
            <a:r>
              <a:rPr lang="en-GB" sz="1600" b="1" i="1" dirty="0"/>
              <a:t>’ Normans (Horrible Histories</a:t>
            </a:r>
            <a:r>
              <a:rPr lang="en-GB" sz="1600" b="1" i="1" dirty="0" smtClean="0"/>
              <a:t>).</a:t>
            </a:r>
            <a:r>
              <a:rPr lang="en-GB" sz="1600" dirty="0" smtClean="0"/>
              <a:t> </a:t>
            </a:r>
            <a:r>
              <a:rPr lang="en-GB" sz="1600" dirty="0"/>
              <a:t>London: Scholastic</a:t>
            </a:r>
          </a:p>
          <a:p>
            <a:r>
              <a:rPr lang="en-GB" sz="1600" dirty="0"/>
              <a:t> </a:t>
            </a:r>
          </a:p>
          <a:p>
            <a:r>
              <a:rPr lang="en-GB" sz="1600" i="1" u="sng" dirty="0"/>
              <a:t>Books for </a:t>
            </a:r>
            <a:r>
              <a:rPr lang="en-GB" sz="1600" i="1" u="sng" dirty="0" smtClean="0"/>
              <a:t>Teachers</a:t>
            </a:r>
            <a:endParaRPr lang="en-GB" sz="1600" i="1" u="sng" dirty="0"/>
          </a:p>
          <a:p>
            <a:r>
              <a:rPr lang="en-GB" sz="1600" dirty="0"/>
              <a:t>David Baldwin (2012) </a:t>
            </a:r>
            <a:r>
              <a:rPr lang="en-GB" sz="1600" b="1" i="1" dirty="0"/>
              <a:t>Robin Hood: The English Outlaw </a:t>
            </a:r>
            <a:r>
              <a:rPr lang="en-GB" sz="1600" b="1" i="1" dirty="0" smtClean="0"/>
              <a:t>Unmasked.</a:t>
            </a:r>
            <a:r>
              <a:rPr lang="en-GB" sz="1600" i="1" dirty="0" smtClean="0"/>
              <a:t> </a:t>
            </a:r>
            <a:r>
              <a:rPr lang="en-GB" sz="1600" dirty="0"/>
              <a:t>London: Amberley Publishing.</a:t>
            </a:r>
          </a:p>
          <a:p>
            <a:r>
              <a:rPr lang="en-GB" sz="1600" dirty="0"/>
              <a:t> </a:t>
            </a:r>
          </a:p>
          <a:p>
            <a:r>
              <a:rPr lang="en-GB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3725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Ribbon 3"/>
          <p:cNvSpPr/>
          <p:nvPr/>
        </p:nvSpPr>
        <p:spPr>
          <a:xfrm>
            <a:off x="1624114" y="1124744"/>
            <a:ext cx="5904656" cy="576065"/>
          </a:xfrm>
          <a:prstGeom prst="ribbo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Supporting Materials</a:t>
            </a:r>
            <a:endParaRPr lang="en-GB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9" b="-1"/>
          <a:stretch/>
        </p:blipFill>
        <p:spPr bwMode="auto">
          <a:xfrm>
            <a:off x="0" y="0"/>
            <a:ext cx="89685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9" b="-1"/>
          <a:stretch/>
        </p:blipFill>
        <p:spPr bwMode="auto">
          <a:xfrm>
            <a:off x="8257026" y="0"/>
            <a:ext cx="89685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7"/>
          <a:stretch/>
        </p:blipFill>
        <p:spPr bwMode="auto">
          <a:xfrm rot="5400000">
            <a:off x="4191599" y="2733187"/>
            <a:ext cx="830063" cy="7419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6"/>
          <a:stretch/>
        </p:blipFill>
        <p:spPr bwMode="auto">
          <a:xfrm rot="5400000">
            <a:off x="4176939" y="-3259130"/>
            <a:ext cx="829808" cy="7419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80431" y="1823120"/>
            <a:ext cx="67687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Films</a:t>
            </a:r>
            <a:endParaRPr lang="en-GB" sz="1600" dirty="0"/>
          </a:p>
          <a:p>
            <a:r>
              <a:rPr lang="en-GB" sz="1600" i="1" u="sng" dirty="0" smtClean="0"/>
              <a:t>Films </a:t>
            </a:r>
            <a:r>
              <a:rPr lang="en-GB" sz="1600" i="1" u="sng" dirty="0"/>
              <a:t>for </a:t>
            </a:r>
            <a:r>
              <a:rPr lang="en-GB" sz="1600" i="1" u="sng" dirty="0" smtClean="0"/>
              <a:t>Pupils</a:t>
            </a:r>
            <a:endParaRPr lang="en-GB" sz="1600" i="1" u="sng" dirty="0"/>
          </a:p>
          <a:p>
            <a:r>
              <a:rPr lang="en-GB" sz="1600" b="1" dirty="0"/>
              <a:t>The Adventures of Robin Hood</a:t>
            </a:r>
            <a:r>
              <a:rPr lang="en-GB" sz="1600" i="1" dirty="0"/>
              <a:t> </a:t>
            </a:r>
            <a:r>
              <a:rPr lang="en-GB" sz="1600" dirty="0"/>
              <a:t>(</a:t>
            </a:r>
            <a:r>
              <a:rPr lang="en-GB" sz="1600" dirty="0" smtClean="0"/>
              <a:t>1938) starring Errol Flynn. </a:t>
            </a:r>
            <a:endParaRPr lang="en-GB" sz="1600" dirty="0"/>
          </a:p>
          <a:p>
            <a:r>
              <a:rPr lang="en-GB" sz="1600" i="1" dirty="0"/>
              <a:t> </a:t>
            </a:r>
            <a:endParaRPr lang="en-GB" sz="1600" dirty="0"/>
          </a:p>
          <a:p>
            <a:r>
              <a:rPr lang="en-GB" sz="1600" b="1" dirty="0"/>
              <a:t>Robin Hood </a:t>
            </a:r>
            <a:r>
              <a:rPr lang="en-GB" sz="1600" dirty="0"/>
              <a:t>(2007)</a:t>
            </a:r>
            <a:r>
              <a:rPr lang="en-GB" sz="1600" i="1" dirty="0"/>
              <a:t> </a:t>
            </a:r>
            <a:r>
              <a:rPr lang="en-GB" sz="1600" dirty="0" smtClean="0"/>
              <a:t>dir. Wolfgang </a:t>
            </a:r>
            <a:r>
              <a:rPr lang="en-GB" sz="1600" dirty="0" err="1" smtClean="0"/>
              <a:t>Reitherman</a:t>
            </a:r>
            <a:r>
              <a:rPr lang="en-GB" sz="1600" i="1" dirty="0" smtClean="0"/>
              <a:t>. </a:t>
            </a:r>
            <a:r>
              <a:rPr lang="en-GB" sz="1600" dirty="0" smtClean="0"/>
              <a:t>Disney </a:t>
            </a:r>
            <a:endParaRPr lang="en-GB" sz="1600" dirty="0"/>
          </a:p>
          <a:p>
            <a:r>
              <a:rPr lang="en-GB" sz="1600" dirty="0"/>
              <a:t> </a:t>
            </a:r>
          </a:p>
          <a:p>
            <a:r>
              <a:rPr lang="en-GB" sz="1600" i="1" u="sng" dirty="0" smtClean="0"/>
              <a:t>Films </a:t>
            </a:r>
            <a:r>
              <a:rPr lang="en-GB" sz="1600" i="1" u="sng" dirty="0"/>
              <a:t>for </a:t>
            </a:r>
            <a:r>
              <a:rPr lang="en-GB" sz="1600" i="1" u="sng" dirty="0" smtClean="0"/>
              <a:t>Teachers</a:t>
            </a:r>
            <a:endParaRPr lang="en-GB" sz="1600" i="1" u="sng" dirty="0"/>
          </a:p>
          <a:p>
            <a:r>
              <a:rPr lang="en-GB" sz="1600" b="1" dirty="0"/>
              <a:t>Vikings </a:t>
            </a:r>
            <a:r>
              <a:rPr lang="en-GB" sz="1600" dirty="0"/>
              <a:t>(2012) Neil Oliver’s three-part BBC TV series. </a:t>
            </a:r>
          </a:p>
          <a:p>
            <a:r>
              <a:rPr lang="en-GB" sz="1600" dirty="0"/>
              <a:t> </a:t>
            </a:r>
          </a:p>
          <a:p>
            <a:r>
              <a:rPr lang="en-GB" sz="1600" b="1" dirty="0" smtClean="0"/>
              <a:t>Links </a:t>
            </a:r>
            <a:endParaRPr lang="en-GB" sz="1600" dirty="0"/>
          </a:p>
          <a:p>
            <a:r>
              <a:rPr lang="en-GB" sz="1600" i="1" u="sng" dirty="0"/>
              <a:t>Links for Pupils </a:t>
            </a:r>
          </a:p>
          <a:p>
            <a:r>
              <a:rPr lang="en-GB" sz="1600" b="1" dirty="0"/>
              <a:t>Disney Ballad of Robin Hood and Little John </a:t>
            </a:r>
            <a:r>
              <a:rPr lang="en-GB" sz="1600" dirty="0" smtClean="0"/>
              <a:t> - </a:t>
            </a:r>
            <a:r>
              <a:rPr lang="en-GB" sz="1600" u="sng" dirty="0" smtClean="0">
                <a:hlinkClick r:id="rId3"/>
              </a:rPr>
              <a:t>https</a:t>
            </a:r>
            <a:r>
              <a:rPr lang="en-GB" sz="1600" u="sng" dirty="0">
                <a:hlinkClick r:id="rId3"/>
              </a:rPr>
              <a:t>://www.youtube.com/watch?v=5OT4AIwC4dI</a:t>
            </a:r>
            <a:endParaRPr lang="en-GB" sz="1600" dirty="0"/>
          </a:p>
          <a:p>
            <a:r>
              <a:rPr lang="en-GB" sz="1600" dirty="0"/>
              <a:t> </a:t>
            </a:r>
          </a:p>
          <a:p>
            <a:r>
              <a:rPr lang="en-GB" sz="1600" b="1" dirty="0"/>
              <a:t>Robin Hood </a:t>
            </a:r>
            <a:r>
              <a:rPr lang="en-GB" sz="1600" b="1" dirty="0" smtClean="0"/>
              <a:t>Tales</a:t>
            </a:r>
            <a:r>
              <a:rPr lang="en-GB" sz="1600" dirty="0" smtClean="0"/>
              <a:t> - </a:t>
            </a:r>
            <a:r>
              <a:rPr lang="en-GB" sz="1600" i="1" dirty="0" smtClean="0"/>
              <a:t> </a:t>
            </a:r>
            <a:r>
              <a:rPr lang="en-GB" sz="1600" u="sng" dirty="0">
                <a:hlinkClick r:id="rId4"/>
              </a:rPr>
              <a:t>http://www.boldoutlaw.com/rhbal/</a:t>
            </a:r>
            <a:endParaRPr lang="en-GB" sz="1600" dirty="0"/>
          </a:p>
          <a:p>
            <a:r>
              <a:rPr lang="en-GB" sz="1600" b="1" i="1" dirty="0"/>
              <a:t> </a:t>
            </a:r>
            <a:endParaRPr lang="en-GB" sz="1600" dirty="0"/>
          </a:p>
          <a:p>
            <a:r>
              <a:rPr lang="en-GB" sz="1600" b="1" dirty="0"/>
              <a:t>Anglo Saxon </a:t>
            </a:r>
            <a:r>
              <a:rPr lang="en-GB" sz="1600" b="1" dirty="0" smtClean="0"/>
              <a:t>timeline</a:t>
            </a:r>
            <a:r>
              <a:rPr lang="en-GB" sz="1600" dirty="0" smtClean="0"/>
              <a:t> -   </a:t>
            </a:r>
            <a:r>
              <a:rPr lang="en-GB" sz="1600" u="sng" dirty="0">
                <a:hlinkClick r:id="rId5"/>
              </a:rPr>
              <a:t>http://saxons.etrusia.co.uk/saxons_timeline.php</a:t>
            </a:r>
            <a:endParaRPr lang="en-GB" sz="1600" dirty="0"/>
          </a:p>
          <a:p>
            <a:endParaRPr lang="en-GB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2900057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Ribbon 3"/>
          <p:cNvSpPr/>
          <p:nvPr/>
        </p:nvSpPr>
        <p:spPr>
          <a:xfrm>
            <a:off x="1624114" y="1124744"/>
            <a:ext cx="5904656" cy="576065"/>
          </a:xfrm>
          <a:prstGeom prst="ribbo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Supporting Materials</a:t>
            </a:r>
            <a:endParaRPr lang="en-GB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9" b="-1"/>
          <a:stretch/>
        </p:blipFill>
        <p:spPr bwMode="auto">
          <a:xfrm>
            <a:off x="0" y="0"/>
            <a:ext cx="89685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9" b="-1"/>
          <a:stretch/>
        </p:blipFill>
        <p:spPr bwMode="auto">
          <a:xfrm>
            <a:off x="8257026" y="0"/>
            <a:ext cx="89685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7"/>
          <a:stretch/>
        </p:blipFill>
        <p:spPr bwMode="auto">
          <a:xfrm rot="5400000">
            <a:off x="4191599" y="2733187"/>
            <a:ext cx="830063" cy="7419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6"/>
          <a:stretch/>
        </p:blipFill>
        <p:spPr bwMode="auto">
          <a:xfrm rot="5400000">
            <a:off x="4176939" y="-3259130"/>
            <a:ext cx="829808" cy="7419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15616" y="1844824"/>
            <a:ext cx="687539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u="sng" dirty="0"/>
              <a:t>Links for Teachers</a:t>
            </a:r>
          </a:p>
          <a:p>
            <a:r>
              <a:rPr lang="en-GB" sz="1600" b="1" dirty="0"/>
              <a:t>TES Resources website</a:t>
            </a:r>
            <a:r>
              <a:rPr lang="en-GB" sz="1600" dirty="0"/>
              <a:t> - </a:t>
            </a:r>
            <a:r>
              <a:rPr lang="en-GB" sz="1600" b="1" dirty="0"/>
              <a:t> </a:t>
            </a:r>
            <a:r>
              <a:rPr lang="en-GB" sz="1600" u="sng" dirty="0">
                <a:hlinkClick r:id="rId3"/>
              </a:rPr>
              <a:t>http://www.tes.co.uk/TaxonomySearchResults.aspx?keywords=robin+hood&amp;parametrics=primary,42198</a:t>
            </a:r>
            <a:r>
              <a:rPr lang="en-GB" sz="1600" u="sng" dirty="0"/>
              <a:t> </a:t>
            </a:r>
            <a:endParaRPr lang="en-GB" sz="1600" dirty="0"/>
          </a:p>
          <a:p>
            <a:r>
              <a:rPr lang="en-GB" sz="1600" b="1" dirty="0"/>
              <a:t> </a:t>
            </a:r>
            <a:endParaRPr lang="en-GB" sz="1600" dirty="0"/>
          </a:p>
          <a:p>
            <a:r>
              <a:rPr lang="en-GB" sz="1600" b="1" dirty="0"/>
              <a:t>Robin Hood The Fact and the Fiction</a:t>
            </a:r>
            <a:r>
              <a:rPr lang="en-GB" sz="1600" dirty="0"/>
              <a:t> -   </a:t>
            </a:r>
            <a:r>
              <a:rPr lang="en-GB" sz="1600" u="sng" dirty="0">
                <a:hlinkClick r:id="rId4"/>
              </a:rPr>
              <a:t>http://www.robinhoodlegend.com</a:t>
            </a:r>
            <a:r>
              <a:rPr lang="en-GB" sz="1600" i="1" dirty="0"/>
              <a:t> </a:t>
            </a:r>
            <a:endParaRPr lang="en-GB" sz="1600" dirty="0"/>
          </a:p>
          <a:p>
            <a:r>
              <a:rPr lang="en-GB" sz="1600" dirty="0"/>
              <a:t> </a:t>
            </a:r>
          </a:p>
          <a:p>
            <a:r>
              <a:rPr lang="en-GB" sz="1600" b="1" dirty="0" smtClean="0"/>
              <a:t>BBC</a:t>
            </a:r>
          </a:p>
          <a:p>
            <a:endParaRPr lang="en-GB" sz="1600" dirty="0"/>
          </a:p>
          <a:p>
            <a:r>
              <a:rPr lang="en-GB" sz="1600" b="1" dirty="0"/>
              <a:t>The Historical Context of Robin </a:t>
            </a:r>
            <a:r>
              <a:rPr lang="en-GB" sz="1600" b="1" dirty="0" smtClean="0"/>
              <a:t>Hood</a:t>
            </a:r>
            <a:r>
              <a:rPr lang="en-GB" sz="1600" dirty="0" smtClean="0"/>
              <a:t> - </a:t>
            </a:r>
            <a:endParaRPr lang="en-GB" sz="1600" dirty="0"/>
          </a:p>
          <a:p>
            <a:r>
              <a:rPr lang="en-GB" sz="1600" u="sng" dirty="0">
                <a:hlinkClick r:id="rId5"/>
              </a:rPr>
              <a:t>http://</a:t>
            </a:r>
            <a:r>
              <a:rPr lang="en-GB" sz="1600" u="sng" dirty="0" smtClean="0">
                <a:hlinkClick r:id="rId5"/>
              </a:rPr>
              <a:t>www.bbc.co.uk/history/british/middle_ages/robin_01.shtml</a:t>
            </a:r>
            <a:endParaRPr lang="en-GB" sz="1600" u="sng" dirty="0" smtClean="0"/>
          </a:p>
          <a:p>
            <a:endParaRPr lang="en-GB" sz="1600" dirty="0"/>
          </a:p>
          <a:p>
            <a:r>
              <a:rPr lang="en-GB" sz="1600" b="1" dirty="0" smtClean="0"/>
              <a:t>BBC History: The Normans</a:t>
            </a:r>
            <a:r>
              <a:rPr lang="en-GB" sz="1600" dirty="0" smtClean="0"/>
              <a:t> - </a:t>
            </a:r>
            <a:r>
              <a:rPr lang="en-GB" sz="1600" u="sng" dirty="0" smtClean="0">
                <a:hlinkClick r:id="rId6"/>
              </a:rPr>
              <a:t>http</a:t>
            </a:r>
            <a:r>
              <a:rPr lang="en-GB" sz="1600" u="sng" dirty="0">
                <a:hlinkClick r:id="rId6"/>
              </a:rPr>
              <a:t>://www.bbc.co.uk/history/british/normans</a:t>
            </a:r>
            <a:r>
              <a:rPr lang="en-GB" sz="1600" u="sng" dirty="0" smtClean="0">
                <a:hlinkClick r:id="rId6"/>
              </a:rPr>
              <a:t>/</a:t>
            </a:r>
            <a:endParaRPr lang="en-GB" sz="1600" u="sng" dirty="0" smtClean="0"/>
          </a:p>
          <a:p>
            <a:endParaRPr lang="en-GB" sz="1600" dirty="0"/>
          </a:p>
          <a:p>
            <a:r>
              <a:rPr lang="en-GB" sz="1600" b="1" dirty="0"/>
              <a:t>BBC History: The </a:t>
            </a:r>
            <a:r>
              <a:rPr lang="en-GB" sz="1600" b="1" dirty="0" smtClean="0"/>
              <a:t>Saxons</a:t>
            </a:r>
            <a:r>
              <a:rPr lang="en-GB" sz="1600" dirty="0" smtClean="0"/>
              <a:t> - </a:t>
            </a:r>
            <a:r>
              <a:rPr lang="en-GB" sz="1600" u="sng" dirty="0" smtClean="0">
                <a:hlinkClick r:id="rId7"/>
              </a:rPr>
              <a:t>http</a:t>
            </a:r>
            <a:r>
              <a:rPr lang="en-GB" sz="1600" u="sng" dirty="0">
                <a:hlinkClick r:id="rId7"/>
              </a:rPr>
              <a:t>://www.bbc.co.uk/history/ancient/anglo_saxons/</a:t>
            </a:r>
            <a:endParaRPr lang="en-GB" sz="1600" dirty="0"/>
          </a:p>
          <a:p>
            <a:r>
              <a:rPr lang="en-US" sz="1600" dirty="0"/>
              <a:t> 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069699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58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Leane Wartnaby</dc:creator>
  <cp:lastModifiedBy>Aidan Thompson</cp:lastModifiedBy>
  <cp:revision>17</cp:revision>
  <dcterms:created xsi:type="dcterms:W3CDTF">2015-11-12T09:11:55Z</dcterms:created>
  <dcterms:modified xsi:type="dcterms:W3CDTF">2015-11-18T14:21:14Z</dcterms:modified>
</cp:coreProperties>
</file>