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90" r:id="rId3"/>
    <p:sldId id="257" r:id="rId4"/>
    <p:sldId id="279" r:id="rId5"/>
    <p:sldId id="281" r:id="rId6"/>
    <p:sldId id="280" r:id="rId7"/>
    <p:sldId id="258" r:id="rId8"/>
    <p:sldId id="289" r:id="rId9"/>
    <p:sldId id="260" r:id="rId10"/>
    <p:sldId id="262" r:id="rId11"/>
    <p:sldId id="261" r:id="rId12"/>
    <p:sldId id="264" r:id="rId13"/>
    <p:sldId id="266" r:id="rId14"/>
    <p:sldId id="267" r:id="rId15"/>
    <p:sldId id="268" r:id="rId16"/>
    <p:sldId id="269" r:id="rId17"/>
    <p:sldId id="270" r:id="rId18"/>
    <p:sldId id="271" r:id="rId19"/>
    <p:sldId id="272" r:id="rId20"/>
    <p:sldId id="273" r:id="rId21"/>
    <p:sldId id="275" r:id="rId22"/>
    <p:sldId id="277" r:id="rId23"/>
    <p:sldId id="288" r:id="rId24"/>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p:cViewPr>
        <p:scale>
          <a:sx n="100" d="100"/>
          <a:sy n="100" d="100"/>
        </p:scale>
        <p:origin x="-72" y="-228"/>
      </p:cViewPr>
      <p:guideLst>
        <p:guide orient="horz" pos="2160"/>
        <p:guide pos="2880"/>
      </p:guideLst>
    </p:cSldViewPr>
  </p:slideViewPr>
  <p:outlineViewPr>
    <p:cViewPr>
      <p:scale>
        <a:sx n="33" d="100"/>
        <a:sy n="33" d="100"/>
      </p:scale>
      <p:origin x="48" y="74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2BA976-B6D7-4187-AF49-77FE39A1FDDB}" type="datetimeFigureOut">
              <a:rPr lang="en-GB" smtClean="0"/>
              <a:t>26/02/2016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F2FE4B-2587-4A59-8049-8097024D2DC7}" type="slidenum">
              <a:rPr lang="en-GB" smtClean="0"/>
              <a:t>‹#›</a:t>
            </a:fld>
            <a:endParaRPr lang="en-GB"/>
          </a:p>
        </p:txBody>
      </p:sp>
    </p:spTree>
    <p:extLst>
      <p:ext uri="{BB962C8B-B14F-4D97-AF65-F5344CB8AC3E}">
        <p14:creationId xmlns:p14="http://schemas.microsoft.com/office/powerpoint/2010/main" val="1853449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s-I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s-IS"/>
          </a:p>
        </p:txBody>
      </p:sp>
      <p:sp>
        <p:nvSpPr>
          <p:cNvPr id="4" name="Date Placeholder 3"/>
          <p:cNvSpPr>
            <a:spLocks noGrp="1"/>
          </p:cNvSpPr>
          <p:nvPr>
            <p:ph type="dt" sz="half" idx="10"/>
          </p:nvPr>
        </p:nvSpPr>
        <p:spPr/>
        <p:txBody>
          <a:bodyPr/>
          <a:lstStyle/>
          <a:p>
            <a:fld id="{6083F212-ABB4-45AD-8635-0024872D8452}" type="datetimeFigureOut">
              <a:rPr lang="is-IS" smtClean="0"/>
              <a:pPr/>
              <a:t>26.2.2016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D82722BA-B2CD-43A0-8DC4-11AACC9E9907}" type="slidenum">
              <a:rPr lang="is-IS" smtClean="0"/>
              <a:pPr/>
              <a:t>‹#›</a:t>
            </a:fld>
            <a:endParaRPr lang="is-I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6083F212-ABB4-45AD-8635-0024872D8452}" type="datetimeFigureOut">
              <a:rPr lang="is-IS" smtClean="0"/>
              <a:pPr/>
              <a:t>26.2.2016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D82722BA-B2CD-43A0-8DC4-11AACC9E9907}" type="slidenum">
              <a:rPr lang="is-IS" smtClean="0"/>
              <a:pPr/>
              <a:t>‹#›</a:t>
            </a:fld>
            <a:endParaRPr lang="is-I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s-I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6083F212-ABB4-45AD-8635-0024872D8452}" type="datetimeFigureOut">
              <a:rPr lang="is-IS" smtClean="0"/>
              <a:pPr/>
              <a:t>26.2.2016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D82722BA-B2CD-43A0-8DC4-11AACC9E9907}" type="slidenum">
              <a:rPr lang="is-IS" smtClean="0"/>
              <a:pPr/>
              <a:t>‹#›</a:t>
            </a:fld>
            <a:endParaRPr lang="is-I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5720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0991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68221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97040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78830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022257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96917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27455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6083F212-ABB4-45AD-8635-0024872D8452}" type="datetimeFigureOut">
              <a:rPr lang="is-IS" smtClean="0"/>
              <a:pPr/>
              <a:t>26.2.2016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D82722BA-B2CD-43A0-8DC4-11AACC9E9907}" type="slidenum">
              <a:rPr lang="is-IS" smtClean="0"/>
              <a:pPr/>
              <a:t>‹#›</a:t>
            </a:fld>
            <a:endParaRPr lang="is-I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64697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645767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6464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s-I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3F212-ABB4-45AD-8635-0024872D8452}" type="datetimeFigureOut">
              <a:rPr lang="is-IS" smtClean="0"/>
              <a:pPr/>
              <a:t>26.2.2016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D82722BA-B2CD-43A0-8DC4-11AACC9E9907}" type="slidenum">
              <a:rPr lang="is-IS" smtClean="0"/>
              <a:pPr/>
              <a:t>‹#›</a:t>
            </a:fld>
            <a:endParaRPr lang="is-I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Date Placeholder 4"/>
          <p:cNvSpPr>
            <a:spLocks noGrp="1"/>
          </p:cNvSpPr>
          <p:nvPr>
            <p:ph type="dt" sz="half" idx="10"/>
          </p:nvPr>
        </p:nvSpPr>
        <p:spPr/>
        <p:txBody>
          <a:bodyPr/>
          <a:lstStyle/>
          <a:p>
            <a:fld id="{6083F212-ABB4-45AD-8635-0024872D8452}" type="datetimeFigureOut">
              <a:rPr lang="is-IS" smtClean="0"/>
              <a:pPr/>
              <a:t>26.2.2016</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D82722BA-B2CD-43A0-8DC4-11AACC9E9907}" type="slidenum">
              <a:rPr lang="is-IS" smtClean="0"/>
              <a:pPr/>
              <a:t>‹#›</a:t>
            </a:fld>
            <a:endParaRPr lang="is-I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s-I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7" name="Date Placeholder 6"/>
          <p:cNvSpPr>
            <a:spLocks noGrp="1"/>
          </p:cNvSpPr>
          <p:nvPr>
            <p:ph type="dt" sz="half" idx="10"/>
          </p:nvPr>
        </p:nvSpPr>
        <p:spPr/>
        <p:txBody>
          <a:bodyPr/>
          <a:lstStyle/>
          <a:p>
            <a:fld id="{6083F212-ABB4-45AD-8635-0024872D8452}" type="datetimeFigureOut">
              <a:rPr lang="is-IS" smtClean="0"/>
              <a:pPr/>
              <a:t>26.2.2016</a:t>
            </a:fld>
            <a:endParaRPr lang="is-IS"/>
          </a:p>
        </p:txBody>
      </p:sp>
      <p:sp>
        <p:nvSpPr>
          <p:cNvPr id="8" name="Footer Placeholder 7"/>
          <p:cNvSpPr>
            <a:spLocks noGrp="1"/>
          </p:cNvSpPr>
          <p:nvPr>
            <p:ph type="ftr" sz="quarter" idx="11"/>
          </p:nvPr>
        </p:nvSpPr>
        <p:spPr/>
        <p:txBody>
          <a:bodyPr/>
          <a:lstStyle/>
          <a:p>
            <a:endParaRPr lang="is-IS"/>
          </a:p>
        </p:txBody>
      </p:sp>
      <p:sp>
        <p:nvSpPr>
          <p:cNvPr id="9" name="Slide Number Placeholder 8"/>
          <p:cNvSpPr>
            <a:spLocks noGrp="1"/>
          </p:cNvSpPr>
          <p:nvPr>
            <p:ph type="sldNum" sz="quarter" idx="12"/>
          </p:nvPr>
        </p:nvSpPr>
        <p:spPr/>
        <p:txBody>
          <a:bodyPr/>
          <a:lstStyle/>
          <a:p>
            <a:fld id="{D82722BA-B2CD-43A0-8DC4-11AACC9E9907}" type="slidenum">
              <a:rPr lang="is-IS" smtClean="0"/>
              <a:pPr/>
              <a:t>‹#›</a:t>
            </a:fld>
            <a:endParaRPr lang="is-I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Date Placeholder 2"/>
          <p:cNvSpPr>
            <a:spLocks noGrp="1"/>
          </p:cNvSpPr>
          <p:nvPr>
            <p:ph type="dt" sz="half" idx="10"/>
          </p:nvPr>
        </p:nvSpPr>
        <p:spPr/>
        <p:txBody>
          <a:bodyPr/>
          <a:lstStyle/>
          <a:p>
            <a:fld id="{6083F212-ABB4-45AD-8635-0024872D8452}" type="datetimeFigureOut">
              <a:rPr lang="is-IS" smtClean="0"/>
              <a:pPr/>
              <a:t>26.2.2016</a:t>
            </a:fld>
            <a:endParaRPr lang="is-IS"/>
          </a:p>
        </p:txBody>
      </p:sp>
      <p:sp>
        <p:nvSpPr>
          <p:cNvPr id="4" name="Footer Placeholder 3"/>
          <p:cNvSpPr>
            <a:spLocks noGrp="1"/>
          </p:cNvSpPr>
          <p:nvPr>
            <p:ph type="ftr" sz="quarter" idx="11"/>
          </p:nvPr>
        </p:nvSpPr>
        <p:spPr/>
        <p:txBody>
          <a:bodyPr/>
          <a:lstStyle/>
          <a:p>
            <a:endParaRPr lang="is-IS"/>
          </a:p>
        </p:txBody>
      </p:sp>
      <p:sp>
        <p:nvSpPr>
          <p:cNvPr id="5" name="Slide Number Placeholder 4"/>
          <p:cNvSpPr>
            <a:spLocks noGrp="1"/>
          </p:cNvSpPr>
          <p:nvPr>
            <p:ph type="sldNum" sz="quarter" idx="12"/>
          </p:nvPr>
        </p:nvSpPr>
        <p:spPr/>
        <p:txBody>
          <a:bodyPr/>
          <a:lstStyle/>
          <a:p>
            <a:fld id="{D82722BA-B2CD-43A0-8DC4-11AACC9E9907}" type="slidenum">
              <a:rPr lang="is-IS" smtClean="0"/>
              <a:pPr/>
              <a:t>‹#›</a:t>
            </a:fld>
            <a:endParaRPr lang="is-I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83F212-ABB4-45AD-8635-0024872D8452}" type="datetimeFigureOut">
              <a:rPr lang="is-IS" smtClean="0"/>
              <a:pPr/>
              <a:t>26.2.2016</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p:txBody>
          <a:bodyPr/>
          <a:lstStyle/>
          <a:p>
            <a:fld id="{D82722BA-B2CD-43A0-8DC4-11AACC9E9907}" type="slidenum">
              <a:rPr lang="is-IS" smtClean="0"/>
              <a:pPr/>
              <a:t>‹#›</a:t>
            </a:fld>
            <a:endParaRPr lang="is-I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s-I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3F212-ABB4-45AD-8635-0024872D8452}" type="datetimeFigureOut">
              <a:rPr lang="is-IS" smtClean="0"/>
              <a:pPr/>
              <a:t>26.2.2016</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D82722BA-B2CD-43A0-8DC4-11AACC9E9907}" type="slidenum">
              <a:rPr lang="is-IS" smtClean="0"/>
              <a:pPr/>
              <a:t>‹#›</a:t>
            </a:fld>
            <a:endParaRPr lang="is-I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s-I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s-I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3F212-ABB4-45AD-8635-0024872D8452}" type="datetimeFigureOut">
              <a:rPr lang="is-IS" smtClean="0"/>
              <a:pPr/>
              <a:t>26.2.2016</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D82722BA-B2CD-43A0-8DC4-11AACC9E9907}" type="slidenum">
              <a:rPr lang="is-IS" smtClean="0"/>
              <a:pPr/>
              <a:t>‹#›</a:t>
            </a:fld>
            <a:endParaRPr lang="is-I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s-I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3F212-ABB4-45AD-8635-0024872D8452}" type="datetimeFigureOut">
              <a:rPr lang="is-IS" smtClean="0"/>
              <a:pPr/>
              <a:t>26.2.2016</a:t>
            </a:fld>
            <a:endParaRPr lang="is-I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s-I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2722BA-B2CD-43A0-8DC4-11AACC9E9907}" type="slidenum">
              <a:rPr lang="is-IS" smtClean="0"/>
              <a:pPr/>
              <a:t>‹#›</a:t>
            </a:fld>
            <a:endParaRPr lang="is-I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40CBB-139F-4D92-8C87-E24DFAC53E14}" type="datetimeFigureOut">
              <a:rPr lang="en-GB" smtClean="0">
                <a:solidFill>
                  <a:prstClr val="black">
                    <a:tint val="75000"/>
                  </a:prstClr>
                </a:solidFill>
              </a:rPr>
              <a:pPr/>
              <a:t>26/02/2016</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3BB9B-C23A-48DA-A676-93B6F77B843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58436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3.emf"/><Relationship Id="rId4" Type="http://schemas.openxmlformats.org/officeDocument/2006/relationships/package" Target="../embeddings/Microsoft_Word_Document1.docx"/></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8.emf"/><Relationship Id="rId4" Type="http://schemas.openxmlformats.org/officeDocument/2006/relationships/package" Target="../embeddings/Microsoft_Word_Document2.docx"/></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www.jubileecentre.ac.uk/userfiles/jubileecentre/pdf/Research%20Reports/The_Good_Teacher_Understanding_Virtues_in_Practice.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jubileecentre.ac.uk/userfiles/jubileecentre/pdf/Research%20Reports/Virtuous_Medical_Practice.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4294967295"/>
          </p:nvPr>
        </p:nvSpPr>
        <p:spPr>
          <a:xfrm>
            <a:off x="0" y="1600200"/>
            <a:ext cx="8229600" cy="4525963"/>
          </a:xfrm>
        </p:spPr>
        <p:txBody>
          <a:bodyPr/>
          <a:lstStyle/>
          <a:p>
            <a:pPr marL="0" indent="0">
              <a:buNone/>
            </a:pPr>
            <a:r>
              <a:rPr lang="en-GB" noProof="0" dirty="0" smtClean="0"/>
              <a:t>     </a:t>
            </a:r>
            <a:r>
              <a:rPr lang="en-GB" b="1" noProof="0" dirty="0" smtClean="0"/>
              <a:t>The Jubilee Centre for Character and Virtues</a:t>
            </a:r>
          </a:p>
          <a:p>
            <a:pPr marL="0" indent="0">
              <a:buNone/>
            </a:pPr>
            <a:r>
              <a:rPr lang="en-GB" b="1" noProof="0" dirty="0" smtClean="0"/>
              <a:t>               University of Birmingham, U.K.</a:t>
            </a:r>
          </a:p>
          <a:p>
            <a:pPr marL="0" indent="0">
              <a:buNone/>
            </a:pPr>
            <a:endParaRPr lang="en-GB" b="1" noProof="0" dirty="0"/>
          </a:p>
          <a:p>
            <a:pPr marL="0" indent="0">
              <a:buNone/>
            </a:pPr>
            <a:endParaRPr lang="en-GB" noProof="0" dirty="0"/>
          </a:p>
        </p:txBody>
      </p:sp>
      <p:sp>
        <p:nvSpPr>
          <p:cNvPr id="6" name="Rectangle 5"/>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4526" y="332656"/>
            <a:ext cx="1728192" cy="412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6478881" y="4201215"/>
            <a:ext cx="2694121" cy="261945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86757" y="3429000"/>
            <a:ext cx="3570486" cy="2376000"/>
          </a:xfrm>
          <a:prstGeom prst="rect">
            <a:avLst/>
          </a:prstGeom>
        </p:spPr>
      </p:pic>
    </p:spTree>
    <p:extLst>
      <p:ext uri="{BB962C8B-B14F-4D97-AF65-F5344CB8AC3E}">
        <p14:creationId xmlns:p14="http://schemas.microsoft.com/office/powerpoint/2010/main" val="1137410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Autofit/>
          </a:bodyPr>
          <a:lstStyle/>
          <a:p>
            <a:r>
              <a:rPr lang="en-GB" sz="3600" noProof="0" dirty="0" smtClean="0"/>
              <a:t>Aristotle’s taxonomy of modes of thinking/intellectual virtues</a:t>
            </a:r>
            <a:endParaRPr lang="en-GB" sz="3600"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pPr>
              <a:buNone/>
            </a:pPr>
            <a:r>
              <a:rPr lang="en-GB" noProof="0" dirty="0" smtClean="0"/>
              <a:t>	All those aim at human excellence in the field of knowing, but that field can be divided into the sub-fields of scientific knowledge (</a:t>
            </a:r>
            <a:r>
              <a:rPr lang="en-GB" i="1" noProof="0" dirty="0" smtClean="0"/>
              <a:t>episteme</a:t>
            </a:r>
            <a:r>
              <a:rPr lang="en-GB" noProof="0" dirty="0" smtClean="0"/>
              <a:t>), skill in making things (</a:t>
            </a:r>
            <a:r>
              <a:rPr lang="en-GB" i="1" noProof="0" dirty="0" err="1" smtClean="0"/>
              <a:t>techne</a:t>
            </a:r>
            <a:r>
              <a:rPr lang="en-GB" noProof="0" dirty="0" smtClean="0"/>
              <a:t>) and skill in doing things, or more specifically, in acting/reacting in the moral sphere (</a:t>
            </a:r>
            <a:r>
              <a:rPr lang="en-GB" i="1" noProof="0" dirty="0" err="1" smtClean="0"/>
              <a:t>phronesis</a:t>
            </a:r>
            <a:r>
              <a:rPr lang="en-GB" noProof="0" dirty="0" smtClean="0"/>
              <a:t>) </a:t>
            </a:r>
          </a:p>
          <a:p>
            <a:pPr>
              <a:buNone/>
            </a:pPr>
            <a:r>
              <a:rPr lang="en-GB" noProof="0" dirty="0" smtClean="0"/>
              <a:t>	True wisdom (</a:t>
            </a:r>
            <a:r>
              <a:rPr lang="en-GB" i="1" noProof="0" dirty="0" err="1" smtClean="0"/>
              <a:t>sophia</a:t>
            </a:r>
            <a:r>
              <a:rPr lang="en-GB" noProof="0" dirty="0" smtClean="0"/>
              <a:t>) in the field of </a:t>
            </a:r>
            <a:r>
              <a:rPr lang="en-GB" i="1" noProof="0" dirty="0" smtClean="0"/>
              <a:t>episteme</a:t>
            </a:r>
            <a:r>
              <a:rPr lang="en-GB" noProof="0" dirty="0" smtClean="0"/>
              <a:t> is achieved through an understanding (</a:t>
            </a:r>
            <a:r>
              <a:rPr lang="en-GB" i="1" noProof="0" dirty="0" smtClean="0"/>
              <a:t>nous</a:t>
            </a:r>
            <a:r>
              <a:rPr lang="en-GB" noProof="0" dirty="0" smtClean="0"/>
              <a:t>) of first principles; for example, those of mathematics. </a:t>
            </a:r>
            <a:r>
              <a:rPr lang="en-GB" i="1" noProof="0" dirty="0" err="1" smtClean="0"/>
              <a:t>Phronesis</a:t>
            </a:r>
            <a:r>
              <a:rPr lang="en-GB" i="1" noProof="0" dirty="0" smtClean="0"/>
              <a:t> </a:t>
            </a:r>
            <a:r>
              <a:rPr lang="en-GB" noProof="0" dirty="0" smtClean="0"/>
              <a:t>also seems to require </a:t>
            </a:r>
            <a:r>
              <a:rPr lang="en-GB" i="1" noProof="0" dirty="0" smtClean="0"/>
              <a:t>nous</a:t>
            </a:r>
            <a:r>
              <a:rPr lang="en-GB" noProof="0" dirty="0" smtClean="0"/>
              <a:t>, namely about the first principles of ethics, but it combines it with mastery of the correct desire to react </a:t>
            </a:r>
          </a:p>
          <a:p>
            <a:pPr>
              <a:buNone/>
            </a:pPr>
            <a:r>
              <a:rPr lang="en-GB" noProof="0" dirty="0" smtClean="0"/>
              <a:t>	Hence, it can help us to think about the content of the good life that we want to live, and to deliberate about plans of action in pursuit of it </a:t>
            </a:r>
            <a:endParaRPr lang="en-GB" noProof="0" dirty="0"/>
          </a:p>
        </p:txBody>
      </p:sp>
      <p:pic>
        <p:nvPicPr>
          <p:cNvPr id="4" name="Picture 4" descr="images[8].jpg"/>
          <p:cNvPicPr>
            <a:picLocks noChangeAspect="1"/>
          </p:cNvPicPr>
          <p:nvPr/>
        </p:nvPicPr>
        <p:blipFill>
          <a:blip r:embed="rId2" cstate="print"/>
          <a:srcRect/>
          <a:stretch>
            <a:fillRect/>
          </a:stretch>
        </p:blipFill>
        <p:spPr bwMode="auto">
          <a:xfrm>
            <a:off x="7956376" y="332656"/>
            <a:ext cx="704850" cy="103981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pPr algn="l"/>
            <a:r>
              <a:rPr lang="en-GB" sz="4000" b="1" noProof="0" dirty="0" smtClean="0"/>
              <a:t/>
            </a:r>
            <a:br>
              <a:rPr lang="en-GB" sz="4000" b="1" noProof="0" dirty="0" smtClean="0"/>
            </a:br>
            <a:r>
              <a:rPr lang="en-GB" sz="4000" b="1" noProof="0" dirty="0" smtClean="0"/>
              <a:t>  </a:t>
            </a:r>
            <a:r>
              <a:rPr lang="en-GB" sz="4900" noProof="0" dirty="0" smtClean="0"/>
              <a:t>Recent retrievals of </a:t>
            </a:r>
            <a:br>
              <a:rPr lang="en-GB" sz="4900" noProof="0" dirty="0" smtClean="0"/>
            </a:br>
            <a:r>
              <a:rPr lang="en-GB" sz="4900" noProof="0" dirty="0" smtClean="0"/>
              <a:t>  </a:t>
            </a:r>
            <a:r>
              <a:rPr lang="en-GB" sz="4900" i="1" noProof="0" dirty="0" err="1" smtClean="0"/>
              <a:t>phronesis</a:t>
            </a:r>
            <a:r>
              <a:rPr lang="en-GB" sz="4900" noProof="0" dirty="0" smtClean="0"/>
              <a:t> in social science</a:t>
            </a:r>
            <a:r>
              <a:rPr lang="en-GB" noProof="0" dirty="0" smtClean="0"/>
              <a:t/>
            </a:r>
            <a:br>
              <a:rPr lang="en-GB" noProof="0" dirty="0" smtClean="0"/>
            </a:br>
            <a:endParaRPr lang="en-GB"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514350" indent="-514350">
              <a:buAutoNum type="arabicPeriod"/>
            </a:pPr>
            <a:r>
              <a:rPr lang="en-GB" noProof="0" dirty="0" smtClean="0"/>
              <a:t>General discourses in </a:t>
            </a:r>
            <a:r>
              <a:rPr lang="en-GB" i="1" noProof="0" dirty="0" smtClean="0"/>
              <a:t>socio-political inquiry </a:t>
            </a:r>
            <a:r>
              <a:rPr lang="en-GB" noProof="0" dirty="0" smtClean="0"/>
              <a:t>on how social science can be made to ‘matter’ (</a:t>
            </a:r>
            <a:r>
              <a:rPr lang="en-GB" noProof="0" dirty="0" err="1" smtClean="0"/>
              <a:t>Flyvbjerg</a:t>
            </a:r>
            <a:r>
              <a:rPr lang="en-GB" noProof="0" dirty="0" smtClean="0"/>
              <a:t>, 2001)</a:t>
            </a:r>
          </a:p>
          <a:p>
            <a:pPr marL="514350" indent="-514350">
              <a:buAutoNum type="arabicPeriod"/>
            </a:pPr>
            <a:r>
              <a:rPr lang="en-GB" noProof="0" dirty="0" smtClean="0"/>
              <a:t>Appeal for the (re)appropriation of practical wisdom in </a:t>
            </a:r>
            <a:r>
              <a:rPr lang="en-GB" i="1" noProof="0" dirty="0" smtClean="0"/>
              <a:t>psychological theory and practice </a:t>
            </a:r>
            <a:r>
              <a:rPr lang="en-GB" noProof="0" dirty="0" smtClean="0"/>
              <a:t>and to revive true professionalism, as opposed to ‘carrots’ and ‘sticks’ (Schwartz &amp; Sharpe, 2010)</a:t>
            </a:r>
          </a:p>
          <a:p>
            <a:pPr marL="514350" indent="-514350">
              <a:buAutoNum type="arabicPeriod"/>
            </a:pPr>
            <a:r>
              <a:rPr lang="en-GB" noProof="0" dirty="0" smtClean="0"/>
              <a:t>Studying the role of wisdom in </a:t>
            </a:r>
            <a:r>
              <a:rPr lang="en-GB" i="1" noProof="0" dirty="0" smtClean="0"/>
              <a:t>human   development and well-being </a:t>
            </a:r>
            <a:r>
              <a:rPr lang="en-GB" noProof="0" dirty="0" smtClean="0"/>
              <a:t>and measuring it (Berlin Model: </a:t>
            </a:r>
            <a:r>
              <a:rPr lang="en-GB" noProof="0" dirty="0" err="1" smtClean="0"/>
              <a:t>Baltes</a:t>
            </a:r>
            <a:r>
              <a:rPr lang="en-GB" noProof="0" dirty="0" smtClean="0"/>
              <a:t> &amp; Staudinger, 2000; </a:t>
            </a:r>
            <a:r>
              <a:rPr lang="en-GB" noProof="0" dirty="0" err="1" smtClean="0"/>
              <a:t>Ardelt</a:t>
            </a:r>
            <a:r>
              <a:rPr lang="en-GB" noProof="0" dirty="0" smtClean="0"/>
              <a:t>, 2004)</a:t>
            </a:r>
            <a:endParaRPr lang="en-GB" noProof="0" dirty="0"/>
          </a:p>
        </p:txBody>
      </p:sp>
      <p:pic>
        <p:nvPicPr>
          <p:cNvPr id="4" name="Picture 3" descr="practical wisdom.jpg"/>
          <p:cNvPicPr>
            <a:picLocks noChangeAspect="1"/>
          </p:cNvPicPr>
          <p:nvPr/>
        </p:nvPicPr>
        <p:blipFill>
          <a:blip r:embed="rId2" cstate="print"/>
          <a:stretch>
            <a:fillRect/>
          </a:stretch>
        </p:blipFill>
        <p:spPr>
          <a:xfrm>
            <a:off x="7236296" y="0"/>
            <a:ext cx="953060" cy="1440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pPr algn="l"/>
            <a:r>
              <a:rPr lang="en-GB" sz="3200" noProof="0" dirty="0" smtClean="0"/>
              <a:t> Aristotle vs. </a:t>
            </a:r>
            <a:r>
              <a:rPr lang="en-GB" sz="3200" noProof="0" dirty="0" err="1" smtClean="0"/>
              <a:t>MacIntyre</a:t>
            </a:r>
            <a:r>
              <a:rPr lang="en-GB" sz="3200" noProof="0" dirty="0" smtClean="0"/>
              <a:t> on </a:t>
            </a:r>
            <a:r>
              <a:rPr lang="en-GB" sz="3200" i="1" noProof="0" dirty="0" err="1" smtClean="0"/>
              <a:t>phronesis</a:t>
            </a:r>
            <a:endParaRPr lang="en-GB" sz="3200"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buNone/>
            </a:pPr>
            <a:r>
              <a:rPr lang="en-GB" noProof="0" dirty="0" smtClean="0"/>
              <a:t>	In Aristotle, the domain of </a:t>
            </a:r>
            <a:r>
              <a:rPr lang="en-GB" i="1" noProof="0" dirty="0" err="1" smtClean="0"/>
              <a:t>phronesis</a:t>
            </a:r>
            <a:r>
              <a:rPr lang="en-GB" noProof="0" dirty="0" smtClean="0"/>
              <a:t> is called </a:t>
            </a:r>
            <a:r>
              <a:rPr lang="en-GB" i="1" noProof="0" dirty="0" smtClean="0"/>
              <a:t>praxis</a:t>
            </a:r>
            <a:endParaRPr lang="en-GB" noProof="0" dirty="0" smtClean="0"/>
          </a:p>
          <a:p>
            <a:pPr>
              <a:buNone/>
            </a:pPr>
            <a:r>
              <a:rPr lang="en-GB" noProof="0" dirty="0" smtClean="0"/>
              <a:t>	It is an exclusively </a:t>
            </a:r>
            <a:r>
              <a:rPr lang="en-GB" i="1" noProof="0" dirty="0" smtClean="0"/>
              <a:t>moral</a:t>
            </a:r>
            <a:r>
              <a:rPr lang="en-GB" noProof="0" dirty="0" smtClean="0"/>
              <a:t> domain: having to do with the development and exhibition of moral character in individual actors </a:t>
            </a:r>
          </a:p>
          <a:p>
            <a:pPr>
              <a:buNone/>
            </a:pPr>
            <a:r>
              <a:rPr lang="en-GB" noProof="0" dirty="0" smtClean="0"/>
              <a:t>	</a:t>
            </a:r>
            <a:r>
              <a:rPr lang="en-GB" noProof="0" dirty="0" err="1" smtClean="0"/>
              <a:t>MacIntyre’s</a:t>
            </a:r>
            <a:r>
              <a:rPr lang="en-GB" noProof="0" dirty="0" smtClean="0"/>
              <a:t> notion is </a:t>
            </a:r>
            <a:r>
              <a:rPr lang="en-GB" i="1" noProof="0" dirty="0" smtClean="0"/>
              <a:t>wider</a:t>
            </a:r>
            <a:r>
              <a:rPr lang="en-GB" noProof="0" dirty="0" smtClean="0"/>
              <a:t> than Aristotle’s in incorporating paradigmatic examples of what Aristotle would specify as </a:t>
            </a:r>
            <a:r>
              <a:rPr lang="en-GB" i="1" noProof="0" dirty="0" err="1" smtClean="0"/>
              <a:t>techne</a:t>
            </a:r>
            <a:r>
              <a:rPr lang="en-GB" noProof="0" dirty="0" smtClean="0"/>
              <a:t>, such as architecture, farming, law, teaching and medicine (indeed, it seems to include </a:t>
            </a:r>
            <a:r>
              <a:rPr lang="en-GB" i="1" noProof="0" dirty="0" smtClean="0"/>
              <a:t>all</a:t>
            </a:r>
            <a:r>
              <a:rPr lang="en-GB" noProof="0" dirty="0" smtClean="0"/>
              <a:t> complex  public projects with socially defined points and internal goods)</a:t>
            </a:r>
          </a:p>
          <a:p>
            <a:pPr>
              <a:buNone/>
            </a:pPr>
            <a:r>
              <a:rPr lang="en-GB" noProof="0" dirty="0" smtClean="0"/>
              <a:t>	It is </a:t>
            </a:r>
            <a:r>
              <a:rPr lang="en-GB" i="1" noProof="0" dirty="0" smtClean="0"/>
              <a:t>narrower</a:t>
            </a:r>
            <a:r>
              <a:rPr lang="en-GB" noProof="0" dirty="0" smtClean="0"/>
              <a:t>, however, in excluding individual conduct and self-development which does not have socially relevant repercussions</a:t>
            </a:r>
          </a:p>
          <a:p>
            <a:pPr>
              <a:buNone/>
            </a:pPr>
            <a:r>
              <a:rPr lang="en-GB" noProof="0" dirty="0" smtClean="0"/>
              <a:t>	Serious implications for professions</a:t>
            </a:r>
            <a:r>
              <a:rPr lang="en-GB" i="1" noProof="0" dirty="0" smtClean="0"/>
              <a:t>: </a:t>
            </a:r>
            <a:r>
              <a:rPr lang="en-GB" i="1" noProof="0" dirty="0" err="1" smtClean="0"/>
              <a:t>Phronesis</a:t>
            </a:r>
            <a:r>
              <a:rPr lang="en-GB" i="1" noProof="0" dirty="0" smtClean="0"/>
              <a:t> </a:t>
            </a:r>
            <a:r>
              <a:rPr lang="en-GB" noProof="0" dirty="0" smtClean="0"/>
              <a:t>as</a:t>
            </a:r>
            <a:r>
              <a:rPr lang="en-GB" i="1" noProof="0" dirty="0" smtClean="0"/>
              <a:t> </a:t>
            </a:r>
            <a:r>
              <a:rPr lang="en-GB" noProof="0" dirty="0" smtClean="0"/>
              <a:t>a mode of thinking about moral problems (Aristotle); </a:t>
            </a:r>
            <a:r>
              <a:rPr lang="en-GB" i="1" noProof="0" dirty="0" err="1" smtClean="0"/>
              <a:t>phronesis</a:t>
            </a:r>
            <a:r>
              <a:rPr lang="en-GB" noProof="0" dirty="0" smtClean="0"/>
              <a:t> as a mode of thinking in general, e.g. non-moral clinical judgement in medicine</a:t>
            </a:r>
          </a:p>
          <a:p>
            <a:pPr>
              <a:buNone/>
            </a:pPr>
            <a:r>
              <a:rPr lang="en-GB" noProof="0" dirty="0" smtClean="0"/>
              <a:t>	(</a:t>
            </a:r>
            <a:r>
              <a:rPr lang="en-GB" noProof="0" dirty="0" err="1" smtClean="0"/>
              <a:t>MacIntyre</a:t>
            </a:r>
            <a:r>
              <a:rPr lang="en-GB" noProof="0" dirty="0" smtClean="0"/>
              <a:t>)</a:t>
            </a:r>
            <a:endParaRPr lang="en-GB" noProof="0" dirty="0"/>
          </a:p>
        </p:txBody>
      </p:sp>
      <p:pic>
        <p:nvPicPr>
          <p:cNvPr id="4" name="Picture 3" descr="MacIntyre.jpg"/>
          <p:cNvPicPr>
            <a:picLocks noChangeAspect="1"/>
          </p:cNvPicPr>
          <p:nvPr/>
        </p:nvPicPr>
        <p:blipFill>
          <a:blip r:embed="rId2" cstate="print"/>
          <a:stretch>
            <a:fillRect/>
          </a:stretch>
        </p:blipFill>
        <p:spPr>
          <a:xfrm>
            <a:off x="7380312" y="260648"/>
            <a:ext cx="1303020" cy="1104900"/>
          </a:xfrm>
          <a:prstGeom prst="rect">
            <a:avLst/>
          </a:prstGeom>
        </p:spPr>
      </p:pic>
      <p:pic>
        <p:nvPicPr>
          <p:cNvPr id="5" name="Picture 4" descr="images[8].jpg"/>
          <p:cNvPicPr>
            <a:picLocks noChangeAspect="1"/>
          </p:cNvPicPr>
          <p:nvPr/>
        </p:nvPicPr>
        <p:blipFill>
          <a:blip r:embed="rId3" cstate="print"/>
          <a:srcRect/>
          <a:stretch>
            <a:fillRect/>
          </a:stretch>
        </p:blipFill>
        <p:spPr bwMode="auto">
          <a:xfrm>
            <a:off x="6588224" y="260648"/>
            <a:ext cx="704850" cy="103981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Autofit/>
          </a:bodyPr>
          <a:lstStyle/>
          <a:p>
            <a:r>
              <a:rPr lang="en-GB" sz="3200" noProof="0" dirty="0" smtClean="0"/>
              <a:t/>
            </a:r>
            <a:br>
              <a:rPr lang="en-GB" sz="3200" noProof="0" dirty="0" smtClean="0"/>
            </a:br>
            <a:r>
              <a:rPr lang="en-GB" sz="3200" noProof="0" dirty="0" smtClean="0"/>
              <a:t>First binary: Different categorisations of modes of thinking, by Aristotle and </a:t>
            </a:r>
            <a:r>
              <a:rPr lang="en-GB" sz="3200" noProof="0" dirty="0" err="1" smtClean="0"/>
              <a:t>MacIntyre</a:t>
            </a:r>
            <a:r>
              <a:rPr lang="en-GB" sz="3200" noProof="0" dirty="0" smtClean="0"/>
              <a:t/>
            </a:r>
            <a:br>
              <a:rPr lang="en-GB" sz="3200" noProof="0" dirty="0" smtClean="0"/>
            </a:br>
            <a:endParaRPr lang="en-GB" sz="3200" noProof="0" dirty="0"/>
          </a:p>
        </p:txBody>
      </p:sp>
      <p:graphicFrame>
        <p:nvGraphicFramePr>
          <p:cNvPr id="4" name="Content Placeholder 3"/>
          <p:cNvGraphicFramePr>
            <a:graphicFrameLocks noGrp="1" noChangeAspect="1"/>
          </p:cNvGraphicFramePr>
          <p:nvPr>
            <p:ph idx="1"/>
          </p:nvPr>
        </p:nvGraphicFramePr>
        <p:xfrm>
          <a:off x="434975" y="1556792"/>
          <a:ext cx="8709025" cy="5678487"/>
        </p:xfrm>
        <a:graphic>
          <a:graphicData uri="http://schemas.openxmlformats.org/presentationml/2006/ole">
            <mc:AlternateContent xmlns:mc="http://schemas.openxmlformats.org/markup-compatibility/2006">
              <mc:Choice xmlns:v="urn:schemas-microsoft-com:vml" Requires="v">
                <p:oleObj spid="_x0000_s2065" name="Document" r:id="rId4" imgW="6232184" imgH="4063934" progId="Word.Document.12">
                  <p:embed/>
                </p:oleObj>
              </mc:Choice>
              <mc:Fallback>
                <p:oleObj name="Document" r:id="rId4" imgW="6232184" imgH="4063934" progId="Word.Document.12">
                  <p:embed/>
                  <p:pic>
                    <p:nvPicPr>
                      <p:cNvPr id="0" name="Content Placeholder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975" y="1556792"/>
                        <a:ext cx="8709025" cy="5678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pPr algn="l"/>
            <a:r>
              <a:rPr lang="en-GB" noProof="0" dirty="0" smtClean="0"/>
              <a:t>Second binary: relativist vs.     universalist </a:t>
            </a:r>
            <a:r>
              <a:rPr lang="en-GB" i="1" noProof="0" dirty="0" err="1" smtClean="0"/>
              <a:t>phronesis</a:t>
            </a:r>
            <a:endParaRPr lang="en-GB" i="1"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buNone/>
            </a:pPr>
            <a:r>
              <a:rPr lang="en-GB" noProof="0" dirty="0" smtClean="0"/>
              <a:t>	</a:t>
            </a:r>
            <a:r>
              <a:rPr lang="en-GB" noProof="0" dirty="0" err="1" smtClean="0"/>
              <a:t>MacIntyre’s</a:t>
            </a:r>
            <a:r>
              <a:rPr lang="en-GB" noProof="0" dirty="0" smtClean="0"/>
              <a:t> </a:t>
            </a:r>
            <a:r>
              <a:rPr lang="en-GB" b="1" noProof="0" dirty="0" smtClean="0"/>
              <a:t>relativist </a:t>
            </a:r>
            <a:r>
              <a:rPr lang="en-GB" noProof="0" dirty="0" smtClean="0"/>
              <a:t>reading:</a:t>
            </a:r>
          </a:p>
          <a:p>
            <a:pPr>
              <a:buNone/>
            </a:pPr>
            <a:r>
              <a:rPr lang="en-GB" noProof="0" dirty="0" smtClean="0"/>
              <a:t>	</a:t>
            </a:r>
            <a:r>
              <a:rPr lang="en-GB" i="1" noProof="0" dirty="0" smtClean="0"/>
              <a:t>After virtue</a:t>
            </a:r>
            <a:r>
              <a:rPr lang="en-GB" noProof="0" dirty="0" smtClean="0"/>
              <a:t> (1981): dramatic claims about the relativity of virtues and virtuous decisions to different – in the strong sense of </a:t>
            </a:r>
            <a:r>
              <a:rPr lang="en-GB" i="1" noProof="0" dirty="0" smtClean="0"/>
              <a:t>incommensurable</a:t>
            </a:r>
            <a:r>
              <a:rPr lang="en-GB" noProof="0" dirty="0" smtClean="0"/>
              <a:t> – moral and cultural traditions </a:t>
            </a:r>
          </a:p>
          <a:p>
            <a:pPr>
              <a:buNone/>
            </a:pPr>
            <a:r>
              <a:rPr lang="en-GB" noProof="0" dirty="0" smtClean="0"/>
              <a:t>	Thus, two practically wise human beings may inhabit two mutually impenetrable moral worlds, to the extent that a </a:t>
            </a:r>
            <a:r>
              <a:rPr lang="en-GB" i="1" noProof="0" dirty="0" err="1" smtClean="0"/>
              <a:t>phronetic</a:t>
            </a:r>
            <a:r>
              <a:rPr lang="en-GB" i="1" noProof="0" dirty="0" smtClean="0"/>
              <a:t> </a:t>
            </a:r>
            <a:r>
              <a:rPr lang="en-GB" noProof="0" dirty="0" smtClean="0"/>
              <a:t>decision reached by one of them would remain essentially opaque and incomprehensible to the other</a:t>
            </a:r>
          </a:p>
          <a:p>
            <a:pPr>
              <a:buNone/>
            </a:pPr>
            <a:r>
              <a:rPr lang="en-GB" noProof="0" dirty="0" smtClean="0"/>
              <a:t>	 The basic question to ask about </a:t>
            </a:r>
            <a:r>
              <a:rPr lang="en-GB" i="1" noProof="0" dirty="0" err="1" smtClean="0"/>
              <a:t>phronesis</a:t>
            </a:r>
            <a:r>
              <a:rPr lang="en-GB" noProof="0" dirty="0" smtClean="0"/>
              <a:t>, on this interpretation, is ‘Whose </a:t>
            </a:r>
            <a:r>
              <a:rPr lang="en-GB" i="1" noProof="0" dirty="0" err="1" smtClean="0"/>
              <a:t>phronesis</a:t>
            </a:r>
            <a:r>
              <a:rPr lang="en-GB" noProof="0" dirty="0" smtClean="0"/>
              <a:t>, which </a:t>
            </a:r>
            <a:r>
              <a:rPr lang="en-GB" i="1" noProof="0" dirty="0" err="1" smtClean="0"/>
              <a:t>phronimoi</a:t>
            </a:r>
            <a:r>
              <a:rPr lang="en-GB" noProof="0" dirty="0" smtClean="0"/>
              <a:t>?’</a:t>
            </a:r>
          </a:p>
          <a:p>
            <a:pPr>
              <a:buNone/>
            </a:pPr>
            <a:endParaRPr lang="en-GB" noProof="0" dirty="0"/>
          </a:p>
        </p:txBody>
      </p:sp>
      <p:pic>
        <p:nvPicPr>
          <p:cNvPr id="4" name="Picture 3" descr="MacIntyre.jpg"/>
          <p:cNvPicPr>
            <a:picLocks noChangeAspect="1"/>
          </p:cNvPicPr>
          <p:nvPr/>
        </p:nvPicPr>
        <p:blipFill>
          <a:blip r:embed="rId2" cstate="print"/>
          <a:stretch>
            <a:fillRect/>
          </a:stretch>
        </p:blipFill>
        <p:spPr>
          <a:xfrm>
            <a:off x="6876256" y="332656"/>
            <a:ext cx="1303020" cy="11049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pPr algn="l"/>
            <a:r>
              <a:rPr lang="en-GB" noProof="0" dirty="0" smtClean="0"/>
              <a:t>Second binary: relativist vs. universalist </a:t>
            </a:r>
            <a:r>
              <a:rPr lang="en-GB" i="1" noProof="0" dirty="0" err="1" smtClean="0"/>
              <a:t>phronesis</a:t>
            </a:r>
            <a:endParaRPr lang="en-GB"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en-GB" sz="3400" noProof="0" dirty="0" smtClean="0"/>
              <a:t>Nussbaum’s </a:t>
            </a:r>
            <a:r>
              <a:rPr lang="en-GB" sz="3400" b="1" noProof="0" dirty="0" smtClean="0"/>
              <a:t>universalist</a:t>
            </a:r>
            <a:r>
              <a:rPr lang="en-GB" sz="3400" noProof="0" dirty="0" smtClean="0"/>
              <a:t> reading: based on empirical transcultural comparisons of </a:t>
            </a:r>
            <a:r>
              <a:rPr lang="en-GB" sz="3400" i="1" noProof="0" dirty="0" smtClean="0"/>
              <a:t>basic capabilities</a:t>
            </a:r>
            <a:r>
              <a:rPr lang="en-GB" sz="3400" noProof="0" dirty="0" smtClean="0"/>
              <a:t>. That said, the constitutive circumstances of human life, while broadly shared, can be realised in different ways, allowing for ‘contextual particularity’</a:t>
            </a:r>
          </a:p>
          <a:p>
            <a:r>
              <a:rPr lang="en-GB" sz="3400" i="1" noProof="0" dirty="0" smtClean="0"/>
              <a:t>The </a:t>
            </a:r>
            <a:r>
              <a:rPr lang="en-GB" sz="3400" i="1" noProof="0" dirty="0" err="1" smtClean="0"/>
              <a:t>phronetic</a:t>
            </a:r>
            <a:r>
              <a:rPr lang="en-GB" sz="3400" noProof="0" dirty="0" smtClean="0"/>
              <a:t> decisions of a doctor operating in a war zone and a Manhattan plastic surgeon can be equally sound – albeit not simply, a la relativism, because they have been </a:t>
            </a:r>
            <a:r>
              <a:rPr lang="en-GB" sz="3400" i="1" noProof="0" dirty="0" smtClean="0"/>
              <a:t>chosen</a:t>
            </a:r>
            <a:r>
              <a:rPr lang="en-GB" sz="3400" noProof="0" dirty="0" smtClean="0"/>
              <a:t> as ways of life in incommensurable contexts, but rather because they happen to be equally fruitful realisations of the same basic capacities</a:t>
            </a:r>
          </a:p>
          <a:p>
            <a:r>
              <a:rPr lang="en-GB" sz="3400" noProof="0" dirty="0" smtClean="0"/>
              <a:t>The </a:t>
            </a:r>
            <a:r>
              <a:rPr lang="en-GB" sz="3400" i="1" noProof="0" dirty="0" err="1" smtClean="0"/>
              <a:t>phronetic</a:t>
            </a:r>
            <a:r>
              <a:rPr lang="en-GB" sz="3400" noProof="0" dirty="0" smtClean="0"/>
              <a:t> virtue adjudication of the two doctors would be mutually understandable and mutually condonable – if they made the effort to put themselves into each other’s shoes </a:t>
            </a:r>
            <a:endParaRPr lang="en-GB" sz="3400" noProof="0" dirty="0"/>
          </a:p>
        </p:txBody>
      </p:sp>
      <p:pic>
        <p:nvPicPr>
          <p:cNvPr id="4" name="Picture 3" descr="Nussbaum.jpg"/>
          <p:cNvPicPr>
            <a:picLocks noChangeAspect="1"/>
          </p:cNvPicPr>
          <p:nvPr/>
        </p:nvPicPr>
        <p:blipFill>
          <a:blip r:embed="rId2" cstate="print"/>
          <a:stretch>
            <a:fillRect/>
          </a:stretch>
        </p:blipFill>
        <p:spPr>
          <a:xfrm>
            <a:off x="6660232" y="332656"/>
            <a:ext cx="1592580" cy="105918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r>
              <a:rPr lang="en-GB" noProof="0" dirty="0" smtClean="0"/>
              <a:t>Third binary: </a:t>
            </a:r>
            <a:r>
              <a:rPr lang="en-GB" noProof="0" dirty="0" err="1" smtClean="0"/>
              <a:t>particularist</a:t>
            </a:r>
            <a:r>
              <a:rPr lang="en-GB" noProof="0" dirty="0" smtClean="0"/>
              <a:t> vs. generalist </a:t>
            </a:r>
            <a:r>
              <a:rPr lang="en-GB" i="1" noProof="0" dirty="0" err="1" smtClean="0"/>
              <a:t>phronesis</a:t>
            </a:r>
            <a:endParaRPr lang="en-GB" i="1"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a:buNone/>
            </a:pPr>
            <a:r>
              <a:rPr lang="en-GB" sz="2000" noProof="0" dirty="0" smtClean="0"/>
              <a:t>The </a:t>
            </a:r>
            <a:r>
              <a:rPr lang="en-GB" sz="2000" b="1" noProof="0" dirty="0" err="1" smtClean="0"/>
              <a:t>particularist</a:t>
            </a:r>
            <a:r>
              <a:rPr lang="en-GB" sz="2000" b="1" noProof="0" dirty="0" smtClean="0"/>
              <a:t> </a:t>
            </a:r>
            <a:r>
              <a:rPr lang="en-GB" sz="2000" noProof="0" dirty="0" smtClean="0"/>
              <a:t>reading (dominant in professional ethics!)</a:t>
            </a:r>
          </a:p>
          <a:p>
            <a:r>
              <a:rPr lang="en-GB" sz="2000" noProof="0" dirty="0" smtClean="0"/>
              <a:t>No general, context-independent moral truths</a:t>
            </a:r>
          </a:p>
          <a:p>
            <a:r>
              <a:rPr lang="en-GB" sz="2000" i="1" noProof="0" dirty="0" err="1" smtClean="0"/>
              <a:t>Phronesis</a:t>
            </a:r>
            <a:r>
              <a:rPr lang="en-GB" sz="2000" i="1" noProof="0" dirty="0" smtClean="0"/>
              <a:t> </a:t>
            </a:r>
            <a:r>
              <a:rPr lang="en-GB" sz="2000" noProof="0" dirty="0" smtClean="0"/>
              <a:t>relies rather on the virtuous agent’s intuitive artistry in coping with situational demands</a:t>
            </a:r>
          </a:p>
          <a:p>
            <a:r>
              <a:rPr lang="en-GB" sz="2000" i="1" noProof="0" dirty="0" err="1" smtClean="0"/>
              <a:t>Phronesis</a:t>
            </a:r>
            <a:r>
              <a:rPr lang="en-GB" sz="2000" i="1" noProof="0" dirty="0" smtClean="0"/>
              <a:t> seen </a:t>
            </a:r>
            <a:r>
              <a:rPr lang="en-GB" sz="2000" noProof="0" dirty="0" smtClean="0"/>
              <a:t>as a dynamic, flexible and open-textured concept, with an emphasis on the intimate bond between </a:t>
            </a:r>
            <a:r>
              <a:rPr lang="en-GB" sz="2000" i="1" noProof="0" dirty="0" err="1" smtClean="0"/>
              <a:t>phronesis</a:t>
            </a:r>
            <a:r>
              <a:rPr lang="en-GB" sz="2000" i="1" noProof="0" dirty="0" smtClean="0"/>
              <a:t> </a:t>
            </a:r>
            <a:r>
              <a:rPr lang="en-GB" sz="2000" noProof="0" dirty="0" smtClean="0"/>
              <a:t>and the perceptual particularities of human experience</a:t>
            </a:r>
          </a:p>
          <a:p>
            <a:r>
              <a:rPr lang="en-GB" sz="2000" noProof="0" dirty="0" smtClean="0"/>
              <a:t>Whereas </a:t>
            </a:r>
            <a:r>
              <a:rPr lang="en-GB" sz="2000" i="1" noProof="0" dirty="0" err="1" smtClean="0"/>
              <a:t>phronesis</a:t>
            </a:r>
            <a:r>
              <a:rPr lang="en-GB" sz="2000" i="1" noProof="0" dirty="0" smtClean="0"/>
              <a:t> </a:t>
            </a:r>
            <a:r>
              <a:rPr lang="en-GB" sz="2000" noProof="0" dirty="0" smtClean="0"/>
              <a:t>incorporates practical knowledge, it is </a:t>
            </a:r>
          </a:p>
          <a:p>
            <a:pPr>
              <a:buNone/>
            </a:pPr>
            <a:r>
              <a:rPr lang="en-GB" sz="2000" noProof="0" dirty="0" smtClean="0"/>
              <a:t>	not itself theory and neither is it the </a:t>
            </a:r>
            <a:r>
              <a:rPr lang="en-GB" sz="2000" i="1" noProof="0" dirty="0" smtClean="0"/>
              <a:t>application</a:t>
            </a:r>
            <a:r>
              <a:rPr lang="en-GB" sz="2000" noProof="0" dirty="0" smtClean="0"/>
              <a:t> of theory</a:t>
            </a:r>
          </a:p>
          <a:p>
            <a:pPr>
              <a:buNone/>
            </a:pPr>
            <a:r>
              <a:rPr lang="en-GB" sz="2000" noProof="0" dirty="0" smtClean="0"/>
              <a:t>	 to cases </a:t>
            </a:r>
          </a:p>
          <a:p>
            <a:r>
              <a:rPr lang="en-GB" sz="2000" noProof="0" dirty="0" smtClean="0"/>
              <a:t>Like the autofocus mechanism of a camera: ‘</a:t>
            </a:r>
            <a:r>
              <a:rPr lang="en-GB" sz="2000" noProof="0" dirty="0" err="1" smtClean="0"/>
              <a:t>particularist</a:t>
            </a:r>
            <a:endParaRPr lang="en-GB" sz="2000" noProof="0" dirty="0" smtClean="0"/>
          </a:p>
          <a:p>
            <a:pPr>
              <a:buNone/>
            </a:pPr>
            <a:r>
              <a:rPr lang="en-GB" sz="2000" noProof="0" dirty="0" smtClean="0"/>
              <a:t>	 discernment’, ‘intuitive discrimination’, ‘perceptual sense’</a:t>
            </a:r>
            <a:endParaRPr lang="en-GB" sz="2000" noProof="0" dirty="0"/>
          </a:p>
        </p:txBody>
      </p:sp>
      <p:pic>
        <p:nvPicPr>
          <p:cNvPr id="4" name="Picture 3" descr="autofocus.jpg"/>
          <p:cNvPicPr>
            <a:picLocks noChangeAspect="1"/>
          </p:cNvPicPr>
          <p:nvPr/>
        </p:nvPicPr>
        <p:blipFill>
          <a:blip r:embed="rId2" cstate="print"/>
          <a:stretch>
            <a:fillRect/>
          </a:stretch>
        </p:blipFill>
        <p:spPr>
          <a:xfrm>
            <a:off x="7092278" y="4005064"/>
            <a:ext cx="1563984" cy="20880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pPr algn="l"/>
            <a:r>
              <a:rPr lang="en-GB" noProof="0" dirty="0" smtClean="0"/>
              <a:t>  Third binary: </a:t>
            </a:r>
            <a:r>
              <a:rPr lang="en-GB" noProof="0" dirty="0" err="1" smtClean="0"/>
              <a:t>particularist</a:t>
            </a:r>
            <a:r>
              <a:rPr lang="en-GB" noProof="0" dirty="0" smtClean="0"/>
              <a:t> </a:t>
            </a:r>
            <a:br>
              <a:rPr lang="en-GB" noProof="0" dirty="0" smtClean="0"/>
            </a:br>
            <a:r>
              <a:rPr lang="en-GB" noProof="0" dirty="0" smtClean="0"/>
              <a:t>   vs. generalist </a:t>
            </a:r>
            <a:r>
              <a:rPr lang="en-GB" i="1" noProof="0" dirty="0" err="1" smtClean="0"/>
              <a:t>phronesis</a:t>
            </a:r>
            <a:endParaRPr lang="en-GB"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buNone/>
            </a:pPr>
            <a:r>
              <a:rPr lang="en-GB" noProof="0" dirty="0" smtClean="0"/>
              <a:t>The </a:t>
            </a:r>
            <a:r>
              <a:rPr lang="en-GB" b="1" noProof="0" dirty="0" smtClean="0"/>
              <a:t>generalist</a:t>
            </a:r>
            <a:r>
              <a:rPr lang="en-GB" noProof="0" dirty="0" smtClean="0"/>
              <a:t> reading:</a:t>
            </a:r>
          </a:p>
          <a:p>
            <a:r>
              <a:rPr lang="en-GB" noProof="0" dirty="0" smtClean="0"/>
              <a:t>The right (</a:t>
            </a:r>
            <a:r>
              <a:rPr lang="en-GB" i="1" noProof="0" dirty="0" err="1" smtClean="0"/>
              <a:t>phronetic</a:t>
            </a:r>
            <a:r>
              <a:rPr lang="en-GB" noProof="0" dirty="0" smtClean="0"/>
              <a:t>) thing to feel and do not only to be gauged by the facts of the given situation (the relevant </a:t>
            </a:r>
            <a:r>
              <a:rPr lang="en-GB" i="1" noProof="0" dirty="0" err="1" smtClean="0"/>
              <a:t>thats</a:t>
            </a:r>
            <a:r>
              <a:rPr lang="en-GB" noProof="0" dirty="0" smtClean="0"/>
              <a:t>) and the virtuous agent’s </a:t>
            </a:r>
            <a:r>
              <a:rPr lang="en-GB" noProof="0" dirty="0" err="1" smtClean="0"/>
              <a:t>particularist</a:t>
            </a:r>
            <a:r>
              <a:rPr lang="en-GB" noProof="0" dirty="0" smtClean="0"/>
              <a:t> ‘</a:t>
            </a:r>
            <a:r>
              <a:rPr lang="en-GB" noProof="0" dirty="0" err="1" smtClean="0"/>
              <a:t>seeings</a:t>
            </a:r>
            <a:r>
              <a:rPr lang="en-GB" noProof="0" dirty="0" smtClean="0"/>
              <a:t>-in-a-flash’, but also by overriding grand-blueprint truths (the relevant </a:t>
            </a:r>
            <a:r>
              <a:rPr lang="en-GB" i="1" noProof="0" dirty="0" smtClean="0"/>
              <a:t>whys</a:t>
            </a:r>
            <a:r>
              <a:rPr lang="en-GB" noProof="0" dirty="0" smtClean="0"/>
              <a:t>) about human </a:t>
            </a:r>
            <a:r>
              <a:rPr lang="en-GB" i="1" noProof="0" dirty="0" err="1" smtClean="0"/>
              <a:t>eudaimonia</a:t>
            </a:r>
            <a:r>
              <a:rPr lang="en-GB" noProof="0" dirty="0" smtClean="0"/>
              <a:t> that must be carefully applied to particular cases</a:t>
            </a:r>
          </a:p>
          <a:p>
            <a:r>
              <a:rPr lang="en-GB" noProof="0" dirty="0" smtClean="0"/>
              <a:t>‘Here, too, [as in medicine] there is a ruling [science]’ (Aristotle, 1141b22–23)</a:t>
            </a:r>
          </a:p>
          <a:p>
            <a:r>
              <a:rPr lang="en-GB" noProof="0" dirty="0" smtClean="0"/>
              <a:t>To be sure, </a:t>
            </a:r>
            <a:r>
              <a:rPr lang="en-GB" i="1" noProof="0" dirty="0" err="1" smtClean="0"/>
              <a:t>phronesis</a:t>
            </a:r>
            <a:r>
              <a:rPr lang="en-GB" noProof="0" dirty="0" smtClean="0"/>
              <a:t> is not ‘about universals only’ (1141b15), but it nevertheless takes its cue from a generalist theory about the nature of the good life</a:t>
            </a:r>
          </a:p>
          <a:p>
            <a:endParaRPr lang="en-GB" noProof="0" dirty="0"/>
          </a:p>
        </p:txBody>
      </p:sp>
      <p:pic>
        <p:nvPicPr>
          <p:cNvPr id="4" name="Picture 3" descr="images[8].jpg"/>
          <p:cNvPicPr>
            <a:picLocks noChangeAspect="1"/>
          </p:cNvPicPr>
          <p:nvPr/>
        </p:nvPicPr>
        <p:blipFill>
          <a:blip r:embed="rId2" cstate="print"/>
          <a:srcRect/>
          <a:stretch>
            <a:fillRect/>
          </a:stretch>
        </p:blipFill>
        <p:spPr bwMode="auto">
          <a:xfrm>
            <a:off x="7020272" y="332656"/>
            <a:ext cx="704850" cy="1039813"/>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GB" sz="3200" noProof="0" dirty="0" smtClean="0"/>
              <a:t>Fourth binary: </a:t>
            </a:r>
            <a:r>
              <a:rPr lang="en-GB" sz="3200" i="1" noProof="0" dirty="0" err="1" smtClean="0"/>
              <a:t>phronesis</a:t>
            </a:r>
            <a:r>
              <a:rPr lang="en-GB" sz="3200" noProof="0" dirty="0" smtClean="0"/>
              <a:t> a naturally acquired skill or a painful existentialist project?</a:t>
            </a:r>
            <a:endParaRPr lang="en-GB" sz="3200"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pPr>
              <a:buNone/>
            </a:pPr>
            <a:r>
              <a:rPr lang="en-GB" noProof="0" dirty="0" smtClean="0"/>
              <a:t>Julia </a:t>
            </a:r>
            <a:r>
              <a:rPr lang="en-GB" noProof="0" dirty="0" err="1" smtClean="0"/>
              <a:t>Annas’s</a:t>
            </a:r>
            <a:r>
              <a:rPr lang="en-GB" noProof="0" dirty="0" smtClean="0"/>
              <a:t> </a:t>
            </a:r>
            <a:r>
              <a:rPr lang="en-GB" b="1" noProof="0" dirty="0" smtClean="0"/>
              <a:t>natural/painless </a:t>
            </a:r>
            <a:r>
              <a:rPr lang="en-GB" noProof="0" dirty="0" smtClean="0"/>
              <a:t>reading:</a:t>
            </a:r>
          </a:p>
          <a:p>
            <a:r>
              <a:rPr lang="en-GB" noProof="0" dirty="0" smtClean="0"/>
              <a:t>No special explanatory problem attached to </a:t>
            </a:r>
            <a:r>
              <a:rPr lang="en-GB" i="1" noProof="0" dirty="0" err="1" smtClean="0"/>
              <a:t>phronesis</a:t>
            </a:r>
            <a:r>
              <a:rPr lang="en-GB" noProof="0" dirty="0" smtClean="0"/>
              <a:t> development as part of personal or professional education; such processes simply constitute particular instances of something people do all the time: getting gradually better at a practical skill through practice and guided training</a:t>
            </a:r>
          </a:p>
          <a:p>
            <a:r>
              <a:rPr lang="en-GB" noProof="0" dirty="0" smtClean="0"/>
              <a:t>The ‘unification of the virtues is then no odder or more mysterious than the fact that a pianist does not develop one skill for fingering and another, quite separate skill for tempo, only subsequently wondering how to integrate the results’ (Annas, 2011, p. 87).</a:t>
            </a:r>
          </a:p>
          <a:p>
            <a:r>
              <a:rPr lang="en-GB" noProof="0" dirty="0" smtClean="0"/>
              <a:t>Hard work, to be sure, but not essentially ‘tragic’</a:t>
            </a:r>
          </a:p>
          <a:p>
            <a:pPr>
              <a:buNone/>
            </a:pPr>
            <a:endParaRPr lang="en-GB" noProof="0" dirty="0"/>
          </a:p>
        </p:txBody>
      </p:sp>
      <p:pic>
        <p:nvPicPr>
          <p:cNvPr id="4" name="Picture 3" descr="annas.jpg"/>
          <p:cNvPicPr>
            <a:picLocks noChangeAspect="1"/>
          </p:cNvPicPr>
          <p:nvPr/>
        </p:nvPicPr>
        <p:blipFill>
          <a:blip r:embed="rId2" cstate="print"/>
          <a:stretch>
            <a:fillRect/>
          </a:stretch>
        </p:blipFill>
        <p:spPr>
          <a:xfrm>
            <a:off x="7380312" y="4869160"/>
            <a:ext cx="816000" cy="12240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pPr algn="l"/>
            <a:r>
              <a:rPr lang="en-GB" sz="3200" noProof="0" dirty="0" smtClean="0"/>
              <a:t>Fourth binary: </a:t>
            </a:r>
            <a:r>
              <a:rPr lang="en-GB" sz="3200" i="1" noProof="0" dirty="0" err="1" smtClean="0"/>
              <a:t>phronesis</a:t>
            </a:r>
            <a:r>
              <a:rPr lang="en-GB" sz="3200" noProof="0" dirty="0" smtClean="0"/>
              <a:t> a naturally</a:t>
            </a:r>
            <a:br>
              <a:rPr lang="en-GB" sz="3200" noProof="0" dirty="0" smtClean="0"/>
            </a:br>
            <a:r>
              <a:rPr lang="en-GB" sz="3200" noProof="0" dirty="0" smtClean="0"/>
              <a:t> acquired skill or a painful  project?</a:t>
            </a:r>
            <a:endParaRPr lang="en-GB" sz="3200"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buNone/>
            </a:pPr>
            <a:r>
              <a:rPr lang="en-GB" noProof="0" dirty="0" smtClean="0"/>
              <a:t>David </a:t>
            </a:r>
            <a:r>
              <a:rPr lang="en-GB" noProof="0" dirty="0" err="1" smtClean="0"/>
              <a:t>Carr’s</a:t>
            </a:r>
            <a:r>
              <a:rPr lang="en-GB" noProof="0" dirty="0" smtClean="0"/>
              <a:t> </a:t>
            </a:r>
            <a:r>
              <a:rPr lang="en-GB" b="1" noProof="0" dirty="0" smtClean="0"/>
              <a:t>painful/tragic</a:t>
            </a:r>
            <a:r>
              <a:rPr lang="en-GB" noProof="0" dirty="0" smtClean="0"/>
              <a:t> reading:</a:t>
            </a:r>
          </a:p>
          <a:p>
            <a:r>
              <a:rPr lang="en-GB" noProof="0" dirty="0" smtClean="0"/>
              <a:t>Although pianists have to make tough decisions about their playing, not analogous to the fundamental decisions concerning </a:t>
            </a:r>
            <a:r>
              <a:rPr lang="en-GB" i="1" noProof="0" dirty="0" smtClean="0"/>
              <a:t>life in general</a:t>
            </a:r>
            <a:r>
              <a:rPr lang="en-GB" noProof="0" dirty="0" smtClean="0"/>
              <a:t> upon which </a:t>
            </a:r>
            <a:r>
              <a:rPr lang="en-GB" i="1" noProof="0" dirty="0" err="1" smtClean="0"/>
              <a:t>phronesis</a:t>
            </a:r>
            <a:r>
              <a:rPr lang="en-GB" noProof="0" dirty="0" smtClean="0"/>
              <a:t> may be called to adjudicate</a:t>
            </a:r>
          </a:p>
          <a:p>
            <a:r>
              <a:rPr lang="en-GB" noProof="0" dirty="0" smtClean="0"/>
              <a:t>Not similar enough to the existential crisis of a young medical doctor who finds herself in a position where she is unable to juggle all the moral demands of her job and harmonise them with her moral integrity</a:t>
            </a:r>
          </a:p>
          <a:p>
            <a:r>
              <a:rPr lang="en-GB" noProof="0" dirty="0" smtClean="0"/>
              <a:t>Emotional ambivalence, conflict and disquiet, even at the price of some practical dysfunctionality, cannot but be part and parcel of any recognisable human condition of </a:t>
            </a:r>
            <a:r>
              <a:rPr lang="en-GB" i="1" noProof="0" dirty="0" err="1" smtClean="0"/>
              <a:t>phronesis</a:t>
            </a:r>
            <a:endParaRPr lang="en-GB" i="1" noProof="0" dirty="0" smtClean="0"/>
          </a:p>
          <a:p>
            <a:r>
              <a:rPr lang="en-GB" noProof="0" dirty="0" smtClean="0"/>
              <a:t>Exasperation and despair will continue to accompany even the greatest </a:t>
            </a:r>
            <a:r>
              <a:rPr lang="en-GB" i="1" noProof="0" dirty="0" err="1" smtClean="0"/>
              <a:t>phronetic</a:t>
            </a:r>
            <a:r>
              <a:rPr lang="en-GB" noProof="0" dirty="0" smtClean="0"/>
              <a:t> achievements in such a way that the absence of those feelings would lead us to call into question the genuineness of the </a:t>
            </a:r>
            <a:r>
              <a:rPr lang="en-GB" i="1" noProof="0" dirty="0" err="1" smtClean="0"/>
              <a:t>phronetic</a:t>
            </a:r>
            <a:r>
              <a:rPr lang="en-GB" noProof="0" dirty="0" smtClean="0"/>
              <a:t> commitment </a:t>
            </a:r>
            <a:endParaRPr lang="en-GB" i="1" noProof="0" dirty="0"/>
          </a:p>
        </p:txBody>
      </p:sp>
      <p:pic>
        <p:nvPicPr>
          <p:cNvPr id="4" name="Picture 3" descr="Carr.jpg"/>
          <p:cNvPicPr>
            <a:picLocks noChangeAspect="1"/>
          </p:cNvPicPr>
          <p:nvPr/>
        </p:nvPicPr>
        <p:blipFill>
          <a:blip r:embed="rId2" cstate="print"/>
          <a:stretch>
            <a:fillRect/>
          </a:stretch>
        </p:blipFill>
        <p:spPr>
          <a:xfrm>
            <a:off x="6732240" y="332656"/>
            <a:ext cx="1056212" cy="1080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2">
            <a:schemeClr val="dk1"/>
          </a:lnRef>
          <a:fillRef idx="1">
            <a:schemeClr val="lt1"/>
          </a:fillRef>
          <a:effectRef idx="0">
            <a:schemeClr val="dk1"/>
          </a:effectRef>
          <a:fontRef idx="minor">
            <a:schemeClr val="dk1"/>
          </a:fontRef>
        </p:style>
        <p:txBody>
          <a:bodyPr rtlCol="0">
            <a:normAutofit fontScale="90000"/>
          </a:bodyPr>
          <a:lstStyle/>
          <a:p>
            <a:r>
              <a:rPr lang="en-GB" sz="3100" b="1" i="1" noProof="0" dirty="0" smtClean="0"/>
              <a:t/>
            </a:r>
            <a:br>
              <a:rPr lang="en-GB" sz="3100" b="1" i="1" noProof="0" dirty="0" smtClean="0"/>
            </a:br>
            <a:r>
              <a:rPr lang="en-GB" sz="3100" b="1" i="1" noProof="0" dirty="0" err="1" smtClean="0"/>
              <a:t>Phronesis</a:t>
            </a:r>
            <a:r>
              <a:rPr lang="en-GB" sz="3100" b="1" noProof="0" dirty="0" smtClean="0"/>
              <a:t> as an Ideal in Professional Ethics:</a:t>
            </a:r>
            <a:r>
              <a:rPr lang="en-GB" sz="3100" noProof="0" dirty="0" smtClean="0"/>
              <a:t/>
            </a:r>
            <a:br>
              <a:rPr lang="en-GB" sz="3100" noProof="0" dirty="0" smtClean="0"/>
            </a:br>
            <a:r>
              <a:rPr lang="en-GB" sz="3100" b="1" noProof="0" dirty="0" smtClean="0"/>
              <a:t>Some Preliminary </a:t>
            </a:r>
            <a:r>
              <a:rPr lang="en-GB" sz="3100" b="1" noProof="0" dirty="0" err="1" smtClean="0"/>
              <a:t>Positionings</a:t>
            </a:r>
            <a:r>
              <a:rPr lang="en-GB" sz="3100" b="1" noProof="0" dirty="0" smtClean="0"/>
              <a:t> and Problematics</a:t>
            </a:r>
            <a:r>
              <a:rPr lang="en-GB" sz="3600" noProof="0" dirty="0" smtClean="0"/>
              <a:t/>
            </a:r>
            <a:br>
              <a:rPr lang="en-GB" sz="3600" noProof="0" dirty="0" smtClean="0"/>
            </a:br>
            <a:endParaRPr lang="en-GB" sz="3600" b="1" noProof="0" dirty="0"/>
          </a:p>
        </p:txBody>
      </p:sp>
      <p:sp>
        <p:nvSpPr>
          <p:cNvPr id="5" name="Content Placeholder 4"/>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eaLnBrk="1" hangingPunct="1">
              <a:lnSpc>
                <a:spcPct val="70000"/>
              </a:lnSpc>
              <a:buFont typeface="Arial" charset="0"/>
              <a:buNone/>
              <a:defRPr/>
            </a:pPr>
            <a:endParaRPr lang="en-GB" sz="2000" noProof="0" dirty="0" smtClean="0">
              <a:solidFill>
                <a:srgbClr val="000000"/>
              </a:solidFill>
            </a:endParaRPr>
          </a:p>
          <a:p>
            <a:pPr eaLnBrk="1" hangingPunct="1">
              <a:lnSpc>
                <a:spcPct val="70000"/>
              </a:lnSpc>
              <a:buFont typeface="Arial" charset="0"/>
              <a:buNone/>
              <a:defRPr/>
            </a:pPr>
            <a:r>
              <a:rPr lang="en-GB" sz="2400" noProof="0" dirty="0" smtClean="0">
                <a:solidFill>
                  <a:srgbClr val="000000"/>
                </a:solidFill>
              </a:rPr>
              <a:t>Kristján Kristjánsson</a:t>
            </a:r>
          </a:p>
          <a:p>
            <a:pPr eaLnBrk="1" hangingPunct="1">
              <a:lnSpc>
                <a:spcPct val="70000"/>
              </a:lnSpc>
              <a:buFont typeface="Arial" charset="0"/>
              <a:buNone/>
              <a:defRPr/>
            </a:pPr>
            <a:r>
              <a:rPr lang="en-GB" sz="2400" noProof="0" dirty="0" smtClean="0">
                <a:solidFill>
                  <a:srgbClr val="000000"/>
                </a:solidFill>
              </a:rPr>
              <a:t>Professor of Character Education and Virtue Ethics</a:t>
            </a:r>
          </a:p>
          <a:p>
            <a:pPr eaLnBrk="1" hangingPunct="1">
              <a:lnSpc>
                <a:spcPct val="70000"/>
              </a:lnSpc>
              <a:buFont typeface="Arial" charset="0"/>
              <a:buNone/>
              <a:defRPr/>
            </a:pPr>
            <a:r>
              <a:rPr lang="en-GB" sz="2400" noProof="0" dirty="0" smtClean="0">
                <a:solidFill>
                  <a:srgbClr val="000000"/>
                </a:solidFill>
              </a:rPr>
              <a:t>Jubilee Centre for Character and Virtues		</a:t>
            </a:r>
          </a:p>
          <a:p>
            <a:pPr eaLnBrk="1" hangingPunct="1">
              <a:lnSpc>
                <a:spcPct val="70000"/>
              </a:lnSpc>
              <a:buFont typeface="Arial" charset="0"/>
              <a:buNone/>
              <a:defRPr/>
            </a:pPr>
            <a:r>
              <a:rPr lang="en-GB" sz="2400" noProof="0" dirty="0" smtClean="0">
                <a:solidFill>
                  <a:srgbClr val="000000"/>
                </a:solidFill>
              </a:rPr>
              <a:t>School of Education, University of Birmingham</a:t>
            </a:r>
          </a:p>
          <a:p>
            <a:pPr eaLnBrk="1" hangingPunct="1">
              <a:lnSpc>
                <a:spcPct val="70000"/>
              </a:lnSpc>
              <a:buFont typeface="Arial" charset="0"/>
              <a:buNone/>
              <a:defRPr/>
            </a:pPr>
            <a:endParaRPr lang="en-GB" sz="2400" noProof="0" dirty="0" smtClean="0">
              <a:solidFill>
                <a:srgbClr val="000000"/>
              </a:solidFill>
            </a:endParaRPr>
          </a:p>
          <a:p>
            <a:pPr eaLnBrk="1" hangingPunct="1">
              <a:lnSpc>
                <a:spcPct val="70000"/>
              </a:lnSpc>
              <a:buFont typeface="Arial" charset="0"/>
              <a:buNone/>
              <a:defRPr/>
            </a:pPr>
            <a:r>
              <a:rPr lang="en-GB" sz="2400" noProof="0" dirty="0" smtClean="0">
                <a:solidFill>
                  <a:srgbClr val="000000"/>
                </a:solidFill>
              </a:rPr>
              <a:t>Email: k.kristjansson@bham.ac.uk </a:t>
            </a:r>
          </a:p>
          <a:p>
            <a:pPr eaLnBrk="1" hangingPunct="1">
              <a:lnSpc>
                <a:spcPct val="70000"/>
              </a:lnSpc>
              <a:buFont typeface="Arial" charset="0"/>
              <a:buNone/>
              <a:defRPr/>
            </a:pPr>
            <a:endParaRPr lang="en-GB" sz="2000" noProof="0" dirty="0" smtClean="0">
              <a:solidFill>
                <a:srgbClr val="000000"/>
              </a:solidFill>
            </a:endParaRPr>
          </a:p>
          <a:p>
            <a:pPr eaLnBrk="1" hangingPunct="1">
              <a:lnSpc>
                <a:spcPct val="70000"/>
              </a:lnSpc>
              <a:buFont typeface="Arial" charset="0"/>
              <a:buNone/>
              <a:defRPr/>
            </a:pPr>
            <a:r>
              <a:rPr lang="en-GB" sz="2000" noProof="0" dirty="0" smtClean="0">
                <a:solidFill>
                  <a:srgbClr val="000000"/>
                </a:solidFill>
              </a:rPr>
              <a:t>Further reading, e.g.:</a:t>
            </a:r>
          </a:p>
          <a:p>
            <a:pPr eaLnBrk="1" hangingPunct="1">
              <a:lnSpc>
                <a:spcPct val="70000"/>
              </a:lnSpc>
              <a:buFont typeface="Arial" charset="0"/>
              <a:buNone/>
              <a:defRPr/>
            </a:pPr>
            <a:endParaRPr lang="en-GB" sz="2000" noProof="0" dirty="0" smtClean="0">
              <a:solidFill>
                <a:srgbClr val="000000"/>
              </a:solidFill>
            </a:endParaRPr>
          </a:p>
          <a:p>
            <a:r>
              <a:rPr lang="en-GB" sz="2000" noProof="0" dirty="0" smtClean="0"/>
              <a:t>Russell, D. C. (2009). </a:t>
            </a:r>
            <a:r>
              <a:rPr lang="en-GB" sz="2000" i="1" noProof="0" dirty="0" smtClean="0"/>
              <a:t>Practical intelligence and the virtues</a:t>
            </a:r>
            <a:r>
              <a:rPr lang="en-GB" sz="2000" noProof="0" dirty="0" smtClean="0"/>
              <a:t>. Oxford: Oxford University Press.</a:t>
            </a:r>
          </a:p>
          <a:p>
            <a:r>
              <a:rPr lang="en-GB" sz="2000" noProof="0" dirty="0" smtClean="0"/>
              <a:t>Schwartz, B. &amp; Sharpe, K. E. (2010). </a:t>
            </a:r>
            <a:r>
              <a:rPr lang="en-GB" sz="2000" i="1" noProof="0" dirty="0" smtClean="0"/>
              <a:t>Practical wisdom: The right way to do the right thing</a:t>
            </a:r>
            <a:r>
              <a:rPr lang="en-GB" sz="2000" noProof="0" dirty="0" smtClean="0"/>
              <a:t>. New York: Riverhead Books.</a:t>
            </a:r>
          </a:p>
          <a:p>
            <a:pPr eaLnBrk="1" hangingPunct="1">
              <a:lnSpc>
                <a:spcPct val="70000"/>
              </a:lnSpc>
              <a:buFont typeface="Arial" charset="0"/>
              <a:buNone/>
              <a:defRPr/>
            </a:pPr>
            <a:endParaRPr lang="en-GB" sz="2000" noProof="0" dirty="0" smtClean="0">
              <a:solidFill>
                <a:srgbClr val="000000"/>
              </a:solidFill>
            </a:endParaRPr>
          </a:p>
          <a:p>
            <a:pPr eaLnBrk="1" hangingPunct="1">
              <a:lnSpc>
                <a:spcPct val="70000"/>
              </a:lnSpc>
              <a:buFont typeface="Arial" charset="0"/>
              <a:buNone/>
              <a:defRPr/>
            </a:pPr>
            <a:endParaRPr lang="en-GB" sz="2000" noProof="0" dirty="0" smtClean="0">
              <a:solidFill>
                <a:srgbClr val="000000"/>
              </a:solidFill>
            </a:endParaRPr>
          </a:p>
        </p:txBody>
      </p:sp>
      <p:sp>
        <p:nvSpPr>
          <p:cNvPr id="2052"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D2DEB22D-0D48-44E7-91A1-B18F6AF3DB34}" type="slidenum">
              <a:rPr lang="is-IS" altLang="en-US" sz="1200" smtClean="0">
                <a:solidFill>
                  <a:srgbClr val="898989"/>
                </a:solidFill>
              </a:rPr>
              <a:pPr eaLnBrk="1" hangingPunct="1">
                <a:spcBef>
                  <a:spcPct val="0"/>
                </a:spcBef>
                <a:buFontTx/>
                <a:buNone/>
              </a:pPr>
              <a:t>2</a:t>
            </a:fld>
            <a:endParaRPr lang="is-IS" altLang="en-US" sz="1200" smtClean="0">
              <a:solidFill>
                <a:srgbClr val="898989"/>
              </a:solidFill>
            </a:endParaRPr>
          </a:p>
        </p:txBody>
      </p:sp>
      <p:pic>
        <p:nvPicPr>
          <p:cNvPr id="2053" name="Picture 5" descr="kkmynd2011litil.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1700808"/>
            <a:ext cx="148272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GB" sz="3200" noProof="0" dirty="0" smtClean="0"/>
              <a:t>Four examples of different conceptions of </a:t>
            </a:r>
            <a:r>
              <a:rPr lang="en-GB" sz="3200" i="1" noProof="0" dirty="0" err="1" smtClean="0"/>
              <a:t>phronesis</a:t>
            </a:r>
            <a:r>
              <a:rPr lang="en-GB" sz="3200" noProof="0" dirty="0" smtClean="0"/>
              <a:t> in the medical ethics literature</a:t>
            </a:r>
            <a:endParaRPr lang="en-GB" sz="3200" noProof="0" dirty="0"/>
          </a:p>
        </p:txBody>
      </p:sp>
      <p:graphicFrame>
        <p:nvGraphicFramePr>
          <p:cNvPr id="4" name="Content Placeholder 3"/>
          <p:cNvGraphicFramePr>
            <a:graphicFrameLocks noGrp="1" noChangeAspect="1"/>
          </p:cNvGraphicFramePr>
          <p:nvPr>
            <p:ph idx="1"/>
          </p:nvPr>
        </p:nvGraphicFramePr>
        <p:xfrm>
          <a:off x="506412" y="1772816"/>
          <a:ext cx="8637588" cy="5634037"/>
        </p:xfrm>
        <a:graphic>
          <a:graphicData uri="http://schemas.openxmlformats.org/presentationml/2006/ole">
            <mc:AlternateContent xmlns:mc="http://schemas.openxmlformats.org/markup-compatibility/2006">
              <mc:Choice xmlns:v="urn:schemas-microsoft-com:vml" Requires="v">
                <p:oleObj spid="_x0000_s25617" name="Document" r:id="rId4" imgW="6232184" imgH="4063934" progId="Word.Document.12">
                  <p:embed/>
                </p:oleObj>
              </mc:Choice>
              <mc:Fallback>
                <p:oleObj name="Document" r:id="rId4" imgW="6232184" imgH="4063934" progId="Word.Document.12">
                  <p:embed/>
                  <p:pic>
                    <p:nvPicPr>
                      <p:cNvPr id="0" name="Content Placeholder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6412" y="1772816"/>
                        <a:ext cx="8637588" cy="5634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pPr algn="l"/>
            <a:r>
              <a:rPr lang="en-GB" noProof="0" dirty="0" smtClean="0"/>
              <a:t>  But what </a:t>
            </a:r>
            <a:r>
              <a:rPr lang="en-GB" i="1" noProof="0" dirty="0" smtClean="0"/>
              <a:t>sort</a:t>
            </a:r>
            <a:r>
              <a:rPr lang="en-GB" noProof="0" dirty="0" smtClean="0"/>
              <a:t> of </a:t>
            </a:r>
            <a:r>
              <a:rPr lang="en-GB" i="1" noProof="0" dirty="0" err="1" smtClean="0"/>
              <a:t>phronesis</a:t>
            </a:r>
            <a:r>
              <a:rPr lang="en-GB" noProof="0" dirty="0" smtClean="0"/>
              <a:t> </a:t>
            </a:r>
            <a:br>
              <a:rPr lang="en-GB" noProof="0" dirty="0" smtClean="0"/>
            </a:br>
            <a:r>
              <a:rPr lang="en-GB" noProof="0" dirty="0" smtClean="0"/>
              <a:t>  should be cultivated and why?</a:t>
            </a:r>
            <a:endParaRPr lang="en-GB"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r>
              <a:rPr lang="en-GB" sz="2000" noProof="0" dirty="0" smtClean="0"/>
              <a:t>A </a:t>
            </a:r>
            <a:r>
              <a:rPr lang="en-GB" sz="2000" noProof="0" dirty="0" err="1" smtClean="0"/>
              <a:t>MacIntyrean</a:t>
            </a:r>
            <a:r>
              <a:rPr lang="en-GB" sz="2000" noProof="0" dirty="0" smtClean="0"/>
              <a:t> conception will call for an emphasis on general critical thinking skills and an exploration of the narrative unity of practices, whereas Aristotle’s will support training in specific </a:t>
            </a:r>
            <a:r>
              <a:rPr lang="en-GB" sz="2000" i="1" noProof="0" dirty="0" smtClean="0"/>
              <a:t>moral </a:t>
            </a:r>
            <a:r>
              <a:rPr lang="en-GB" sz="2000" noProof="0" dirty="0" smtClean="0"/>
              <a:t>reasoning and emotional sensitisation</a:t>
            </a:r>
          </a:p>
          <a:p>
            <a:r>
              <a:rPr lang="en-GB" sz="2000" noProof="0" dirty="0" smtClean="0"/>
              <a:t>A universalist will see nothing wrong with a unified curriculum to teach </a:t>
            </a:r>
            <a:r>
              <a:rPr lang="en-GB" sz="2000" i="1" noProof="0" dirty="0" err="1" smtClean="0"/>
              <a:t>phronesis</a:t>
            </a:r>
            <a:r>
              <a:rPr lang="en-GB" sz="2000" noProof="0" dirty="0" smtClean="0"/>
              <a:t> in professional ethics education across the globe, whereas a relativist will see the need for tradition-specific curricula</a:t>
            </a:r>
          </a:p>
          <a:p>
            <a:r>
              <a:rPr lang="en-GB" sz="2000" noProof="0" dirty="0" smtClean="0"/>
              <a:t> A generalist will favour the teaching of moral theory, about the specific </a:t>
            </a:r>
            <a:r>
              <a:rPr lang="en-GB" sz="2000" i="1" noProof="0" dirty="0" err="1" smtClean="0"/>
              <a:t>telos</a:t>
            </a:r>
            <a:r>
              <a:rPr lang="en-GB" sz="2000" noProof="0" dirty="0" smtClean="0"/>
              <a:t> of human beings – </a:t>
            </a:r>
            <a:r>
              <a:rPr lang="en-GB" sz="2000" i="1" noProof="0" dirty="0" err="1" smtClean="0"/>
              <a:t>eudaimonia</a:t>
            </a:r>
            <a:r>
              <a:rPr lang="en-GB" sz="2000" noProof="0" dirty="0" smtClean="0"/>
              <a:t> – whereas a </a:t>
            </a:r>
            <a:r>
              <a:rPr lang="en-GB" sz="2000" noProof="0" dirty="0" err="1" smtClean="0"/>
              <a:t>particularist</a:t>
            </a:r>
            <a:r>
              <a:rPr lang="en-GB" sz="2000" noProof="0" dirty="0" smtClean="0"/>
              <a:t> will understand </a:t>
            </a:r>
            <a:r>
              <a:rPr lang="en-GB" sz="2000" i="1" noProof="0" dirty="0" err="1" smtClean="0"/>
              <a:t>phronesis</a:t>
            </a:r>
            <a:r>
              <a:rPr lang="en-GB" sz="2000" noProof="0" dirty="0" smtClean="0"/>
              <a:t> training mostly in terms of moral casuistry</a:t>
            </a:r>
          </a:p>
          <a:p>
            <a:r>
              <a:rPr lang="en-GB" sz="2000" noProof="0" dirty="0" smtClean="0"/>
              <a:t>An advocate of the ambivalence understanding may see the need to complement </a:t>
            </a:r>
            <a:r>
              <a:rPr lang="en-GB" sz="2000" i="1" noProof="0" dirty="0" err="1" smtClean="0"/>
              <a:t>phronesis</a:t>
            </a:r>
            <a:r>
              <a:rPr lang="en-GB" sz="2000" noProof="0" dirty="0" smtClean="0"/>
              <a:t> training with a dose of Stoicism (for example, in the form of CBT) to inure practitioners against residues of pain and regret that will accompany even the best </a:t>
            </a:r>
            <a:r>
              <a:rPr lang="en-GB" sz="2000" i="1" noProof="0" dirty="0" err="1" smtClean="0"/>
              <a:t>phronetic</a:t>
            </a:r>
            <a:r>
              <a:rPr lang="en-GB" sz="2000" noProof="0" dirty="0" smtClean="0"/>
              <a:t> decisions</a:t>
            </a:r>
            <a:endParaRPr lang="en-GB" sz="2000" noProof="0" dirty="0"/>
          </a:p>
        </p:txBody>
      </p:sp>
      <p:pic>
        <p:nvPicPr>
          <p:cNvPr id="4" name="Picture 3" descr="question mark.jpg"/>
          <p:cNvPicPr>
            <a:picLocks noChangeAspect="1"/>
          </p:cNvPicPr>
          <p:nvPr/>
        </p:nvPicPr>
        <p:blipFill>
          <a:blip r:embed="rId2" cstate="print"/>
          <a:stretch>
            <a:fillRect/>
          </a:stretch>
        </p:blipFill>
        <p:spPr>
          <a:xfrm>
            <a:off x="7236296" y="332656"/>
            <a:ext cx="864855" cy="10800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lgn="l"/>
            <a:r>
              <a:rPr lang="is-IS" dirty="0" smtClean="0"/>
              <a:t>   The JCCV‘s Aristotelian view...</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en-GB" dirty="0" smtClean="0"/>
              <a:t>We should give students in professional education training in honing their </a:t>
            </a:r>
            <a:r>
              <a:rPr lang="en-GB" b="1" dirty="0" smtClean="0"/>
              <a:t>generalist, universalist</a:t>
            </a:r>
            <a:r>
              <a:rPr lang="en-GB" dirty="0" smtClean="0"/>
              <a:t> </a:t>
            </a:r>
            <a:r>
              <a:rPr lang="en-GB" i="1" dirty="0" err="1" smtClean="0"/>
              <a:t>phronesis</a:t>
            </a:r>
            <a:r>
              <a:rPr lang="en-GB" i="1" dirty="0" smtClean="0"/>
              <a:t> </a:t>
            </a:r>
            <a:r>
              <a:rPr lang="en-GB" dirty="0" smtClean="0"/>
              <a:t>in order to deal with </a:t>
            </a:r>
            <a:r>
              <a:rPr lang="en-GB" b="1" dirty="0" smtClean="0"/>
              <a:t>moral</a:t>
            </a:r>
            <a:r>
              <a:rPr lang="en-GB" dirty="0" smtClean="0"/>
              <a:t> dilemmas</a:t>
            </a:r>
          </a:p>
          <a:p>
            <a:r>
              <a:rPr lang="en-GB" dirty="0" smtClean="0"/>
              <a:t>They need to be able to </a:t>
            </a:r>
            <a:r>
              <a:rPr lang="en-GB" b="1" dirty="0" smtClean="0"/>
              <a:t>reflect upon </a:t>
            </a:r>
            <a:r>
              <a:rPr lang="en-GB" dirty="0" smtClean="0"/>
              <a:t>the subtle and tenuous relationship between general moral truths and situational particularities</a:t>
            </a:r>
          </a:p>
          <a:p>
            <a:r>
              <a:rPr lang="en-GB" dirty="0" smtClean="0"/>
              <a:t>They need to have space and time to </a:t>
            </a:r>
            <a:r>
              <a:rPr lang="en-GB" b="1" dirty="0" smtClean="0"/>
              <a:t>discuss </a:t>
            </a:r>
            <a:r>
              <a:rPr lang="en-GB" dirty="0" smtClean="0"/>
              <a:t>with peers and teachers</a:t>
            </a:r>
          </a:p>
          <a:p>
            <a:r>
              <a:rPr lang="en-GB" dirty="0" smtClean="0"/>
              <a:t>They need to understand virtue competence as part of general </a:t>
            </a:r>
            <a:r>
              <a:rPr lang="en-GB" b="1" dirty="0" smtClean="0"/>
              <a:t>professionalism</a:t>
            </a:r>
            <a:r>
              <a:rPr lang="en-GB" dirty="0" smtClean="0"/>
              <a:t> – and to learn to go beyond the rule books (although this NOT mean ditching formalist and consequentialist considerations!)</a:t>
            </a:r>
          </a:p>
          <a:p>
            <a:r>
              <a:rPr lang="en-GB" dirty="0" smtClean="0"/>
              <a:t>They need to get adequate </a:t>
            </a:r>
            <a:r>
              <a:rPr lang="en-GB" b="1" dirty="0" smtClean="0"/>
              <a:t>feedback</a:t>
            </a:r>
            <a:r>
              <a:rPr lang="en-GB" dirty="0" smtClean="0"/>
              <a:t> on the quality of their decision-making skills</a:t>
            </a:r>
            <a:endParaRPr lang="en-GB" dirty="0"/>
          </a:p>
        </p:txBody>
      </p:sp>
      <p:pic>
        <p:nvPicPr>
          <p:cNvPr id="5" name="Picture 4" descr="images[8].jpg"/>
          <p:cNvPicPr>
            <a:picLocks noChangeAspect="1"/>
          </p:cNvPicPr>
          <p:nvPr/>
        </p:nvPicPr>
        <p:blipFill>
          <a:blip r:embed="rId2" cstate="print"/>
          <a:srcRect/>
          <a:stretch>
            <a:fillRect/>
          </a:stretch>
        </p:blipFill>
        <p:spPr bwMode="auto">
          <a:xfrm>
            <a:off x="7884368" y="279351"/>
            <a:ext cx="704850" cy="1039813"/>
          </a:xfrm>
          <a:prstGeom prst="rect">
            <a:avLst/>
          </a:prstGeom>
          <a:noFill/>
          <a:ln w="9525">
            <a:noFill/>
            <a:miter lim="800000"/>
            <a:headEnd/>
            <a:tailEnd/>
          </a:ln>
        </p:spPr>
      </p:pic>
    </p:spTree>
    <p:extLst>
      <p:ext uri="{BB962C8B-B14F-4D97-AF65-F5344CB8AC3E}">
        <p14:creationId xmlns:p14="http://schemas.microsoft.com/office/powerpoint/2010/main" val="1475518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lgn="l"/>
            <a:r>
              <a:rPr lang="en-GB" noProof="0" dirty="0" smtClean="0"/>
              <a:t>	Educating </a:t>
            </a:r>
            <a:r>
              <a:rPr lang="en-GB" i="1" noProof="0" dirty="0" err="1" smtClean="0"/>
              <a:t>phronesis</a:t>
            </a:r>
            <a:endParaRPr lang="en-GB" i="1"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r>
              <a:rPr lang="en-GB" noProof="0" dirty="0" smtClean="0"/>
              <a:t>Complaints about the lack of opportunity to hone </a:t>
            </a:r>
            <a:r>
              <a:rPr lang="en-GB" i="1" noProof="0" dirty="0" err="1" smtClean="0"/>
              <a:t>phronesis</a:t>
            </a:r>
            <a:r>
              <a:rPr lang="en-GB" noProof="0" dirty="0" smtClean="0"/>
              <a:t> in teacher training are getting more vocal </a:t>
            </a:r>
          </a:p>
          <a:p>
            <a:r>
              <a:rPr lang="en-GB" noProof="0" dirty="0" smtClean="0"/>
              <a:t>For example, our large research project in the U.K., targeting aspiring and practising teachers at different career stages, seemed to  reveal a strange mismatch between general ethics of education, where virtue ethics has become the theory of choice, and professional ethics of teaching which is still, in U.K. teacher training, focused almost entirely on formal rules, regulations and codes of conduct, or highly abstract deontological principles (such as respect for students’ multicultural backgrounds):</a:t>
            </a:r>
          </a:p>
          <a:p>
            <a:pPr>
              <a:buNone/>
            </a:pPr>
            <a:r>
              <a:rPr lang="en-GB" noProof="0" dirty="0" smtClean="0"/>
              <a:t>	</a:t>
            </a:r>
            <a:r>
              <a:rPr lang="en-GB" noProof="0" dirty="0" smtClean="0">
                <a:hlinkClick r:id="rId2"/>
              </a:rPr>
              <a:t>http://www.jubileecentre.ac.uk/userfiles/jubileecentre/pdf/Research%20Reports/The_Good_Teacher_Understanding_Virtues_in_Practice.pdf</a:t>
            </a:r>
            <a:endParaRPr lang="en-GB" noProof="0" dirty="0" smtClean="0"/>
          </a:p>
          <a:p>
            <a:pPr>
              <a:buNone/>
            </a:pPr>
            <a:endParaRPr lang="en-GB" noProof="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4208" y="332656"/>
            <a:ext cx="2182294" cy="1044000"/>
          </a:xfrm>
          <a:prstGeom prst="rect">
            <a:avLst/>
          </a:prstGeom>
        </p:spPr>
      </p:pic>
    </p:spTree>
    <p:extLst>
      <p:ext uri="{BB962C8B-B14F-4D97-AF65-F5344CB8AC3E}">
        <p14:creationId xmlns:p14="http://schemas.microsoft.com/office/powerpoint/2010/main" val="1734301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lgn="l"/>
            <a:r>
              <a:rPr lang="is-IS" dirty="0" smtClean="0"/>
              <a:t>    Same for doctors...</a:t>
            </a:r>
            <a:endParaRPr lang="is-I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r>
              <a:rPr lang="en-GB" dirty="0" smtClean="0"/>
              <a:t>Complaints about the lack of opportunity to hone </a:t>
            </a:r>
            <a:r>
              <a:rPr lang="en-GB" i="1" dirty="0" err="1" smtClean="0"/>
              <a:t>phronesis</a:t>
            </a:r>
            <a:r>
              <a:rPr lang="en-GB" dirty="0" smtClean="0"/>
              <a:t> in medical education are also getting more vocal </a:t>
            </a:r>
          </a:p>
          <a:p>
            <a:r>
              <a:rPr lang="en-GB" dirty="0" smtClean="0"/>
              <a:t>For example, our large research project in the U.K., targeting aspiring and practising doctors at different career stages, seemed to  reveal a strange mismatch between general medical ethics (bioethics), where virtue ethics has become the theory of choice, and professional medical ethics which is still, in U.K. medical schools, focused almost entirely on formal rules, regulations and codes of conduct, or highly abstract deontological principles (such as respect for patient autonomy):</a:t>
            </a:r>
          </a:p>
          <a:p>
            <a:pPr>
              <a:buNone/>
            </a:pPr>
            <a:r>
              <a:rPr lang="en-GB" dirty="0" smtClean="0">
                <a:hlinkClick r:id="rId2"/>
              </a:rPr>
              <a:t>	</a:t>
            </a:r>
            <a:r>
              <a:rPr lang="en-GB" u="sng" dirty="0" smtClean="0">
                <a:hlinkClick r:id="rId2"/>
              </a:rPr>
              <a:t>http://www.jubileecentre.ac.uk/userfiles/jubileecentre/pdf/Research%20Reports/Virtuous_Medical_Practice.pdf</a:t>
            </a:r>
            <a:endParaRPr lang="is-IS" dirty="0" smtClean="0"/>
          </a:p>
          <a:p>
            <a:pPr>
              <a:buNone/>
            </a:pPr>
            <a:endParaRPr lang="is-IS" dirty="0"/>
          </a:p>
        </p:txBody>
      </p:sp>
      <p:pic>
        <p:nvPicPr>
          <p:cNvPr id="4" name="Picture 3" descr="medical education.jpg"/>
          <p:cNvPicPr>
            <a:picLocks noChangeAspect="1"/>
          </p:cNvPicPr>
          <p:nvPr/>
        </p:nvPicPr>
        <p:blipFill>
          <a:blip r:embed="rId3" cstate="print"/>
          <a:stretch>
            <a:fillRect/>
          </a:stretch>
        </p:blipFill>
        <p:spPr>
          <a:xfrm>
            <a:off x="6228184" y="332656"/>
            <a:ext cx="2362500" cy="972000"/>
          </a:xfrm>
          <a:prstGeom prst="rect">
            <a:avLst/>
          </a:prstGeom>
        </p:spPr>
      </p:pic>
    </p:spTree>
    <p:extLst>
      <p:ext uri="{BB962C8B-B14F-4D97-AF65-F5344CB8AC3E}">
        <p14:creationId xmlns:p14="http://schemas.microsoft.com/office/powerpoint/2010/main" val="2932443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lgn="l"/>
            <a:r>
              <a:rPr lang="en-GB" noProof="0" dirty="0" smtClean="0"/>
              <a:t>          More specifically...</a:t>
            </a:r>
            <a:endParaRPr lang="en-GB"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r>
              <a:rPr lang="en-GB" noProof="0" dirty="0" smtClean="0"/>
              <a:t>The respondents (in teaching and medicine, less in law) complained that the “moral middle” gets squeezed out – no chance to reflect upon real-life dilemmas – because all the emphasis is on very </a:t>
            </a:r>
            <a:r>
              <a:rPr lang="en-GB" b="1" noProof="0" dirty="0" smtClean="0"/>
              <a:t>general </a:t>
            </a:r>
            <a:r>
              <a:rPr lang="en-GB" noProof="0" dirty="0" smtClean="0"/>
              <a:t>principles or very </a:t>
            </a:r>
            <a:r>
              <a:rPr lang="en-GB" b="1" noProof="0" dirty="0" smtClean="0"/>
              <a:t>specific</a:t>
            </a:r>
            <a:r>
              <a:rPr lang="en-GB" noProof="0" dirty="0" smtClean="0"/>
              <a:t> rules from formal ethical codes (e.g. about dress codes, or “bedside manners”) </a:t>
            </a:r>
          </a:p>
          <a:p>
            <a:r>
              <a:rPr lang="en-GB" dirty="0" smtClean="0"/>
              <a:t>The respondents complained about being </a:t>
            </a:r>
            <a:r>
              <a:rPr lang="en-GB" b="1" dirty="0" smtClean="0"/>
              <a:t>torn and pressured</a:t>
            </a:r>
            <a:r>
              <a:rPr lang="en-GB" dirty="0" smtClean="0"/>
              <a:t>, not being able to “act out their real character”</a:t>
            </a:r>
            <a:endParaRPr lang="en-GB" noProof="0" dirty="0" smtClean="0"/>
          </a:p>
          <a:p>
            <a:r>
              <a:rPr lang="is-IS" noProof="0" dirty="0" smtClean="0"/>
              <a:t>The educators interviewed understood </a:t>
            </a:r>
            <a:r>
              <a:rPr lang="en-GB" dirty="0" smtClean="0"/>
              <a:t>“character” very </a:t>
            </a:r>
            <a:r>
              <a:rPr lang="en-GB" b="1" dirty="0" smtClean="0"/>
              <a:t>formalistically</a:t>
            </a:r>
            <a:r>
              <a:rPr lang="en-GB" dirty="0" smtClean="0"/>
              <a:t> or </a:t>
            </a:r>
            <a:r>
              <a:rPr lang="en-GB" b="1" dirty="0" smtClean="0"/>
              <a:t>instrumentally</a:t>
            </a:r>
          </a:p>
          <a:p>
            <a:r>
              <a:rPr lang="is-IS" noProof="0" dirty="0" smtClean="0"/>
              <a:t>Chimes in with Schwartz and Sharpe (2010) on ethical compliance secured through rules backed up by carrots and sticks...but </a:t>
            </a:r>
            <a:r>
              <a:rPr lang="is-IS" b="1" noProof="0" dirty="0" smtClean="0"/>
              <a:t>does not work </a:t>
            </a:r>
            <a:r>
              <a:rPr lang="is-IS" noProof="0" dirty="0" smtClean="0"/>
              <a:t>and is </a:t>
            </a:r>
            <a:r>
              <a:rPr lang="is-IS" b="1" noProof="0" dirty="0" smtClean="0"/>
              <a:t>anti-professional</a:t>
            </a:r>
            <a:r>
              <a:rPr lang="is-IS" noProof="0" dirty="0" smtClean="0"/>
              <a:t>!!!</a:t>
            </a:r>
            <a:endParaRPr lang="en-GB" noProof="0" dirty="0"/>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332656"/>
            <a:ext cx="2182813" cy="1042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6190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lgn="l"/>
            <a:r>
              <a:rPr lang="en-GB" noProof="0" dirty="0" smtClean="0"/>
              <a:t>   The </a:t>
            </a:r>
            <a:r>
              <a:rPr lang="en-GB" i="1" noProof="0" dirty="0" err="1" smtClean="0"/>
              <a:t>phronesis</a:t>
            </a:r>
            <a:r>
              <a:rPr lang="en-GB" noProof="0" dirty="0" smtClean="0"/>
              <a:t> bandwagon...</a:t>
            </a:r>
            <a:endParaRPr lang="en-GB"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buNone/>
            </a:pPr>
            <a:r>
              <a:rPr lang="en-GB" i="1" noProof="0" dirty="0" smtClean="0"/>
              <a:t>	</a:t>
            </a:r>
          </a:p>
          <a:p>
            <a:pPr>
              <a:buNone/>
            </a:pPr>
            <a:r>
              <a:rPr lang="en-GB" i="1" dirty="0"/>
              <a:t>	</a:t>
            </a:r>
            <a:r>
              <a:rPr lang="en-GB" noProof="0" dirty="0" smtClean="0"/>
              <a:t>Last 30 years:</a:t>
            </a:r>
          </a:p>
          <a:p>
            <a:pPr>
              <a:buNone/>
            </a:pPr>
            <a:r>
              <a:rPr lang="en-GB" i="1" noProof="0" dirty="0" smtClean="0"/>
              <a:t>	</a:t>
            </a:r>
            <a:r>
              <a:rPr lang="en-GB" i="1" noProof="0" dirty="0" err="1" smtClean="0"/>
              <a:t>Phronesis</a:t>
            </a:r>
            <a:r>
              <a:rPr lang="en-GB" i="1" noProof="0" dirty="0" smtClean="0"/>
              <a:t>  not </a:t>
            </a:r>
            <a:r>
              <a:rPr lang="en-GB" noProof="0" dirty="0" smtClean="0"/>
              <a:t>only studied with more rigour in philosophy than ever before (Russell, 2009) within </a:t>
            </a:r>
            <a:r>
              <a:rPr lang="en-GB" b="1" noProof="0" dirty="0" smtClean="0"/>
              <a:t>virtue ethics</a:t>
            </a:r>
            <a:r>
              <a:rPr lang="en-GB" noProof="0" dirty="0" smtClean="0"/>
              <a:t>; it has also become a buzzword within pockets of social science, both socio-political theory (</a:t>
            </a:r>
            <a:r>
              <a:rPr lang="en-GB" noProof="0" dirty="0" err="1" smtClean="0"/>
              <a:t>Flyvbjerg</a:t>
            </a:r>
            <a:r>
              <a:rPr lang="en-GB" noProof="0" dirty="0" smtClean="0"/>
              <a:t>, 2001) and psychology (Schwartz &amp; Sharpe, 2010)</a:t>
            </a:r>
          </a:p>
          <a:p>
            <a:pPr>
              <a:buNone/>
            </a:pPr>
            <a:r>
              <a:rPr lang="en-GB" noProof="0" dirty="0" smtClean="0"/>
              <a:t>	Also acquired a status within formidable recent approaches of the virtue ethical kind to </a:t>
            </a:r>
            <a:r>
              <a:rPr lang="en-GB" b="1" noProof="0" dirty="0" smtClean="0"/>
              <a:t>professional ethics</a:t>
            </a:r>
            <a:r>
              <a:rPr lang="en-GB" noProof="0" dirty="0" smtClean="0"/>
              <a:t>, especially in the so-called ‘people professions’ (Bondi, Carr, Clark &amp; Clegg, 2011), such as nursing (Flaming, 2001), law (Evans, 2014), business/management (</a:t>
            </a:r>
            <a:r>
              <a:rPr lang="en-GB" noProof="0" dirty="0" err="1" smtClean="0"/>
              <a:t>Shotter</a:t>
            </a:r>
            <a:r>
              <a:rPr lang="en-GB" noProof="0" dirty="0" smtClean="0"/>
              <a:t> &amp; </a:t>
            </a:r>
            <a:r>
              <a:rPr lang="en-GB" noProof="0" dirty="0" err="1" smtClean="0"/>
              <a:t>Tsoukas</a:t>
            </a:r>
            <a:r>
              <a:rPr lang="en-GB" noProof="0" dirty="0" smtClean="0"/>
              <a:t>, 2014), social work (Banks, 2006), teaching (Dunne, 1993) and medicine (Pellegrino &amp; </a:t>
            </a:r>
            <a:r>
              <a:rPr lang="en-GB" noProof="0" dirty="0" err="1" smtClean="0"/>
              <a:t>Thomasma</a:t>
            </a:r>
            <a:r>
              <a:rPr lang="en-GB" noProof="0" dirty="0" smtClean="0"/>
              <a:t>, 1993)</a:t>
            </a:r>
          </a:p>
          <a:p>
            <a:pPr>
              <a:buNone/>
            </a:pPr>
            <a:r>
              <a:rPr lang="is-IS" dirty="0" smtClean="0"/>
              <a:t>	But this academic bandwagon does not seem to have entered the </a:t>
            </a:r>
            <a:r>
              <a:rPr lang="is-IS" b="1" dirty="0" smtClean="0"/>
              <a:t>university classrooms </a:t>
            </a:r>
            <a:r>
              <a:rPr lang="is-IS" dirty="0" smtClean="0"/>
              <a:t>where professional ethics is being taught!</a:t>
            </a:r>
            <a:endParaRPr lang="en-GB" noProof="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8344" y="260648"/>
            <a:ext cx="618833" cy="1188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is-IS" dirty="0" smtClean="0"/>
              <a:t>Virtue ethics</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buNone/>
            </a:pPr>
            <a:r>
              <a:rPr lang="en-GB" dirty="0"/>
              <a:t>According to  </a:t>
            </a:r>
            <a:r>
              <a:rPr lang="en-GB" b="1" dirty="0" smtClean="0"/>
              <a:t>virtue </a:t>
            </a:r>
            <a:r>
              <a:rPr lang="en-GB" b="1" dirty="0"/>
              <a:t>ethics</a:t>
            </a:r>
            <a:r>
              <a:rPr lang="en-GB" dirty="0"/>
              <a:t>, an action is right not because it can be universalised in light of a rationalist principle (</a:t>
            </a:r>
            <a:r>
              <a:rPr lang="en-GB" b="1" dirty="0"/>
              <a:t>Kantianism</a:t>
            </a:r>
            <a:r>
              <a:rPr lang="en-GB" dirty="0"/>
              <a:t>) or because it makes the greatest number of people happy (</a:t>
            </a:r>
            <a:r>
              <a:rPr lang="en-GB" b="1" dirty="0"/>
              <a:t>utilitarianism</a:t>
            </a:r>
            <a:r>
              <a:rPr lang="en-GB" dirty="0"/>
              <a:t>), but because it enhances virtue and contributes to a flourishing  (</a:t>
            </a:r>
            <a:r>
              <a:rPr lang="en-GB" i="1" dirty="0" err="1"/>
              <a:t>eudaimonic</a:t>
            </a:r>
            <a:r>
              <a:rPr lang="en-GB" dirty="0"/>
              <a:t>) life – as opposed to a languishing or floundering </a:t>
            </a:r>
            <a:r>
              <a:rPr lang="en-GB" dirty="0" smtClean="0"/>
              <a:t>one </a:t>
            </a:r>
            <a:endParaRPr lang="en-GB" dirty="0"/>
          </a:p>
          <a:p>
            <a:pPr marL="0" indent="0">
              <a:buNone/>
            </a:pPr>
            <a:r>
              <a:rPr lang="en-GB" dirty="0" smtClean="0"/>
              <a:t>The </a:t>
            </a:r>
            <a:r>
              <a:rPr lang="en-GB" dirty="0"/>
              <a:t>focus is no longer on </a:t>
            </a:r>
            <a:r>
              <a:rPr lang="en-GB" dirty="0" smtClean="0"/>
              <a:t>the </a:t>
            </a:r>
            <a:r>
              <a:rPr lang="en-GB" dirty="0"/>
              <a:t>correctness of individual actions, but rather on their </a:t>
            </a:r>
            <a:r>
              <a:rPr lang="en-GB" dirty="0" smtClean="0"/>
              <a:t>role </a:t>
            </a:r>
            <a:r>
              <a:rPr lang="en-GB" dirty="0"/>
              <a:t>in the well-rounded life and their roots in the ‘inner world’ of the agent: in stable states of character that incorporate motivational and emotional </a:t>
            </a:r>
            <a:r>
              <a:rPr lang="en-GB" dirty="0" smtClean="0"/>
              <a:t>elements</a:t>
            </a:r>
          </a:p>
          <a:p>
            <a:pPr marL="0" indent="0">
              <a:buNone/>
            </a:pPr>
            <a:r>
              <a:rPr lang="en-GB" dirty="0" smtClean="0"/>
              <a:t>What </a:t>
            </a:r>
            <a:r>
              <a:rPr lang="en-GB" dirty="0"/>
              <a:t>matters in the end for moral evaluation is not merely observable behaviour, but the emotions with which an action is performed, the motivation behind it and the manner in which it is performed  </a:t>
            </a:r>
            <a:endParaRPr lang="en-GB" dirty="0" smtClean="0"/>
          </a:p>
          <a:p>
            <a:pPr marL="0" indent="0">
              <a:buNone/>
            </a:pPr>
            <a:r>
              <a:rPr lang="is-IS" dirty="0" smtClean="0"/>
              <a:t>-</a:t>
            </a:r>
            <a:r>
              <a:rPr lang="en-GB" dirty="0" smtClean="0"/>
              <a:t>&gt; </a:t>
            </a:r>
            <a:r>
              <a:rPr lang="en-GB" b="1" dirty="0" smtClean="0"/>
              <a:t>Character education</a:t>
            </a:r>
            <a:r>
              <a:rPr lang="en-GB" dirty="0" smtClean="0"/>
              <a:t>, with the emphasis on early habituation but subsequent development of good sense/practical moral wisdom, namely </a:t>
            </a:r>
            <a:r>
              <a:rPr lang="en-GB" b="1" i="1" dirty="0" err="1" smtClean="0"/>
              <a:t>phronesis</a:t>
            </a:r>
            <a:endParaRPr lang="en-GB" b="1" i="1" dirty="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8344" y="260648"/>
            <a:ext cx="618833" cy="1188000"/>
          </a:xfrm>
          <a:prstGeom prst="rect">
            <a:avLst/>
          </a:prstGeom>
        </p:spPr>
      </p:pic>
    </p:spTree>
    <p:extLst>
      <p:ext uri="{BB962C8B-B14F-4D97-AF65-F5344CB8AC3E}">
        <p14:creationId xmlns:p14="http://schemas.microsoft.com/office/powerpoint/2010/main" val="2241715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pPr algn="l"/>
            <a:r>
              <a:rPr lang="en-GB" sz="3600" noProof="0" dirty="0" smtClean="0"/>
              <a:t>    Aristotle’s own concept of </a:t>
            </a:r>
            <a:r>
              <a:rPr lang="en-GB" sz="3600" i="1" noProof="0" dirty="0" err="1" smtClean="0"/>
              <a:t>phronesis</a:t>
            </a:r>
            <a:r>
              <a:rPr lang="en-GB" sz="3600" i="1" noProof="0" dirty="0" smtClean="0"/>
              <a:t> </a:t>
            </a:r>
            <a:endParaRPr lang="en-GB" sz="3600" i="1"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noProof="0" dirty="0" smtClean="0"/>
              <a:t>Intellectual </a:t>
            </a:r>
            <a:r>
              <a:rPr lang="en-GB" i="1" noProof="0" dirty="0" smtClean="0"/>
              <a:t>meta-virtue</a:t>
            </a:r>
            <a:r>
              <a:rPr lang="en-GB" noProof="0" dirty="0" smtClean="0"/>
              <a:t> which guides the moral virtues </a:t>
            </a:r>
          </a:p>
          <a:p>
            <a:r>
              <a:rPr lang="en-GB" noProof="0" dirty="0" smtClean="0"/>
              <a:t>Feeding on character traits cultivated in the young through habituation, </a:t>
            </a:r>
            <a:r>
              <a:rPr lang="en-GB" i="1" noProof="0" dirty="0" err="1" smtClean="0"/>
              <a:t>phronesis</a:t>
            </a:r>
            <a:r>
              <a:rPr lang="en-GB" noProof="0" dirty="0" smtClean="0"/>
              <a:t> – after it comes into play – re-evaluates those traits critically, allowing them to ‘share in reason’</a:t>
            </a:r>
          </a:p>
          <a:p>
            <a:r>
              <a:rPr lang="en-GB" noProof="0" dirty="0" smtClean="0"/>
              <a:t>Core function to assess the relative weight of competing values, courses of action and emotions with respect to </a:t>
            </a:r>
            <a:r>
              <a:rPr lang="en-GB" i="1" noProof="0" dirty="0" err="1" smtClean="0"/>
              <a:t>eudaimonia</a:t>
            </a:r>
            <a:r>
              <a:rPr lang="en-GB" noProof="0" dirty="0" smtClean="0"/>
              <a:t>: the ultimate good and unconditional end of human beings</a:t>
            </a:r>
          </a:p>
          <a:p>
            <a:r>
              <a:rPr lang="en-GB" noProof="0" dirty="0" smtClean="0"/>
              <a:t>To adjudicate the relative weight of different virtues in conflict situations and to reach a measured verdict about what to feel and do</a:t>
            </a:r>
            <a:endParaRPr lang="en-GB" noProof="0" dirty="0"/>
          </a:p>
        </p:txBody>
      </p:sp>
      <p:pic>
        <p:nvPicPr>
          <p:cNvPr id="4" name="Picture 4" descr="images[8].jpg"/>
          <p:cNvPicPr>
            <a:picLocks noChangeAspect="1"/>
          </p:cNvPicPr>
          <p:nvPr/>
        </p:nvPicPr>
        <p:blipFill>
          <a:blip r:embed="rId2" cstate="print"/>
          <a:srcRect/>
          <a:stretch>
            <a:fillRect/>
          </a:stretch>
        </p:blipFill>
        <p:spPr bwMode="auto">
          <a:xfrm>
            <a:off x="7812360" y="332656"/>
            <a:ext cx="704850" cy="1039813"/>
          </a:xfrm>
          <a:prstGeom prst="rect">
            <a:avLst/>
          </a:prstGeom>
          <a:noFill/>
          <a:ln w="9525">
            <a:noFill/>
            <a:miter lim="800000"/>
            <a:headEnd/>
            <a:tailEnd/>
          </a:ln>
        </p:spPr>
      </p:pic>
      <p:pic>
        <p:nvPicPr>
          <p:cNvPr id="5" name="Picture 4" descr="images[8].jpg"/>
          <p:cNvPicPr>
            <a:picLocks noChangeAspect="1"/>
          </p:cNvPicPr>
          <p:nvPr/>
        </p:nvPicPr>
        <p:blipFill>
          <a:blip r:embed="rId2" cstate="print"/>
          <a:srcRect/>
          <a:stretch>
            <a:fillRect/>
          </a:stretch>
        </p:blipFill>
        <p:spPr bwMode="auto">
          <a:xfrm>
            <a:off x="7812360" y="332655"/>
            <a:ext cx="704850" cy="103981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noProof="0" dirty="0" smtClean="0"/>
              <a:t>Aristotle’s own concept II</a:t>
            </a:r>
            <a:endParaRPr lang="en-GB" noProof="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noProof="0" dirty="0" smtClean="0"/>
              <a:t>We cannot be ‘fully good’ without </a:t>
            </a:r>
            <a:r>
              <a:rPr lang="en-GB" i="1" noProof="0" dirty="0" err="1" smtClean="0"/>
              <a:t>phronesis</a:t>
            </a:r>
            <a:r>
              <a:rPr lang="en-GB" noProof="0" dirty="0" smtClean="0"/>
              <a:t>, nor can we possess </a:t>
            </a:r>
            <a:r>
              <a:rPr lang="en-GB" i="1" noProof="0" dirty="0" err="1" smtClean="0"/>
              <a:t>phronesis</a:t>
            </a:r>
            <a:r>
              <a:rPr lang="en-GB" noProof="0" dirty="0" smtClean="0"/>
              <a:t> without virtues of character. Stripped of that moral compass, </a:t>
            </a:r>
            <a:r>
              <a:rPr lang="en-GB" i="1" noProof="0" dirty="0" err="1" smtClean="0"/>
              <a:t>phronesis</a:t>
            </a:r>
            <a:r>
              <a:rPr lang="en-GB" noProof="0" dirty="0" smtClean="0"/>
              <a:t> degenerates into a mere cunning capacity: ‘cleverness’</a:t>
            </a:r>
          </a:p>
          <a:p>
            <a:r>
              <a:rPr lang="en-GB" noProof="0" dirty="0" smtClean="0"/>
              <a:t>Core function works in two ways. (1) </a:t>
            </a:r>
            <a:r>
              <a:rPr lang="en-GB" i="1" noProof="0" dirty="0" err="1" smtClean="0"/>
              <a:t>phronesis</a:t>
            </a:r>
            <a:r>
              <a:rPr lang="en-GB" noProof="0" dirty="0" smtClean="0"/>
              <a:t> latches itself onto each individual virtue: the </a:t>
            </a:r>
            <a:r>
              <a:rPr lang="en-GB" i="1" noProof="0" dirty="0" smtClean="0"/>
              <a:t>constitutive</a:t>
            </a:r>
            <a:r>
              <a:rPr lang="en-GB" noProof="0" dirty="0" smtClean="0"/>
              <a:t> function of </a:t>
            </a:r>
            <a:r>
              <a:rPr lang="en-GB" i="1" noProof="0" dirty="0" err="1" smtClean="0"/>
              <a:t>phronesis</a:t>
            </a:r>
            <a:r>
              <a:rPr lang="en-GB" noProof="0" dirty="0" smtClean="0"/>
              <a:t>. (2) But </a:t>
            </a:r>
            <a:r>
              <a:rPr lang="en-GB" i="1" noProof="0" dirty="0" err="1" smtClean="0"/>
              <a:t>phronesis</a:t>
            </a:r>
            <a:r>
              <a:rPr lang="en-GB" noProof="0" dirty="0" smtClean="0"/>
              <a:t> is not just responsive to the moral good in ‘some restricted area’, but rather to the whole of what ‘promotes living well in general’. Thus, </a:t>
            </a:r>
            <a:r>
              <a:rPr lang="en-GB" i="1" noProof="0" dirty="0" err="1" smtClean="0"/>
              <a:t>phronesis</a:t>
            </a:r>
            <a:r>
              <a:rPr lang="en-GB" noProof="0" dirty="0" smtClean="0"/>
              <a:t> can be called upon for adjudication when two different virtues, say justice and compassion, collide: the </a:t>
            </a:r>
            <a:r>
              <a:rPr lang="en-GB" i="1" noProof="0" dirty="0" smtClean="0"/>
              <a:t>integrative</a:t>
            </a:r>
            <a:r>
              <a:rPr lang="en-GB" noProof="0" dirty="0" smtClean="0"/>
              <a:t> function of </a:t>
            </a:r>
            <a:r>
              <a:rPr lang="en-GB" i="1" noProof="0" dirty="0" err="1" smtClean="0"/>
              <a:t>phronesis</a:t>
            </a:r>
            <a:r>
              <a:rPr lang="en-GB" noProof="0" dirty="0" smtClean="0"/>
              <a:t>; helps us to act virtuously in an overall way</a:t>
            </a:r>
          </a:p>
          <a:p>
            <a:endParaRPr lang="en-GB" noProof="0" dirty="0"/>
          </a:p>
        </p:txBody>
      </p:sp>
      <p:pic>
        <p:nvPicPr>
          <p:cNvPr id="4" name="Picture 4" descr="images[8].jpg"/>
          <p:cNvPicPr>
            <a:picLocks noChangeAspect="1"/>
          </p:cNvPicPr>
          <p:nvPr/>
        </p:nvPicPr>
        <p:blipFill>
          <a:blip r:embed="rId2" cstate="print"/>
          <a:srcRect/>
          <a:stretch>
            <a:fillRect/>
          </a:stretch>
        </p:blipFill>
        <p:spPr bwMode="auto">
          <a:xfrm>
            <a:off x="7812360" y="332656"/>
            <a:ext cx="704850" cy="103981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1736</Words>
  <Application>Microsoft Office PowerPoint</Application>
  <PresentationFormat>On-screen Show (4:3)</PresentationFormat>
  <Paragraphs>111</Paragraphs>
  <Slides>22</Slides>
  <Notes>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25" baseType="lpstr">
      <vt:lpstr>Office Theme</vt:lpstr>
      <vt:lpstr>1_Office Theme</vt:lpstr>
      <vt:lpstr>Document</vt:lpstr>
      <vt:lpstr>PowerPoint Presentation</vt:lpstr>
      <vt:lpstr> Phronesis as an Ideal in Professional Ethics: Some Preliminary Positionings and Problematics </vt:lpstr>
      <vt:lpstr> Educating phronesis</vt:lpstr>
      <vt:lpstr>    Same for doctors...</vt:lpstr>
      <vt:lpstr>          More specifically...</vt:lpstr>
      <vt:lpstr>   The phronesis bandwagon...</vt:lpstr>
      <vt:lpstr>Virtue ethics</vt:lpstr>
      <vt:lpstr>    Aristotle’s own concept of phronesis </vt:lpstr>
      <vt:lpstr>Aristotle’s own concept II</vt:lpstr>
      <vt:lpstr>Aristotle’s taxonomy of modes of thinking/intellectual virtues</vt:lpstr>
      <vt:lpstr>   Recent retrievals of    phronesis in social science </vt:lpstr>
      <vt:lpstr> Aristotle vs. MacIntyre on phronesis</vt:lpstr>
      <vt:lpstr> First binary: Different categorisations of modes of thinking, by Aristotle and MacIntyre </vt:lpstr>
      <vt:lpstr>Second binary: relativist vs.     universalist phronesis</vt:lpstr>
      <vt:lpstr>Second binary: relativist vs. universalist phronesis</vt:lpstr>
      <vt:lpstr>Third binary: particularist vs. generalist phronesis</vt:lpstr>
      <vt:lpstr>  Third binary: particularist     vs. generalist phronesis</vt:lpstr>
      <vt:lpstr>Fourth binary: phronesis a naturally acquired skill or a painful existentialist project?</vt:lpstr>
      <vt:lpstr>Fourth binary: phronesis a naturally  acquired skill or a painful  project?</vt:lpstr>
      <vt:lpstr>Four examples of different conceptions of phronesis in the medical ethics literature</vt:lpstr>
      <vt:lpstr>  But what sort of phronesis    should be cultivated and why?</vt:lpstr>
      <vt:lpstr>   The JCCV‘s Aristotelian 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Phronesis as an Ideal in Professional Medical Ethics: Some Preliminary Positionings and Problematics</dc:title>
  <dc:creator>Tsai</dc:creator>
  <cp:lastModifiedBy>Binish Khatoon</cp:lastModifiedBy>
  <cp:revision>42</cp:revision>
  <dcterms:created xsi:type="dcterms:W3CDTF">2015-05-09T09:02:42Z</dcterms:created>
  <dcterms:modified xsi:type="dcterms:W3CDTF">2016-02-26T12:14:02Z</dcterms:modified>
</cp:coreProperties>
</file>