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3" r:id="rId2"/>
    <p:sldId id="261" r:id="rId3"/>
    <p:sldId id="262" r:id="rId4"/>
    <p:sldId id="264" r:id="rId5"/>
    <p:sldId id="265" r:id="rId6"/>
    <p:sldId id="266" r:id="rId7"/>
    <p:sldId id="268"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ael Hunter (Department of Education and Social Justice)" initials="RH(oEaSJ" lastIdx="1" clrIdx="0">
    <p:extLst>
      <p:ext uri="{19B8F6BF-5375-455C-9EA6-DF929625EA0E}">
        <p15:presenceInfo xmlns:p15="http://schemas.microsoft.com/office/powerpoint/2012/main" userId="S-1-5-21-1390067357-308236825-725345543-5064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46" autoAdjust="0"/>
    <p:restoredTop sz="94660"/>
  </p:normalViewPr>
  <p:slideViewPr>
    <p:cSldViewPr snapToGrid="0">
      <p:cViewPr varScale="1">
        <p:scale>
          <a:sx n="65" d="100"/>
          <a:sy n="65" d="100"/>
        </p:scale>
        <p:origin x="5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C7DF92-3437-4F4B-AFB5-D4FB12ACF81C}" type="datetimeFigureOut">
              <a:rPr lang="en-GB" smtClean="0"/>
              <a:t>03/06/2020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1C755-8432-4EBA-87D3-42C87A9B61C1}" type="slidenum">
              <a:rPr lang="en-GB" smtClean="0"/>
              <a:t>‹#›</a:t>
            </a:fld>
            <a:endParaRPr lang="en-GB"/>
          </a:p>
        </p:txBody>
      </p:sp>
    </p:spTree>
    <p:extLst>
      <p:ext uri="{BB962C8B-B14F-4D97-AF65-F5344CB8AC3E}">
        <p14:creationId xmlns:p14="http://schemas.microsoft.com/office/powerpoint/2010/main" val="3628287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1</a:t>
            </a:fld>
            <a:endParaRPr lang="en-GB"/>
          </a:p>
        </p:txBody>
      </p:sp>
    </p:spTree>
    <p:extLst>
      <p:ext uri="{BB962C8B-B14F-4D97-AF65-F5344CB8AC3E}">
        <p14:creationId xmlns:p14="http://schemas.microsoft.com/office/powerpoint/2010/main" val="324144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2</a:t>
            </a:fld>
            <a:endParaRPr lang="en-GB"/>
          </a:p>
        </p:txBody>
      </p:sp>
    </p:spTree>
    <p:extLst>
      <p:ext uri="{BB962C8B-B14F-4D97-AF65-F5344CB8AC3E}">
        <p14:creationId xmlns:p14="http://schemas.microsoft.com/office/powerpoint/2010/main" val="152027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3</a:t>
            </a:fld>
            <a:endParaRPr lang="en-GB"/>
          </a:p>
        </p:txBody>
      </p:sp>
    </p:spTree>
    <p:extLst>
      <p:ext uri="{BB962C8B-B14F-4D97-AF65-F5344CB8AC3E}">
        <p14:creationId xmlns:p14="http://schemas.microsoft.com/office/powerpoint/2010/main" val="824561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4</a:t>
            </a:fld>
            <a:endParaRPr lang="en-GB"/>
          </a:p>
        </p:txBody>
      </p:sp>
    </p:spTree>
    <p:extLst>
      <p:ext uri="{BB962C8B-B14F-4D97-AF65-F5344CB8AC3E}">
        <p14:creationId xmlns:p14="http://schemas.microsoft.com/office/powerpoint/2010/main" val="562441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5</a:t>
            </a:fld>
            <a:endParaRPr lang="en-GB"/>
          </a:p>
        </p:txBody>
      </p:sp>
    </p:spTree>
    <p:extLst>
      <p:ext uri="{BB962C8B-B14F-4D97-AF65-F5344CB8AC3E}">
        <p14:creationId xmlns:p14="http://schemas.microsoft.com/office/powerpoint/2010/main" val="241514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6</a:t>
            </a:fld>
            <a:endParaRPr lang="en-GB"/>
          </a:p>
        </p:txBody>
      </p:sp>
    </p:spTree>
    <p:extLst>
      <p:ext uri="{BB962C8B-B14F-4D97-AF65-F5344CB8AC3E}">
        <p14:creationId xmlns:p14="http://schemas.microsoft.com/office/powerpoint/2010/main" val="79443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7</a:t>
            </a:fld>
            <a:endParaRPr lang="en-GB"/>
          </a:p>
        </p:txBody>
      </p:sp>
    </p:spTree>
    <p:extLst>
      <p:ext uri="{BB962C8B-B14F-4D97-AF65-F5344CB8AC3E}">
        <p14:creationId xmlns:p14="http://schemas.microsoft.com/office/powerpoint/2010/main" val="1024416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t>8</a:t>
            </a:fld>
            <a:endParaRPr lang="en-GB"/>
          </a:p>
        </p:txBody>
      </p:sp>
    </p:spTree>
    <p:extLst>
      <p:ext uri="{BB962C8B-B14F-4D97-AF65-F5344CB8AC3E}">
        <p14:creationId xmlns:p14="http://schemas.microsoft.com/office/powerpoint/2010/main" val="928386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504281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27140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204715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280601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4C2D380-A427-4B30-9DC8-47F5F5697773}" type="datetimeFigureOut">
              <a:rPr lang="en-GB" smtClean="0"/>
              <a:t>03/06/2020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546450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457630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4C2D380-A427-4B30-9DC8-47F5F5697773}" type="datetimeFigureOut">
              <a:rPr lang="en-GB" smtClean="0"/>
              <a:t>03/06/2020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406053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4C2D380-A427-4B30-9DC8-47F5F5697773}" type="datetimeFigureOut">
              <a:rPr lang="en-GB" smtClean="0"/>
              <a:t>03/06/2020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82277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2D380-A427-4B30-9DC8-47F5F5697773}" type="datetimeFigureOut">
              <a:rPr lang="en-GB" smtClean="0"/>
              <a:t>03/06/2020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319105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1010926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C2D380-A427-4B30-9DC8-47F5F5697773}" type="datetimeFigureOut">
              <a:rPr lang="en-GB" smtClean="0"/>
              <a:t>03/06/2020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BCC91F-C7B5-4F49-BA3A-AF26E0DD4F3B}" type="slidenum">
              <a:rPr lang="en-GB" smtClean="0"/>
              <a:t>‹#›</a:t>
            </a:fld>
            <a:endParaRPr lang="en-GB"/>
          </a:p>
        </p:txBody>
      </p:sp>
    </p:spTree>
    <p:extLst>
      <p:ext uri="{BB962C8B-B14F-4D97-AF65-F5344CB8AC3E}">
        <p14:creationId xmlns:p14="http://schemas.microsoft.com/office/powerpoint/2010/main" val="87857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C2D380-A427-4B30-9DC8-47F5F5697773}" type="datetimeFigureOut">
              <a:rPr lang="en-GB" smtClean="0"/>
              <a:t>03/06/2020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CC91F-C7B5-4F49-BA3A-AF26E0DD4F3B}" type="slidenum">
              <a:rPr lang="en-GB" smtClean="0"/>
              <a:t>‹#›</a:t>
            </a:fld>
            <a:endParaRPr lang="en-GB"/>
          </a:p>
        </p:txBody>
      </p:sp>
    </p:spTree>
    <p:extLst>
      <p:ext uri="{BB962C8B-B14F-4D97-AF65-F5344CB8AC3E}">
        <p14:creationId xmlns:p14="http://schemas.microsoft.com/office/powerpoint/2010/main" val="2417914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youtube.com/watch?v=WoIufBVLDvM&amp;t=183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pic>
        <p:nvPicPr>
          <p:cNvPr id="2" name="Picture 1">
            <a:extLst>
              <a:ext uri="{FF2B5EF4-FFF2-40B4-BE49-F238E27FC236}">
                <a16:creationId xmlns:a16="http://schemas.microsoft.com/office/drawing/2014/main" id="{8D633DB8-BD13-4A33-A5BE-A7656046BF35}"/>
              </a:ext>
            </a:extLst>
          </p:cNvPr>
          <p:cNvPicPr>
            <a:picLocks noChangeAspect="1"/>
          </p:cNvPicPr>
          <p:nvPr/>
        </p:nvPicPr>
        <p:blipFill>
          <a:blip r:embed="rId6"/>
          <a:stretch>
            <a:fillRect/>
          </a:stretch>
        </p:blipFill>
        <p:spPr>
          <a:xfrm>
            <a:off x="4611278" y="2171936"/>
            <a:ext cx="2969443" cy="2514128"/>
          </a:xfrm>
          <a:prstGeom prst="rect">
            <a:avLst/>
          </a:prstGeom>
        </p:spPr>
      </p:pic>
      <p:sp>
        <p:nvSpPr>
          <p:cNvPr id="3" name="TextBox 2">
            <a:extLst>
              <a:ext uri="{FF2B5EF4-FFF2-40B4-BE49-F238E27FC236}">
                <a16:creationId xmlns:a16="http://schemas.microsoft.com/office/drawing/2014/main" id="{E6ECA40A-5B42-45B3-850D-1DDAAFEB001E}"/>
              </a:ext>
            </a:extLst>
          </p:cNvPr>
          <p:cNvSpPr txBox="1"/>
          <p:nvPr/>
        </p:nvSpPr>
        <p:spPr>
          <a:xfrm>
            <a:off x="4222051" y="4671343"/>
            <a:ext cx="4199073" cy="707886"/>
          </a:xfrm>
          <a:prstGeom prst="rect">
            <a:avLst/>
          </a:prstGeom>
          <a:noFill/>
        </p:spPr>
        <p:txBody>
          <a:bodyPr wrap="square" rtlCol="0">
            <a:spAutoFit/>
          </a:bodyPr>
          <a:lstStyle/>
          <a:p>
            <a:r>
              <a:rPr lang="en-GB" sz="4000" b="1" dirty="0"/>
              <a:t>The Online World</a:t>
            </a:r>
          </a:p>
        </p:txBody>
      </p:sp>
      <p:sp>
        <p:nvSpPr>
          <p:cNvPr id="6" name="TextBox 5">
            <a:extLst>
              <a:ext uri="{FF2B5EF4-FFF2-40B4-BE49-F238E27FC236}">
                <a16:creationId xmlns:a16="http://schemas.microsoft.com/office/drawing/2014/main" id="{53FB5322-432B-435B-BA00-F72EFAAFEFD2}"/>
              </a:ext>
            </a:extLst>
          </p:cNvPr>
          <p:cNvSpPr txBox="1"/>
          <p:nvPr/>
        </p:nvSpPr>
        <p:spPr>
          <a:xfrm>
            <a:off x="4432487" y="5287178"/>
            <a:ext cx="3340275" cy="461665"/>
          </a:xfrm>
          <a:prstGeom prst="rect">
            <a:avLst/>
          </a:prstGeom>
          <a:noFill/>
        </p:spPr>
        <p:txBody>
          <a:bodyPr wrap="square" rtlCol="0">
            <a:spAutoFit/>
          </a:bodyPr>
          <a:lstStyle/>
          <a:p>
            <a:r>
              <a:rPr lang="en-GB" sz="2400" b="1" dirty="0">
                <a:solidFill>
                  <a:srgbClr val="FF0000"/>
                </a:solidFill>
              </a:rPr>
              <a:t>Using technology wisely </a:t>
            </a:r>
          </a:p>
        </p:txBody>
      </p:sp>
    </p:spTree>
    <p:extLst>
      <p:ext uri="{BB962C8B-B14F-4D97-AF65-F5344CB8AC3E}">
        <p14:creationId xmlns:p14="http://schemas.microsoft.com/office/powerpoint/2010/main" val="52808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10" name="Rectangle 9">
            <a:extLst>
              <a:ext uri="{FF2B5EF4-FFF2-40B4-BE49-F238E27FC236}">
                <a16:creationId xmlns:a16="http://schemas.microsoft.com/office/drawing/2014/main" id="{8FDB0C5F-0AB7-4470-998E-48F6D445E646}"/>
              </a:ext>
            </a:extLst>
          </p:cNvPr>
          <p:cNvSpPr/>
          <p:nvPr/>
        </p:nvSpPr>
        <p:spPr>
          <a:xfrm>
            <a:off x="630843" y="1905506"/>
            <a:ext cx="7830532" cy="3046988"/>
          </a:xfrm>
          <a:prstGeom prst="rect">
            <a:avLst/>
          </a:prstGeom>
        </p:spPr>
        <p:txBody>
          <a:bodyPr wrap="square">
            <a:spAutoFit/>
          </a:bodyPr>
          <a:lstStyle/>
          <a:p>
            <a:pPr marL="342900" marR="71755" lvl="0" indent="-342900">
              <a:buFont typeface="Calibri" panose="020F0502020204030204" pitchFamily="34" charset="0"/>
              <a:buChar char="-"/>
            </a:pPr>
            <a:r>
              <a:rPr lang="en-US" sz="2400" dirty="0"/>
              <a:t>How does using technology affect your everyday life both positively and negatively? </a:t>
            </a:r>
            <a:endParaRPr lang="en-GB" sz="2400" dirty="0"/>
          </a:p>
          <a:p>
            <a:pPr marL="342900" marR="71755" lvl="0" indent="-342900">
              <a:buFont typeface="Calibri" panose="020F0502020204030204" pitchFamily="34" charset="0"/>
              <a:buChar char="-"/>
            </a:pPr>
            <a:r>
              <a:rPr lang="en-US" sz="2400" dirty="0"/>
              <a:t>What needs does using technology most meet in you? </a:t>
            </a:r>
            <a:endParaRPr lang="en-GB" sz="2400" dirty="0"/>
          </a:p>
          <a:p>
            <a:pPr marL="342900" marR="71755" lvl="0" indent="-342900">
              <a:buFont typeface="Calibri" panose="020F0502020204030204" pitchFamily="34" charset="0"/>
              <a:buChar char="-"/>
            </a:pPr>
            <a:r>
              <a:rPr lang="en-US" sz="2400" dirty="0"/>
              <a:t>What words would you use to describe the feeling of using technology? </a:t>
            </a:r>
            <a:endParaRPr lang="en-GB" sz="2400" dirty="0"/>
          </a:p>
          <a:p>
            <a:pPr marL="71755" marR="71755"/>
            <a:r>
              <a:rPr lang="en-US" sz="2400" dirty="0"/>
              <a:t> </a:t>
            </a:r>
            <a:endParaRPr lang="en-GB" sz="2400" dirty="0"/>
          </a:p>
          <a:p>
            <a:pPr marL="71755" marR="71755"/>
            <a:r>
              <a:rPr lang="en-US" sz="2400" dirty="0"/>
              <a:t>Discuss these questions with a partner before feeding back to the class. </a:t>
            </a:r>
            <a:endParaRPr lang="en-GB" sz="2400" dirty="0">
              <a:latin typeface="Arial" panose="020B0604020202020204" pitchFamily="34" charset="0"/>
              <a:ea typeface="Arial" panose="020B0604020202020204" pitchFamily="34" charset="0"/>
            </a:endParaRPr>
          </a:p>
        </p:txBody>
      </p:sp>
      <p:pic>
        <p:nvPicPr>
          <p:cNvPr id="11" name="Picture 10">
            <a:extLst>
              <a:ext uri="{FF2B5EF4-FFF2-40B4-BE49-F238E27FC236}">
                <a16:creationId xmlns:a16="http://schemas.microsoft.com/office/drawing/2014/main" id="{2CCAE9B7-1D67-4A2E-BA93-79EE561D17B4}"/>
              </a:ext>
            </a:extLst>
          </p:cNvPr>
          <p:cNvPicPr>
            <a:picLocks noChangeAspect="1"/>
          </p:cNvPicPr>
          <p:nvPr/>
        </p:nvPicPr>
        <p:blipFill>
          <a:blip r:embed="rId6"/>
          <a:stretch>
            <a:fillRect/>
          </a:stretch>
        </p:blipFill>
        <p:spPr>
          <a:xfrm>
            <a:off x="9114925" y="2524150"/>
            <a:ext cx="2367372" cy="1809700"/>
          </a:xfrm>
          <a:prstGeom prst="rect">
            <a:avLst/>
          </a:prstGeom>
        </p:spPr>
      </p:pic>
    </p:spTree>
    <p:extLst>
      <p:ext uri="{BB962C8B-B14F-4D97-AF65-F5344CB8AC3E}">
        <p14:creationId xmlns:p14="http://schemas.microsoft.com/office/powerpoint/2010/main" val="216903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39FA76E3-AC53-459D-A426-4BF898DEB142}"/>
              </a:ext>
            </a:extLst>
          </p:cNvPr>
          <p:cNvSpPr/>
          <p:nvPr/>
        </p:nvSpPr>
        <p:spPr>
          <a:xfrm>
            <a:off x="508285" y="1646302"/>
            <a:ext cx="7485645" cy="4801314"/>
          </a:xfrm>
          <a:prstGeom prst="rect">
            <a:avLst/>
          </a:prstGeom>
        </p:spPr>
        <p:txBody>
          <a:bodyPr wrap="square">
            <a:spAutoFit/>
          </a:bodyPr>
          <a:lstStyle/>
          <a:p>
            <a:pPr marL="71755" marR="71755"/>
            <a:r>
              <a:rPr lang="en-US" sz="2400" dirty="0"/>
              <a:t>What is technology doing to us? </a:t>
            </a:r>
          </a:p>
          <a:p>
            <a:pPr marL="71755" marR="71755"/>
            <a:endParaRPr lang="en-GB" sz="2400" dirty="0"/>
          </a:p>
          <a:p>
            <a:pPr marL="71755" marR="71755"/>
            <a:endParaRPr lang="en-GB" sz="2400" dirty="0"/>
          </a:p>
          <a:p>
            <a:pPr marL="357505" marR="71755" indent="-285750">
              <a:buFont typeface="Arial" panose="020B0604020202020204" pitchFamily="34" charset="0"/>
              <a:buChar char="•"/>
            </a:pPr>
            <a:r>
              <a:rPr lang="en-US" sz="2400" dirty="0"/>
              <a:t>How might the use of technology be detrimental to us?</a:t>
            </a:r>
          </a:p>
          <a:p>
            <a:pPr marL="71755" marR="71755"/>
            <a:r>
              <a:rPr lang="en-US" sz="2400" dirty="0"/>
              <a:t> </a:t>
            </a:r>
          </a:p>
          <a:p>
            <a:pPr marL="357505" marR="71755" indent="-285750">
              <a:buFont typeface="Arial" panose="020B0604020202020204" pitchFamily="34" charset="0"/>
              <a:buChar char="•"/>
            </a:pPr>
            <a:r>
              <a:rPr lang="en-US" sz="2400" dirty="0"/>
              <a:t>How might using technology harm us? </a:t>
            </a:r>
          </a:p>
          <a:p>
            <a:pPr marL="357505" marR="71755" indent="-285750">
              <a:buFont typeface="Arial" panose="020B0604020202020204" pitchFamily="34" charset="0"/>
              <a:buChar char="•"/>
            </a:pPr>
            <a:endParaRPr lang="en-US" sz="2400" dirty="0"/>
          </a:p>
          <a:p>
            <a:pPr marL="357505" marR="71755" indent="-285750">
              <a:buFont typeface="Arial" panose="020B0604020202020204" pitchFamily="34" charset="0"/>
              <a:buChar char="•"/>
            </a:pPr>
            <a:r>
              <a:rPr lang="en-US" sz="2400" dirty="0"/>
              <a:t>What are the concerns that adults have over young people using technology? </a:t>
            </a:r>
          </a:p>
          <a:p>
            <a:pPr marL="71755" marR="71755"/>
            <a:endParaRPr lang="en-US" sz="2400" dirty="0"/>
          </a:p>
          <a:p>
            <a:pPr marL="357505" marR="71755" indent="-285750">
              <a:buFont typeface="Arial" panose="020B0604020202020204" pitchFamily="34" charset="0"/>
              <a:buChar char="•"/>
            </a:pPr>
            <a:r>
              <a:rPr lang="en-US" sz="2400" dirty="0"/>
              <a:t>Are they valid or are they blowing things out of proportion? </a:t>
            </a:r>
            <a:endParaRPr lang="en-GB" sz="2400" dirty="0"/>
          </a:p>
          <a:p>
            <a:pPr marL="71755" marR="71755"/>
            <a:r>
              <a:rPr lang="en-US" dirty="0"/>
              <a:t> </a:t>
            </a:r>
            <a:endParaRPr lang="en-GB" sz="2000" dirty="0"/>
          </a:p>
        </p:txBody>
      </p:sp>
      <p:pic>
        <p:nvPicPr>
          <p:cNvPr id="6" name="Picture 5">
            <a:extLst>
              <a:ext uri="{FF2B5EF4-FFF2-40B4-BE49-F238E27FC236}">
                <a16:creationId xmlns:a16="http://schemas.microsoft.com/office/drawing/2014/main" id="{1E4DE563-AA66-4A6C-B15C-B057EAF68BFD}"/>
              </a:ext>
            </a:extLst>
          </p:cNvPr>
          <p:cNvPicPr>
            <a:picLocks noChangeAspect="1"/>
          </p:cNvPicPr>
          <p:nvPr/>
        </p:nvPicPr>
        <p:blipFill>
          <a:blip r:embed="rId6"/>
          <a:stretch>
            <a:fillRect/>
          </a:stretch>
        </p:blipFill>
        <p:spPr>
          <a:xfrm>
            <a:off x="8059452" y="1854877"/>
            <a:ext cx="3624263" cy="2728913"/>
          </a:xfrm>
          <a:prstGeom prst="rect">
            <a:avLst/>
          </a:prstGeom>
        </p:spPr>
      </p:pic>
    </p:spTree>
    <p:extLst>
      <p:ext uri="{BB962C8B-B14F-4D97-AF65-F5344CB8AC3E}">
        <p14:creationId xmlns:p14="http://schemas.microsoft.com/office/powerpoint/2010/main" val="248781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C5B00F27-1009-45DB-B12F-12289DC68570}"/>
              </a:ext>
            </a:extLst>
          </p:cNvPr>
          <p:cNvSpPr/>
          <p:nvPr/>
        </p:nvSpPr>
        <p:spPr>
          <a:xfrm>
            <a:off x="527139" y="1553969"/>
            <a:ext cx="9983747" cy="4893647"/>
          </a:xfrm>
          <a:prstGeom prst="rect">
            <a:avLst/>
          </a:prstGeom>
        </p:spPr>
        <p:txBody>
          <a:bodyPr wrap="square">
            <a:spAutoFit/>
          </a:bodyPr>
          <a:lstStyle/>
          <a:p>
            <a:pPr marL="71755" marR="71755"/>
            <a:r>
              <a:rPr lang="en-US" sz="2200" dirty="0"/>
              <a:t>What are the different ways that technology might ‘hook’ people in? </a:t>
            </a:r>
          </a:p>
          <a:p>
            <a:pPr marL="71755" marR="71755"/>
            <a:r>
              <a:rPr lang="en-US" sz="2200" dirty="0"/>
              <a:t>Why is this potentially harmful? </a:t>
            </a:r>
            <a:endParaRPr lang="en-GB" sz="2200" dirty="0"/>
          </a:p>
          <a:p>
            <a:pPr marL="71755" marR="71755"/>
            <a:r>
              <a:rPr lang="en-US" sz="2200" dirty="0"/>
              <a:t> </a:t>
            </a:r>
            <a:endParaRPr lang="en-GB" sz="2200" dirty="0"/>
          </a:p>
          <a:p>
            <a:pPr marL="71755" marR="71755"/>
            <a:r>
              <a:rPr lang="en-US" sz="2200" dirty="0"/>
              <a:t>Watch the video from Newsnight describing the ‘brain hacking and the attention economy’</a:t>
            </a:r>
          </a:p>
          <a:p>
            <a:pPr marL="71755" marR="71755"/>
            <a:endParaRPr lang="en-US" sz="2200" dirty="0"/>
          </a:p>
          <a:p>
            <a:pPr marL="71755" marR="71755"/>
            <a:endParaRPr lang="en-US" sz="2200" dirty="0"/>
          </a:p>
          <a:p>
            <a:pPr marL="71755" marR="71755"/>
            <a:endParaRPr lang="en-US" sz="2200" dirty="0"/>
          </a:p>
          <a:p>
            <a:pPr marL="71755" marR="71755"/>
            <a:endParaRPr lang="en-US" sz="2200" dirty="0"/>
          </a:p>
          <a:p>
            <a:pPr marL="71755" marR="71755"/>
            <a:r>
              <a:rPr lang="en-US" sz="2200" dirty="0"/>
              <a:t>or the ‘drug like effect of scree time on the teenage brain.’</a:t>
            </a:r>
            <a:endParaRPr lang="en-GB" sz="2200" dirty="0"/>
          </a:p>
          <a:p>
            <a:pPr marL="71755" marR="71755"/>
            <a:r>
              <a:rPr lang="en-US" sz="2200" dirty="0"/>
              <a:t> </a:t>
            </a:r>
            <a:endParaRPr lang="en-GB" sz="2200" dirty="0"/>
          </a:p>
          <a:p>
            <a:pPr marL="414655" marR="71755" indent="-342900">
              <a:buFont typeface="Arial" panose="020B0604020202020204" pitchFamily="34" charset="0"/>
              <a:buChar char="•"/>
            </a:pPr>
            <a:r>
              <a:rPr lang="en-US" sz="2200" dirty="0"/>
              <a:t>What concerns do these films raise over the use of technology on teenagers? </a:t>
            </a:r>
          </a:p>
          <a:p>
            <a:pPr marL="414655" marR="71755" indent="-342900">
              <a:buFont typeface="Arial" panose="020B0604020202020204" pitchFamily="34" charset="0"/>
              <a:buChar char="•"/>
            </a:pPr>
            <a:r>
              <a:rPr lang="en-US" sz="2200" dirty="0"/>
              <a:t>What concerns you the most? </a:t>
            </a:r>
          </a:p>
          <a:p>
            <a:pPr marL="414655" marR="71755" indent="-342900">
              <a:buFont typeface="Arial" panose="020B0604020202020204" pitchFamily="34" charset="0"/>
              <a:buChar char="•"/>
            </a:pPr>
            <a:r>
              <a:rPr lang="en-US" sz="2200" dirty="0"/>
              <a:t>Which of the issues are most impinging on your life?</a:t>
            </a:r>
            <a:endParaRPr lang="en-GB" sz="2200" dirty="0">
              <a:latin typeface="Arial" panose="020B0604020202020204" pitchFamily="34" charset="0"/>
              <a:ea typeface="Arial" panose="020B0604020202020204" pitchFamily="34" charset="0"/>
            </a:endParaRPr>
          </a:p>
        </p:txBody>
      </p:sp>
      <p:pic>
        <p:nvPicPr>
          <p:cNvPr id="3" name="Picture 2">
            <a:hlinkClick r:id="rId6"/>
            <a:extLst>
              <a:ext uri="{FF2B5EF4-FFF2-40B4-BE49-F238E27FC236}">
                <a16:creationId xmlns:a16="http://schemas.microsoft.com/office/drawing/2014/main" id="{54F8B64A-4050-453D-8F52-C8440F4A7F07}"/>
              </a:ext>
            </a:extLst>
          </p:cNvPr>
          <p:cNvPicPr>
            <a:picLocks noChangeAspect="1"/>
          </p:cNvPicPr>
          <p:nvPr/>
        </p:nvPicPr>
        <p:blipFill>
          <a:blip r:embed="rId7"/>
          <a:stretch>
            <a:fillRect/>
          </a:stretch>
        </p:blipFill>
        <p:spPr>
          <a:xfrm>
            <a:off x="1969429" y="3073604"/>
            <a:ext cx="2173269" cy="1205638"/>
          </a:xfrm>
          <a:prstGeom prst="rect">
            <a:avLst/>
          </a:prstGeom>
        </p:spPr>
      </p:pic>
      <p:pic>
        <p:nvPicPr>
          <p:cNvPr id="6" name="Picture 5">
            <a:extLst>
              <a:ext uri="{FF2B5EF4-FFF2-40B4-BE49-F238E27FC236}">
                <a16:creationId xmlns:a16="http://schemas.microsoft.com/office/drawing/2014/main" id="{3AA3FF31-82D5-4CF1-AD64-AC15F081C49B}"/>
              </a:ext>
            </a:extLst>
          </p:cNvPr>
          <p:cNvPicPr>
            <a:picLocks noChangeAspect="1"/>
          </p:cNvPicPr>
          <p:nvPr/>
        </p:nvPicPr>
        <p:blipFill>
          <a:blip r:embed="rId8"/>
          <a:stretch>
            <a:fillRect/>
          </a:stretch>
        </p:blipFill>
        <p:spPr>
          <a:xfrm>
            <a:off x="7677948" y="3638030"/>
            <a:ext cx="2157772" cy="1221306"/>
          </a:xfrm>
          <a:prstGeom prst="rect">
            <a:avLst/>
          </a:prstGeom>
        </p:spPr>
      </p:pic>
    </p:spTree>
    <p:extLst>
      <p:ext uri="{BB962C8B-B14F-4D97-AF65-F5344CB8AC3E}">
        <p14:creationId xmlns:p14="http://schemas.microsoft.com/office/powerpoint/2010/main" val="2375560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895C5EF7-3651-4AE4-A9D1-EA0A8E4FC80A}"/>
              </a:ext>
            </a:extLst>
          </p:cNvPr>
          <p:cNvSpPr/>
          <p:nvPr/>
        </p:nvSpPr>
        <p:spPr>
          <a:xfrm>
            <a:off x="606458" y="1554705"/>
            <a:ext cx="7491168" cy="4524315"/>
          </a:xfrm>
          <a:prstGeom prst="rect">
            <a:avLst/>
          </a:prstGeom>
        </p:spPr>
        <p:txBody>
          <a:bodyPr wrap="square">
            <a:spAutoFit/>
          </a:bodyPr>
          <a:lstStyle/>
          <a:p>
            <a:pPr marL="71755" marR="71755">
              <a:spcAft>
                <a:spcPts val="0"/>
              </a:spcAft>
            </a:pPr>
            <a:r>
              <a:rPr lang="en-US" sz="2400" dirty="0">
                <a:latin typeface="Arial" panose="020B0604020202020204" pitchFamily="34" charset="0"/>
                <a:ea typeface="Arial" panose="020B0604020202020204" pitchFamily="34" charset="0"/>
              </a:rPr>
              <a:t>Journal entry</a:t>
            </a:r>
          </a:p>
          <a:p>
            <a:pPr marL="71755" marR="71755">
              <a:spcAft>
                <a:spcPts val="0"/>
              </a:spcAft>
            </a:pPr>
            <a:endParaRPr lang="en-GB" sz="2400" dirty="0">
              <a:latin typeface="Arial" panose="020B0604020202020204" pitchFamily="34" charset="0"/>
              <a:ea typeface="Arial" panose="020B0604020202020204" pitchFamily="34" charset="0"/>
            </a:endParaRPr>
          </a:p>
          <a:p>
            <a:pPr marL="71755" marR="71755">
              <a:spcAft>
                <a:spcPts val="0"/>
              </a:spcAft>
            </a:pPr>
            <a:r>
              <a:rPr lang="en-US" sz="2400" dirty="0">
                <a:latin typeface="Arial" panose="020B0604020202020204" pitchFamily="34" charset="0"/>
                <a:ea typeface="Arial" panose="020B0604020202020204" pitchFamily="34" charset="0"/>
              </a:rPr>
              <a:t>Read through the information resource on ‘screen time’ and discuss the issues with a partner.</a:t>
            </a:r>
            <a:endParaRPr lang="en-GB" sz="2400" dirty="0">
              <a:latin typeface="Arial" panose="020B0604020202020204" pitchFamily="34" charset="0"/>
              <a:ea typeface="Arial" panose="020B0604020202020204" pitchFamily="34" charset="0"/>
            </a:endParaRPr>
          </a:p>
          <a:p>
            <a:pPr marL="71755" marR="71755">
              <a:spcAft>
                <a:spcPts val="0"/>
              </a:spcAft>
            </a:pPr>
            <a:r>
              <a:rPr lang="en-US" sz="2400" dirty="0">
                <a:latin typeface="Arial" panose="020B0604020202020204" pitchFamily="34" charset="0"/>
                <a:ea typeface="Arial" panose="020B0604020202020204" pitchFamily="34" charset="0"/>
              </a:rPr>
              <a:t> </a:t>
            </a:r>
            <a:endParaRPr lang="en-GB" sz="2400" dirty="0">
              <a:latin typeface="Arial" panose="020B0604020202020204" pitchFamily="34" charset="0"/>
              <a:ea typeface="Arial" panose="020B0604020202020204" pitchFamily="34" charset="0"/>
            </a:endParaRPr>
          </a:p>
          <a:p>
            <a:pPr marL="342900" marR="71755" lvl="0" indent="-342900">
              <a:spcAft>
                <a:spcPts val="0"/>
              </a:spcAft>
              <a:buFont typeface="Arial" panose="020B0604020202020204" pitchFamily="34" charset="0"/>
              <a:buChar char="-"/>
            </a:pPr>
            <a:r>
              <a:rPr lang="en-US" sz="2400" dirty="0">
                <a:latin typeface="Arial" panose="020B0604020202020204" pitchFamily="34" charset="0"/>
                <a:ea typeface="Arial" panose="020B0604020202020204" pitchFamily="34" charset="0"/>
              </a:rPr>
              <a:t>What are the advantages/benefits of being connected 24/7?</a:t>
            </a:r>
            <a:endParaRPr lang="en-GB" sz="2400" dirty="0">
              <a:latin typeface="Arial" panose="020B0604020202020204" pitchFamily="34" charset="0"/>
              <a:ea typeface="Arial" panose="020B0604020202020204" pitchFamily="34" charset="0"/>
            </a:endParaRPr>
          </a:p>
          <a:p>
            <a:pPr marL="71755" marR="71755">
              <a:spcAft>
                <a:spcPts val="0"/>
              </a:spcAft>
            </a:pPr>
            <a:r>
              <a:rPr lang="en-US" sz="2400" dirty="0">
                <a:latin typeface="Arial" panose="020B0604020202020204" pitchFamily="34" charset="0"/>
                <a:ea typeface="Arial" panose="020B0604020202020204" pitchFamily="34" charset="0"/>
              </a:rPr>
              <a:t> </a:t>
            </a:r>
            <a:endParaRPr lang="en-GB" sz="2400" dirty="0">
              <a:latin typeface="Arial" panose="020B0604020202020204" pitchFamily="34" charset="0"/>
              <a:ea typeface="Arial" panose="020B0604020202020204" pitchFamily="34" charset="0"/>
            </a:endParaRPr>
          </a:p>
          <a:p>
            <a:pPr marL="71755" marR="71755">
              <a:spcAft>
                <a:spcPts val="0"/>
              </a:spcAft>
            </a:pPr>
            <a:r>
              <a:rPr lang="en-US" sz="2400" dirty="0">
                <a:latin typeface="Arial" panose="020B0604020202020204" pitchFamily="34" charset="0"/>
                <a:ea typeface="Arial" panose="020B0604020202020204" pitchFamily="34" charset="0"/>
              </a:rPr>
              <a:t>Write a journal entry describing your experience of technology in your own life and whether there are any areas that you need to address in your use of technology? </a:t>
            </a:r>
            <a:endParaRPr lang="en-GB" sz="2400" dirty="0">
              <a:effectLst/>
              <a:latin typeface="Arial" panose="020B0604020202020204" pitchFamily="34" charset="0"/>
              <a:ea typeface="Arial" panose="020B0604020202020204" pitchFamily="34" charset="0"/>
            </a:endParaRPr>
          </a:p>
        </p:txBody>
      </p:sp>
      <p:pic>
        <p:nvPicPr>
          <p:cNvPr id="3" name="Picture 2">
            <a:extLst>
              <a:ext uri="{FF2B5EF4-FFF2-40B4-BE49-F238E27FC236}">
                <a16:creationId xmlns:a16="http://schemas.microsoft.com/office/drawing/2014/main" id="{AD8D725F-8648-45CB-90BE-437E33816A1A}"/>
              </a:ext>
            </a:extLst>
          </p:cNvPr>
          <p:cNvPicPr>
            <a:picLocks noChangeAspect="1"/>
          </p:cNvPicPr>
          <p:nvPr/>
        </p:nvPicPr>
        <p:blipFill>
          <a:blip r:embed="rId6"/>
          <a:stretch>
            <a:fillRect/>
          </a:stretch>
        </p:blipFill>
        <p:spPr>
          <a:xfrm>
            <a:off x="8054886" y="1965640"/>
            <a:ext cx="3773425" cy="2804474"/>
          </a:xfrm>
          <a:prstGeom prst="rect">
            <a:avLst/>
          </a:prstGeom>
        </p:spPr>
      </p:pic>
    </p:spTree>
    <p:extLst>
      <p:ext uri="{BB962C8B-B14F-4D97-AF65-F5344CB8AC3E}">
        <p14:creationId xmlns:p14="http://schemas.microsoft.com/office/powerpoint/2010/main" val="181902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9" name="Rectangle 8">
            <a:extLst>
              <a:ext uri="{FF2B5EF4-FFF2-40B4-BE49-F238E27FC236}">
                <a16:creationId xmlns:a16="http://schemas.microsoft.com/office/drawing/2014/main" id="{420EDDCF-A5AA-4572-80B2-00F2C89E80C5}"/>
              </a:ext>
            </a:extLst>
          </p:cNvPr>
          <p:cNvSpPr/>
          <p:nvPr/>
        </p:nvSpPr>
        <p:spPr>
          <a:xfrm>
            <a:off x="454674" y="1301606"/>
            <a:ext cx="4862150" cy="5632311"/>
          </a:xfrm>
          <a:prstGeom prst="rect">
            <a:avLst/>
          </a:prstGeom>
        </p:spPr>
        <p:txBody>
          <a:bodyPr wrap="square">
            <a:spAutoFit/>
          </a:bodyPr>
          <a:lstStyle/>
          <a:p>
            <a:pPr marL="71755" marR="71755"/>
            <a:r>
              <a:rPr lang="en-US" sz="2400" dirty="0"/>
              <a:t>The virtues</a:t>
            </a:r>
          </a:p>
          <a:p>
            <a:pPr marL="71755" marR="71755"/>
            <a:endParaRPr lang="en-GB" sz="2400" dirty="0"/>
          </a:p>
          <a:p>
            <a:pPr marL="71755" marR="71755"/>
            <a:r>
              <a:rPr lang="en-US" sz="2400" dirty="0"/>
              <a:t>A lot of what is discussed around technology is evaluating the negative effects of its use in our lives. </a:t>
            </a:r>
          </a:p>
          <a:p>
            <a:pPr marL="71755" marR="71755"/>
            <a:endParaRPr lang="en-US" sz="2400" dirty="0"/>
          </a:p>
          <a:p>
            <a:pPr marL="71755" marR="71755"/>
            <a:r>
              <a:rPr lang="en-US" sz="2400" dirty="0"/>
              <a:t>However, technology does give many opportunities to develop virtues in different ways both through the cultivation of character virtues and also in resisting the control and impact technology has on us</a:t>
            </a:r>
            <a:r>
              <a:rPr lang="en-US" dirty="0"/>
              <a:t>.</a:t>
            </a:r>
            <a:endParaRPr lang="en-GB" sz="2400" dirty="0"/>
          </a:p>
          <a:p>
            <a:pPr marL="71755" marR="71755"/>
            <a:r>
              <a:rPr lang="en-US" sz="2400" dirty="0"/>
              <a:t> </a:t>
            </a:r>
            <a:endParaRPr lang="en-GB" sz="2400" dirty="0"/>
          </a:p>
        </p:txBody>
      </p:sp>
      <p:sp>
        <p:nvSpPr>
          <p:cNvPr id="10" name="Rectangle 9">
            <a:extLst>
              <a:ext uri="{FF2B5EF4-FFF2-40B4-BE49-F238E27FC236}">
                <a16:creationId xmlns:a16="http://schemas.microsoft.com/office/drawing/2014/main" id="{9627AB2B-A083-4BD8-9397-D31857E1B0BC}"/>
              </a:ext>
            </a:extLst>
          </p:cNvPr>
          <p:cNvSpPr/>
          <p:nvPr/>
        </p:nvSpPr>
        <p:spPr>
          <a:xfrm>
            <a:off x="7158070" y="1709107"/>
            <a:ext cx="4252244" cy="4154984"/>
          </a:xfrm>
          <a:prstGeom prst="rect">
            <a:avLst/>
          </a:prstGeom>
        </p:spPr>
        <p:txBody>
          <a:bodyPr wrap="square">
            <a:spAutoFit/>
          </a:bodyPr>
          <a:lstStyle/>
          <a:p>
            <a:pPr marL="71755" marR="71755"/>
            <a:r>
              <a:rPr lang="en-US" sz="2400" dirty="0"/>
              <a:t>Which virtues does technology allow you to develop and how might you go about identifying and developing these virtues?</a:t>
            </a:r>
          </a:p>
          <a:p>
            <a:pPr marL="71755" marR="71755"/>
            <a:endParaRPr lang="en-GB" sz="2400" dirty="0"/>
          </a:p>
          <a:p>
            <a:pPr marL="71755" marR="71755"/>
            <a:r>
              <a:rPr lang="en-US" sz="2400" dirty="0"/>
              <a:t>Does the use of technology like smart phones and the Internet give you a net gain or a net loss in your life? </a:t>
            </a:r>
          </a:p>
          <a:p>
            <a:pPr marL="71755" marR="71755"/>
            <a:endParaRPr lang="en-US" sz="2400" dirty="0"/>
          </a:p>
          <a:p>
            <a:pPr marL="71755" marR="71755"/>
            <a:r>
              <a:rPr lang="en-US" sz="2400" dirty="0"/>
              <a:t>Explain your answer.</a:t>
            </a:r>
            <a:endParaRPr lang="en-GB" sz="2400" dirty="0">
              <a:latin typeface="Arial" panose="020B0604020202020204" pitchFamily="34" charset="0"/>
              <a:ea typeface="Arial" panose="020B0604020202020204" pitchFamily="34" charset="0"/>
            </a:endParaRPr>
          </a:p>
        </p:txBody>
      </p:sp>
      <p:pic>
        <p:nvPicPr>
          <p:cNvPr id="11" name="Picture 10">
            <a:extLst>
              <a:ext uri="{FF2B5EF4-FFF2-40B4-BE49-F238E27FC236}">
                <a16:creationId xmlns:a16="http://schemas.microsoft.com/office/drawing/2014/main" id="{EAF66375-CFA1-45F0-B74B-A99C09834E0D}"/>
              </a:ext>
            </a:extLst>
          </p:cNvPr>
          <p:cNvPicPr>
            <a:picLocks noChangeAspect="1"/>
          </p:cNvPicPr>
          <p:nvPr/>
        </p:nvPicPr>
        <p:blipFill>
          <a:blip r:embed="rId6"/>
          <a:stretch>
            <a:fillRect/>
          </a:stretch>
        </p:blipFill>
        <p:spPr>
          <a:xfrm>
            <a:off x="5316824" y="1866688"/>
            <a:ext cx="1497897" cy="1622425"/>
          </a:xfrm>
          <a:prstGeom prst="rect">
            <a:avLst/>
          </a:prstGeom>
        </p:spPr>
      </p:pic>
      <p:pic>
        <p:nvPicPr>
          <p:cNvPr id="13" name="Picture 12">
            <a:extLst>
              <a:ext uri="{FF2B5EF4-FFF2-40B4-BE49-F238E27FC236}">
                <a16:creationId xmlns:a16="http://schemas.microsoft.com/office/drawing/2014/main" id="{F192DC9D-3F66-47CE-A84F-4159BEFD6248}"/>
              </a:ext>
            </a:extLst>
          </p:cNvPr>
          <p:cNvPicPr>
            <a:picLocks noChangeAspect="1"/>
          </p:cNvPicPr>
          <p:nvPr/>
        </p:nvPicPr>
        <p:blipFill>
          <a:blip r:embed="rId7"/>
          <a:stretch>
            <a:fillRect/>
          </a:stretch>
        </p:blipFill>
        <p:spPr>
          <a:xfrm>
            <a:off x="5302473" y="4028214"/>
            <a:ext cx="1526598" cy="1994986"/>
          </a:xfrm>
          <a:prstGeom prst="rect">
            <a:avLst/>
          </a:prstGeom>
        </p:spPr>
      </p:pic>
    </p:spTree>
    <p:extLst>
      <p:ext uri="{BB962C8B-B14F-4D97-AF65-F5344CB8AC3E}">
        <p14:creationId xmlns:p14="http://schemas.microsoft.com/office/powerpoint/2010/main" val="2392296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6" name="Rectangle 5">
            <a:extLst>
              <a:ext uri="{FF2B5EF4-FFF2-40B4-BE49-F238E27FC236}">
                <a16:creationId xmlns:a16="http://schemas.microsoft.com/office/drawing/2014/main" id="{3BFE8773-E41F-4341-ACDA-298EAC55D586}"/>
              </a:ext>
            </a:extLst>
          </p:cNvPr>
          <p:cNvSpPr/>
          <p:nvPr/>
        </p:nvSpPr>
        <p:spPr>
          <a:xfrm>
            <a:off x="626052" y="1379577"/>
            <a:ext cx="7830530" cy="5139869"/>
          </a:xfrm>
          <a:prstGeom prst="rect">
            <a:avLst/>
          </a:prstGeom>
        </p:spPr>
        <p:txBody>
          <a:bodyPr wrap="square">
            <a:spAutoFit/>
          </a:bodyPr>
          <a:lstStyle/>
          <a:p>
            <a:pPr lvl="0" eaLnBrk="0" fontAlgn="base" hangingPunct="0">
              <a:spcBef>
                <a:spcPct val="0"/>
              </a:spcBef>
              <a:spcAft>
                <a:spcPct val="0"/>
              </a:spcAft>
              <a:tabLst>
                <a:tab pos="457200" algn="l"/>
              </a:tabLst>
            </a:pPr>
            <a:r>
              <a:rPr lang="en-GB" altLang="en-US" sz="2400" dirty="0">
                <a:solidFill>
                  <a:srgbClr val="000000"/>
                </a:solidFill>
                <a:ea typeface="Times New Roman" panose="02020603050405020304" pitchFamily="18" charset="0"/>
              </a:rPr>
              <a:t>Is technology addiction real? </a:t>
            </a:r>
          </a:p>
          <a:p>
            <a:pPr lvl="0" eaLnBrk="0" fontAlgn="base" hangingPunct="0">
              <a:spcBef>
                <a:spcPct val="0"/>
              </a:spcBef>
              <a:spcAft>
                <a:spcPct val="0"/>
              </a:spcAft>
              <a:tabLst>
                <a:tab pos="457200" algn="l"/>
              </a:tabLst>
            </a:pPr>
            <a:endParaRPr lang="en-GB" altLang="en-US" dirty="0">
              <a:solidFill>
                <a:srgbClr val="000000"/>
              </a:solidFill>
              <a:ea typeface="Times New Roman" panose="02020603050405020304" pitchFamily="18" charset="0"/>
            </a:endParaRPr>
          </a:p>
          <a:p>
            <a:pPr lvl="0" eaLnBrk="0" fontAlgn="base" hangingPunct="0">
              <a:spcBef>
                <a:spcPct val="0"/>
              </a:spcBef>
              <a:spcAft>
                <a:spcPct val="0"/>
              </a:spcAft>
              <a:tabLst>
                <a:tab pos="457200" algn="l"/>
              </a:tabLst>
            </a:pPr>
            <a:r>
              <a:rPr lang="en-GB" altLang="en-US" sz="2200" dirty="0">
                <a:solidFill>
                  <a:srgbClr val="000000"/>
                </a:solidFill>
                <a:ea typeface="Times New Roman" panose="02020603050405020304" pitchFamily="18" charset="0"/>
              </a:rPr>
              <a:t>Write a two-paragraph opinion piece in response to this question. Be sure to justify your answer, referencing some of the information you have thought about in the lesson (or information you come across in your own research). Consider some of the following questions when developing your response: </a:t>
            </a:r>
          </a:p>
          <a:p>
            <a:pPr lvl="0" eaLnBrk="0" fontAlgn="base" hangingPunct="0">
              <a:spcBef>
                <a:spcPct val="0"/>
              </a:spcBef>
              <a:spcAft>
                <a:spcPct val="0"/>
              </a:spcAft>
              <a:tabLst>
                <a:tab pos="457200" algn="l"/>
              </a:tabLst>
            </a:pPr>
            <a:endParaRPr lang="en-GB" altLang="en-US" sz="2200" dirty="0"/>
          </a:p>
          <a:p>
            <a:pPr lvl="0" eaLnBrk="0" fontAlgn="base" hangingPunct="0">
              <a:spcBef>
                <a:spcPct val="0"/>
              </a:spcBef>
              <a:spcAft>
                <a:spcPct val="0"/>
              </a:spcAft>
              <a:buFontTx/>
              <a:buChar char="•"/>
              <a:tabLst>
                <a:tab pos="457200" algn="l"/>
              </a:tabLst>
            </a:pPr>
            <a:r>
              <a:rPr lang="en-GB" altLang="en-US" sz="2200" dirty="0">
                <a:solidFill>
                  <a:srgbClr val="000000"/>
                </a:solidFill>
                <a:ea typeface="Times New Roman" panose="02020603050405020304" pitchFamily="18" charset="0"/>
              </a:rPr>
              <a:t>What is addiction? How do you define addiction?</a:t>
            </a:r>
            <a:endParaRPr lang="en-GB" altLang="en-US" sz="2200" dirty="0"/>
          </a:p>
          <a:p>
            <a:pPr lvl="0" eaLnBrk="0" fontAlgn="base" hangingPunct="0">
              <a:spcBef>
                <a:spcPct val="0"/>
              </a:spcBef>
              <a:spcAft>
                <a:spcPct val="0"/>
              </a:spcAft>
              <a:buFontTx/>
              <a:buChar char="•"/>
              <a:tabLst>
                <a:tab pos="457200" algn="l"/>
              </a:tabLst>
            </a:pPr>
            <a:r>
              <a:rPr lang="en-GB" altLang="en-US" sz="2200" dirty="0">
                <a:solidFill>
                  <a:srgbClr val="000000"/>
                </a:solidFill>
                <a:ea typeface="Times New Roman" panose="02020603050405020304" pitchFamily="18" charset="0"/>
              </a:rPr>
              <a:t>Is there a difference between addiction and being "hooked"?</a:t>
            </a:r>
            <a:endParaRPr lang="en-GB" altLang="en-US" sz="2200" dirty="0"/>
          </a:p>
          <a:p>
            <a:pPr lvl="0" eaLnBrk="0" fontAlgn="base" hangingPunct="0">
              <a:spcBef>
                <a:spcPct val="0"/>
              </a:spcBef>
              <a:spcAft>
                <a:spcPct val="0"/>
              </a:spcAft>
              <a:buFontTx/>
              <a:buChar char="•"/>
              <a:tabLst>
                <a:tab pos="457200" algn="l"/>
              </a:tabLst>
            </a:pPr>
            <a:r>
              <a:rPr lang="en-GB" altLang="en-US" sz="2200" dirty="0">
                <a:solidFill>
                  <a:srgbClr val="000000"/>
                </a:solidFill>
                <a:ea typeface="Times New Roman" panose="02020603050405020304" pitchFamily="18" charset="0"/>
              </a:rPr>
              <a:t>Is there a criteria you would use to determine whether or not someone is addicted to technology?</a:t>
            </a:r>
          </a:p>
          <a:p>
            <a:pPr lvl="0" eaLnBrk="0" fontAlgn="base" hangingPunct="0">
              <a:spcBef>
                <a:spcPct val="0"/>
              </a:spcBef>
              <a:spcAft>
                <a:spcPct val="0"/>
              </a:spcAft>
              <a:buFontTx/>
              <a:buChar char="•"/>
              <a:tabLst>
                <a:tab pos="457200" algn="l"/>
              </a:tabLst>
            </a:pPr>
            <a:endParaRPr lang="en-GB" altLang="en-US" sz="2200" dirty="0"/>
          </a:p>
          <a:p>
            <a:pPr lvl="0" eaLnBrk="0" fontAlgn="base" hangingPunct="0">
              <a:spcBef>
                <a:spcPct val="0"/>
              </a:spcBef>
              <a:spcAft>
                <a:spcPct val="0"/>
              </a:spcAft>
              <a:tabLst>
                <a:tab pos="457200" algn="l"/>
              </a:tabLst>
            </a:pPr>
            <a:r>
              <a:rPr lang="en-GB" altLang="en-US" sz="2200" dirty="0">
                <a:solidFill>
                  <a:srgbClr val="000000"/>
                </a:solidFill>
                <a:ea typeface="Times New Roman" panose="02020603050405020304" pitchFamily="18" charset="0"/>
              </a:rPr>
              <a:t>In your response, identify one thing you plan to do to create more media balance in your life.</a:t>
            </a:r>
            <a:endParaRPr lang="en-GB" altLang="en-US" sz="2200" dirty="0"/>
          </a:p>
        </p:txBody>
      </p:sp>
      <p:pic>
        <p:nvPicPr>
          <p:cNvPr id="14" name="Picture 13">
            <a:extLst>
              <a:ext uri="{FF2B5EF4-FFF2-40B4-BE49-F238E27FC236}">
                <a16:creationId xmlns:a16="http://schemas.microsoft.com/office/drawing/2014/main" id="{374C0033-8F0D-44CD-856A-F37C03868D22}"/>
              </a:ext>
            </a:extLst>
          </p:cNvPr>
          <p:cNvPicPr>
            <a:picLocks noChangeAspect="1"/>
          </p:cNvPicPr>
          <p:nvPr/>
        </p:nvPicPr>
        <p:blipFill>
          <a:blip r:embed="rId6"/>
          <a:stretch>
            <a:fillRect/>
          </a:stretch>
        </p:blipFill>
        <p:spPr>
          <a:xfrm>
            <a:off x="8971617" y="2002349"/>
            <a:ext cx="2484112" cy="2853301"/>
          </a:xfrm>
          <a:prstGeom prst="rect">
            <a:avLst/>
          </a:prstGeom>
        </p:spPr>
      </p:pic>
    </p:spTree>
    <p:extLst>
      <p:ext uri="{BB962C8B-B14F-4D97-AF65-F5344CB8AC3E}">
        <p14:creationId xmlns:p14="http://schemas.microsoft.com/office/powerpoint/2010/main" val="275389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205250" cy="114614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7948" y="25362"/>
            <a:ext cx="4527302" cy="1095422"/>
          </a:xfrm>
          <a:prstGeom prst="rect">
            <a:avLst/>
          </a:prstGeom>
        </p:spPr>
      </p:pic>
      <p:pic>
        <p:nvPicPr>
          <p:cNvPr id="5" name="Picture 4"/>
          <p:cNvPicPr>
            <a:picLocks noChangeAspect="1"/>
          </p:cNvPicPr>
          <p:nvPr/>
        </p:nvPicPr>
        <p:blipFill>
          <a:blip r:embed="rId5"/>
          <a:stretch>
            <a:fillRect/>
          </a:stretch>
        </p:blipFill>
        <p:spPr>
          <a:xfrm>
            <a:off x="10298611" y="5134638"/>
            <a:ext cx="1581324" cy="1312978"/>
          </a:xfrm>
          <a:prstGeom prst="rect">
            <a:avLst/>
          </a:prstGeom>
        </p:spPr>
      </p:pic>
      <p:sp>
        <p:nvSpPr>
          <p:cNvPr id="8" name="Rectangle 7"/>
          <p:cNvSpPr/>
          <p:nvPr/>
        </p:nvSpPr>
        <p:spPr>
          <a:xfrm>
            <a:off x="6321588" y="5292521"/>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w="25400">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
        <p:nvSpPr>
          <p:cNvPr id="2" name="Rectangle 1">
            <a:extLst>
              <a:ext uri="{FF2B5EF4-FFF2-40B4-BE49-F238E27FC236}">
                <a16:creationId xmlns:a16="http://schemas.microsoft.com/office/drawing/2014/main" id="{CBE4780F-9BF5-43A3-98BB-37DA9DF36277}"/>
              </a:ext>
            </a:extLst>
          </p:cNvPr>
          <p:cNvSpPr/>
          <p:nvPr/>
        </p:nvSpPr>
        <p:spPr>
          <a:xfrm>
            <a:off x="2987612" y="1432793"/>
            <a:ext cx="7698557" cy="5109091"/>
          </a:xfrm>
          <a:prstGeom prst="rect">
            <a:avLst/>
          </a:prstGeom>
        </p:spPr>
        <p:txBody>
          <a:bodyPr wrap="square">
            <a:spAutoFit/>
          </a:bodyPr>
          <a:lstStyle/>
          <a:p>
            <a:pPr marL="71755" marR="71755">
              <a:spcAft>
                <a:spcPts val="600"/>
              </a:spcAft>
            </a:pPr>
            <a:r>
              <a:rPr lang="en-US" sz="2200" dirty="0"/>
              <a:t>Tech lite!</a:t>
            </a:r>
            <a:endParaRPr lang="en-GB" sz="2200" dirty="0"/>
          </a:p>
          <a:p>
            <a:pPr marL="71755" marR="71755">
              <a:spcAft>
                <a:spcPts val="600"/>
              </a:spcAft>
            </a:pPr>
            <a:r>
              <a:rPr lang="en-GB" sz="2200" dirty="0">
                <a:solidFill>
                  <a:srgbClr val="333333"/>
                </a:solidFill>
                <a:ea typeface="Times New Roman" panose="02020603050405020304" pitchFamily="18" charset="0"/>
              </a:rPr>
              <a:t>Think about a 24hour period over the next 2 weeks where you could reduce your technology use to an absolute minimum. </a:t>
            </a:r>
          </a:p>
          <a:p>
            <a:pPr marL="71755" marR="71755">
              <a:spcAft>
                <a:spcPts val="600"/>
              </a:spcAft>
            </a:pPr>
            <a:endParaRPr lang="en-GB" sz="2200" dirty="0"/>
          </a:p>
          <a:p>
            <a:pPr marL="1257300" marR="71755" lvl="2" indent="-342900">
              <a:spcAft>
                <a:spcPts val="600"/>
              </a:spcAft>
              <a:buFont typeface="Arial" panose="020B0604020202020204" pitchFamily="34" charset="0"/>
              <a:buChar char="•"/>
            </a:pPr>
            <a:r>
              <a:rPr lang="en-GB" sz="2200" dirty="0">
                <a:solidFill>
                  <a:srgbClr val="333333"/>
                </a:solidFill>
                <a:latin typeface="Arial" panose="020B0604020202020204" pitchFamily="34" charset="0"/>
                <a:ea typeface="Times New Roman" panose="02020603050405020304" pitchFamily="18" charset="0"/>
              </a:rPr>
              <a:t>What would you have to do to make this work? </a:t>
            </a:r>
            <a:endParaRPr lang="en-GB" sz="2200" dirty="0">
              <a:latin typeface="Arial" panose="020B0604020202020204" pitchFamily="34" charset="0"/>
              <a:ea typeface="Arial" panose="020B0604020202020204" pitchFamily="34" charset="0"/>
            </a:endParaRPr>
          </a:p>
          <a:p>
            <a:pPr marL="1257300" marR="71755" lvl="2" indent="-342900">
              <a:spcAft>
                <a:spcPts val="600"/>
              </a:spcAft>
              <a:buFont typeface="Arial" panose="020B0604020202020204" pitchFamily="34" charset="0"/>
              <a:buChar char="•"/>
            </a:pPr>
            <a:r>
              <a:rPr lang="en-GB" sz="2200" dirty="0">
                <a:solidFill>
                  <a:srgbClr val="333333"/>
                </a:solidFill>
                <a:latin typeface="Arial" panose="020B0604020202020204" pitchFamily="34" charset="0"/>
                <a:ea typeface="Times New Roman" panose="02020603050405020304" pitchFamily="18" charset="0"/>
              </a:rPr>
              <a:t>What problems would this cause? </a:t>
            </a:r>
            <a:endParaRPr lang="en-GB" sz="2200" dirty="0">
              <a:latin typeface="Arial" panose="020B0604020202020204" pitchFamily="34" charset="0"/>
              <a:ea typeface="Arial" panose="020B0604020202020204" pitchFamily="34" charset="0"/>
            </a:endParaRPr>
          </a:p>
          <a:p>
            <a:pPr marL="1257300" marR="71755" lvl="2" indent="-342900">
              <a:spcAft>
                <a:spcPts val="600"/>
              </a:spcAft>
              <a:buFont typeface="Arial" panose="020B0604020202020204" pitchFamily="34" charset="0"/>
              <a:buChar char="•"/>
            </a:pPr>
            <a:r>
              <a:rPr lang="en-GB" sz="2200" dirty="0">
                <a:solidFill>
                  <a:srgbClr val="333333"/>
                </a:solidFill>
                <a:latin typeface="Arial" panose="020B0604020202020204" pitchFamily="34" charset="0"/>
                <a:ea typeface="Times New Roman" panose="02020603050405020304" pitchFamily="18" charset="0"/>
              </a:rPr>
              <a:t>How would you avoid the temptation to use electronic devices for communication/entertainment/work etc? </a:t>
            </a:r>
            <a:endParaRPr lang="en-GB" sz="2200" dirty="0">
              <a:latin typeface="Arial" panose="020B0604020202020204" pitchFamily="34" charset="0"/>
              <a:ea typeface="Arial" panose="020B0604020202020204" pitchFamily="34" charset="0"/>
            </a:endParaRPr>
          </a:p>
          <a:p>
            <a:pPr marL="1257300" marR="71755" lvl="2" indent="-342900">
              <a:spcAft>
                <a:spcPts val="600"/>
              </a:spcAft>
              <a:buFont typeface="Arial" panose="020B0604020202020204" pitchFamily="34" charset="0"/>
              <a:buChar char="•"/>
            </a:pPr>
            <a:r>
              <a:rPr lang="en-GB" sz="2200" dirty="0">
                <a:solidFill>
                  <a:srgbClr val="333333"/>
                </a:solidFill>
                <a:latin typeface="Arial" panose="020B0604020202020204" pitchFamily="34" charset="0"/>
                <a:ea typeface="Times New Roman" panose="02020603050405020304" pitchFamily="18" charset="0"/>
              </a:rPr>
              <a:t>Predict what your ‘tech light’ day would be like. </a:t>
            </a:r>
            <a:endParaRPr lang="en-GB" sz="2200" dirty="0">
              <a:latin typeface="Arial" panose="020B0604020202020204" pitchFamily="34" charset="0"/>
              <a:ea typeface="Arial" panose="020B0604020202020204" pitchFamily="34" charset="0"/>
            </a:endParaRPr>
          </a:p>
          <a:p>
            <a:pPr marL="1257300" marR="71755" lvl="2" indent="-342900">
              <a:spcAft>
                <a:spcPts val="600"/>
              </a:spcAft>
              <a:buFont typeface="Arial" panose="020B0604020202020204" pitchFamily="34" charset="0"/>
              <a:buChar char="•"/>
            </a:pPr>
            <a:r>
              <a:rPr lang="en-GB" sz="2200" dirty="0">
                <a:solidFill>
                  <a:srgbClr val="333333"/>
                </a:solidFill>
                <a:latin typeface="Arial" panose="020B0604020202020204" pitchFamily="34" charset="0"/>
                <a:ea typeface="Times New Roman" panose="02020603050405020304" pitchFamily="18" charset="0"/>
              </a:rPr>
              <a:t>How would it feel? </a:t>
            </a:r>
            <a:endParaRPr lang="en-GB" sz="2200" dirty="0">
              <a:latin typeface="Arial" panose="020B0604020202020204" pitchFamily="34" charset="0"/>
              <a:ea typeface="Arial" panose="020B0604020202020204" pitchFamily="34" charset="0"/>
            </a:endParaRPr>
          </a:p>
          <a:p>
            <a:pPr marL="1257300" marR="71755" lvl="2" indent="-342900">
              <a:spcAft>
                <a:spcPts val="600"/>
              </a:spcAft>
              <a:buFont typeface="Arial" panose="020B0604020202020204" pitchFamily="34" charset="0"/>
              <a:buChar char="•"/>
            </a:pPr>
            <a:r>
              <a:rPr lang="en-GB" sz="2200" dirty="0">
                <a:solidFill>
                  <a:srgbClr val="333333"/>
                </a:solidFill>
                <a:latin typeface="Arial" panose="020B0604020202020204" pitchFamily="34" charset="0"/>
                <a:ea typeface="Times New Roman" panose="02020603050405020304" pitchFamily="18" charset="0"/>
              </a:rPr>
              <a:t>What benefits would there be, what struggles would you need to overcome? </a:t>
            </a:r>
            <a:endParaRPr lang="en-GB" sz="2200" dirty="0">
              <a:latin typeface="Arial" panose="020B0604020202020204" pitchFamily="34" charset="0"/>
              <a:ea typeface="Arial" panose="020B0604020202020204" pitchFamily="34" charset="0"/>
            </a:endParaRPr>
          </a:p>
        </p:txBody>
      </p:sp>
      <p:pic>
        <p:nvPicPr>
          <p:cNvPr id="3" name="Picture 2">
            <a:extLst>
              <a:ext uri="{FF2B5EF4-FFF2-40B4-BE49-F238E27FC236}">
                <a16:creationId xmlns:a16="http://schemas.microsoft.com/office/drawing/2014/main" id="{C162C7D4-4EAF-477B-8240-5DB8EC0F50BC}"/>
              </a:ext>
            </a:extLst>
          </p:cNvPr>
          <p:cNvPicPr>
            <a:picLocks noChangeAspect="1"/>
          </p:cNvPicPr>
          <p:nvPr/>
        </p:nvPicPr>
        <p:blipFill>
          <a:blip r:embed="rId6"/>
          <a:stretch>
            <a:fillRect/>
          </a:stretch>
        </p:blipFill>
        <p:spPr>
          <a:xfrm>
            <a:off x="312065" y="3062393"/>
            <a:ext cx="3190905" cy="3105956"/>
          </a:xfrm>
          <a:prstGeom prst="rect">
            <a:avLst/>
          </a:prstGeom>
        </p:spPr>
      </p:pic>
    </p:spTree>
    <p:extLst>
      <p:ext uri="{BB962C8B-B14F-4D97-AF65-F5344CB8AC3E}">
        <p14:creationId xmlns:p14="http://schemas.microsoft.com/office/powerpoint/2010/main" val="3849319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Widescreen</PresentationFormat>
  <Paragraphs>83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UoB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Rachael Hunter (School of Education)</dc:creator>
  <cp:lastModifiedBy>byrnejy</cp:lastModifiedBy>
  <cp:revision>100</cp:revision>
  <dcterms:created xsi:type="dcterms:W3CDTF">2019-06-06T13:36:27Z</dcterms:created>
  <dcterms:modified xsi:type="dcterms:W3CDTF">2020-06-03T13:34:55Z</dcterms:modified>
</cp:coreProperties>
</file>