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1" r:id="rId2"/>
    <p:sldId id="256" r:id="rId3"/>
    <p:sldId id="262" r:id="rId4"/>
    <p:sldId id="263" r:id="rId5"/>
    <p:sldId id="264" r:id="rId6"/>
    <p:sldId id="265" r:id="rId7"/>
    <p:sldId id="266" r:id="rId8"/>
    <p:sldId id="267" r:id="rId9"/>
    <p:sldId id="268" r:id="rId10"/>
    <p:sldId id="270" r:id="rId11"/>
    <p:sldId id="271"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17" autoAdjust="0"/>
    <p:restoredTop sz="94660"/>
  </p:normalViewPr>
  <p:slideViewPr>
    <p:cSldViewPr snapToGrid="0">
      <p:cViewPr varScale="1">
        <p:scale>
          <a:sx n="81" d="100"/>
          <a:sy n="81" d="100"/>
        </p:scale>
        <p:origin x="46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presProps" Target="pres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7DF92-3437-4F4B-AFB5-D4FB12ACF81C}" type="datetimeFigureOut">
              <a:rPr lang="en-GB" smtClean="0"/>
              <a:t>03/06/2020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1C755-8432-4EBA-87D3-42C87A9B61C1}" type="slidenum">
              <a:rPr lang="en-GB" smtClean="0"/>
              <a:t>‹#›</a:t>
            </a:fld>
            <a:endParaRPr lang="en-GB"/>
          </a:p>
        </p:txBody>
      </p:sp>
    </p:spTree>
    <p:extLst>
      <p:ext uri="{BB962C8B-B14F-4D97-AF65-F5344CB8AC3E}">
        <p14:creationId xmlns:p14="http://schemas.microsoft.com/office/powerpoint/2010/main" val="3628287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1</a:t>
            </a:fld>
            <a:endParaRPr lang="en-GB"/>
          </a:p>
        </p:txBody>
      </p:sp>
    </p:spTree>
    <p:extLst>
      <p:ext uri="{BB962C8B-B14F-4D97-AF65-F5344CB8AC3E}">
        <p14:creationId xmlns:p14="http://schemas.microsoft.com/office/powerpoint/2010/main" val="1520273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504281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27140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20471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80601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C2D380-A427-4B30-9DC8-47F5F5697773}"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54645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C2D380-A427-4B30-9DC8-47F5F5697773}"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45763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C2D380-A427-4B30-9DC8-47F5F5697773}" type="datetimeFigureOut">
              <a:rPr lang="en-GB" smtClean="0"/>
              <a:t>03/06/2020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40605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C2D380-A427-4B30-9DC8-47F5F5697773}" type="datetimeFigureOut">
              <a:rPr lang="en-GB" smtClean="0"/>
              <a:t>03/06/2020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82277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2D380-A427-4B30-9DC8-47F5F5697773}" type="datetimeFigureOut">
              <a:rPr lang="en-GB" smtClean="0"/>
              <a:t>03/06/2020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19105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2D380-A427-4B30-9DC8-47F5F5697773}"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01092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2D380-A427-4B30-9DC8-47F5F5697773}"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87857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2D380-A427-4B30-9DC8-47F5F5697773}" type="datetimeFigureOut">
              <a:rPr lang="en-GB" smtClean="0"/>
              <a:t>03/06/2020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CC91F-C7B5-4F49-BA3A-AF26E0DD4F3B}" type="slidenum">
              <a:rPr lang="en-GB" smtClean="0"/>
              <a:t>‹#›</a:t>
            </a:fld>
            <a:endParaRPr lang="en-GB"/>
          </a:p>
        </p:txBody>
      </p:sp>
    </p:spTree>
    <p:extLst>
      <p:ext uri="{BB962C8B-B14F-4D97-AF65-F5344CB8AC3E}">
        <p14:creationId xmlns:p14="http://schemas.microsoft.com/office/powerpoint/2010/main" val="2417914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7" Type="http://schemas.openxmlformats.org/officeDocument/2006/relationships/image" Target="../media/image5.png" /><Relationship Id="rId2" Type="http://schemas.openxmlformats.org/officeDocument/2006/relationships/notesSlide" Target="../notesSlides/notesSlide1.xml" /><Relationship Id="rId1" Type="http://schemas.openxmlformats.org/officeDocument/2006/relationships/slideLayout" Target="../slideLayouts/slideLayout1.xml" /><Relationship Id="rId6" Type="http://schemas.openxmlformats.org/officeDocument/2006/relationships/image" Target="../media/image4.png" /><Relationship Id="rId5" Type="http://schemas.openxmlformats.org/officeDocument/2006/relationships/image" Target="../media/image3.png" /><Relationship Id="rId4" Type="http://schemas.openxmlformats.org/officeDocument/2006/relationships/image" Target="../media/image2.png" /></Relationships>
</file>

<file path=ppt/slides/_rels/slide10.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image" Target="../media/image13.png" /><Relationship Id="rId5" Type="http://schemas.openxmlformats.org/officeDocument/2006/relationships/image" Target="../media/image6.png" /><Relationship Id="rId4" Type="http://schemas.openxmlformats.org/officeDocument/2006/relationships/image" Target="../media/image3.png" /></Relationships>
</file>

<file path=ppt/slides/_rels/slide1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 Id="rId5" Type="http://schemas.openxmlformats.org/officeDocument/2006/relationships/image" Target="../media/image14.png" /><Relationship Id="rId4" Type="http://schemas.openxmlformats.org/officeDocument/2006/relationships/image" Target="../media/image3.png" /></Relationships>
</file>

<file path=ppt/slides/_rels/slide1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 Id="rId5" Type="http://schemas.openxmlformats.org/officeDocument/2006/relationships/image" Target="../media/image15.png" /><Relationship Id="rId4" Type="http://schemas.openxmlformats.org/officeDocument/2006/relationships/image" Target="../media/image3.png" /></Relationships>
</file>

<file path=ppt/slides/_rels/slide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image" Target="../media/image7.png" /><Relationship Id="rId5" Type="http://schemas.openxmlformats.org/officeDocument/2006/relationships/image" Target="../media/image6.png" /><Relationship Id="rId4" Type="http://schemas.openxmlformats.org/officeDocument/2006/relationships/image" Target="../media/image3.png" /></Relationships>
</file>

<file path=ppt/slides/_rels/slide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 Id="rId5" Type="http://schemas.openxmlformats.org/officeDocument/2006/relationships/image" Target="../media/image8.png" /><Relationship Id="rId4" Type="http://schemas.openxmlformats.org/officeDocument/2006/relationships/image" Target="../media/image3.png" /></Relationships>
</file>

<file path=ppt/slides/_rels/slide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 Id="rId4" Type="http://schemas.openxmlformats.org/officeDocument/2006/relationships/image" Target="../media/image3.png" /></Relationships>
</file>

<file path=ppt/slides/_rels/slide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 Id="rId5" Type="http://schemas.openxmlformats.org/officeDocument/2006/relationships/image" Target="../media/image9.png" /><Relationship Id="rId4" Type="http://schemas.openxmlformats.org/officeDocument/2006/relationships/image" Target="../media/image3.png" /></Relationships>
</file>

<file path=ppt/slides/_rels/slide6.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image" Target="../media/image10.png" /><Relationship Id="rId5" Type="http://schemas.openxmlformats.org/officeDocument/2006/relationships/hyperlink" Target="https://www.youtube.com/watch?v=ZNuRn-ZdvX0&amp;feature=emb_title" TargetMode="External" /><Relationship Id="rId4" Type="http://schemas.openxmlformats.org/officeDocument/2006/relationships/image" Target="../media/image3.png" /></Relationships>
</file>

<file path=ppt/slides/_rels/slide7.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 Id="rId5" Type="http://schemas.openxmlformats.org/officeDocument/2006/relationships/image" Target="../media/image11.png" /><Relationship Id="rId4" Type="http://schemas.openxmlformats.org/officeDocument/2006/relationships/image" Target="../media/image3.png" /></Relationships>
</file>

<file path=ppt/slides/_rels/slide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 Id="rId4" Type="http://schemas.openxmlformats.org/officeDocument/2006/relationships/image" Target="../media/image3.png" /></Relationships>
</file>

<file path=ppt/slides/_rels/slide9.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 Id="rId5" Type="http://schemas.openxmlformats.org/officeDocument/2006/relationships/image" Target="../media/image12.png" /><Relationship Id="rId4" Type="http://schemas.openxmlformats.org/officeDocument/2006/relationships/image" Target="../media/image3.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298611" y="5134638"/>
            <a:ext cx="1581324" cy="1312978"/>
          </a:xfrm>
          <a:prstGeom prst="rect">
            <a:avLst/>
          </a:prstGeom>
        </p:spPr>
      </p:pic>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2" name="TextBox 1"/>
          <p:cNvSpPr txBox="1"/>
          <p:nvPr/>
        </p:nvSpPr>
        <p:spPr>
          <a:xfrm>
            <a:off x="3821540" y="5134638"/>
            <a:ext cx="4562168" cy="769441"/>
          </a:xfrm>
          <a:prstGeom prst="rect">
            <a:avLst/>
          </a:prstGeom>
          <a:noFill/>
        </p:spPr>
        <p:txBody>
          <a:bodyPr wrap="square" rtlCol="0">
            <a:spAutoFit/>
          </a:bodyPr>
          <a:lstStyle/>
          <a:p>
            <a:pPr algn="ctr"/>
            <a:r>
              <a:rPr lang="en-GB" sz="4400" b="1" dirty="0"/>
              <a:t>Peer pressure</a:t>
            </a:r>
          </a:p>
        </p:txBody>
      </p:sp>
      <p:grpSp>
        <p:nvGrpSpPr>
          <p:cNvPr id="10" name="Group 9"/>
          <p:cNvGrpSpPr/>
          <p:nvPr/>
        </p:nvGrpSpPr>
        <p:grpSpPr>
          <a:xfrm>
            <a:off x="4477621" y="2109919"/>
            <a:ext cx="3250007" cy="2835136"/>
            <a:chOff x="4035696" y="1931834"/>
            <a:chExt cx="3937210" cy="3233547"/>
          </a:xfrm>
        </p:grpSpPr>
        <p:pic>
          <p:nvPicPr>
            <p:cNvPr id="3" name="Picture 2"/>
            <p:cNvPicPr>
              <a:picLocks noChangeAspect="1"/>
            </p:cNvPicPr>
            <p:nvPr/>
          </p:nvPicPr>
          <p:blipFill>
            <a:blip r:embed="rId6"/>
            <a:stretch>
              <a:fillRect/>
            </a:stretch>
          </p:blipFill>
          <p:spPr>
            <a:xfrm>
              <a:off x="4035697" y="1931834"/>
              <a:ext cx="3937209" cy="2037515"/>
            </a:xfrm>
            <a:prstGeom prst="rect">
              <a:avLst/>
            </a:prstGeom>
          </p:spPr>
        </p:pic>
        <p:pic>
          <p:nvPicPr>
            <p:cNvPr id="9" name="Picture 8"/>
            <p:cNvPicPr>
              <a:picLocks noChangeAspect="1"/>
            </p:cNvPicPr>
            <p:nvPr/>
          </p:nvPicPr>
          <p:blipFill>
            <a:blip r:embed="rId7"/>
            <a:stretch>
              <a:fillRect/>
            </a:stretch>
          </p:blipFill>
          <p:spPr>
            <a:xfrm>
              <a:off x="4035696" y="3969349"/>
              <a:ext cx="3937209" cy="1196032"/>
            </a:xfrm>
            <a:prstGeom prst="rect">
              <a:avLst/>
            </a:prstGeom>
          </p:spPr>
        </p:pic>
      </p:grpSp>
    </p:spTree>
    <p:extLst>
      <p:ext uri="{BB962C8B-B14F-4D97-AF65-F5344CB8AC3E}">
        <p14:creationId xmlns:p14="http://schemas.microsoft.com/office/powerpoint/2010/main" val="2169030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25362"/>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45022"/>
            <a:ext cx="1581324" cy="1312978"/>
          </a:xfrm>
          <a:prstGeom prst="rect">
            <a:avLst/>
          </a:prstGeom>
        </p:spPr>
      </p:pic>
      <p:sp>
        <p:nvSpPr>
          <p:cNvPr id="8" name="Rectangle 7">
            <a:extLst>
              <a:ext uri="{FF2B5EF4-FFF2-40B4-BE49-F238E27FC236}">
                <a16:creationId xmlns:a16="http://schemas.microsoft.com/office/drawing/2014/main" id="{5C29DD3A-7383-4BB1-A0B3-436E64C87B7C}"/>
              </a:ext>
            </a:extLst>
          </p:cNvPr>
          <p:cNvSpPr/>
          <p:nvPr/>
        </p:nvSpPr>
        <p:spPr>
          <a:xfrm>
            <a:off x="842128" y="1727049"/>
            <a:ext cx="5737781" cy="4462760"/>
          </a:xfrm>
          <a:prstGeom prst="rect">
            <a:avLst/>
          </a:prstGeom>
        </p:spPr>
        <p:txBody>
          <a:bodyPr wrap="square">
            <a:spAutoFit/>
          </a:bodyPr>
          <a:lstStyle/>
          <a:p>
            <a:pPr marL="71755" marR="71755"/>
            <a:r>
              <a:rPr lang="en-US" sz="2400" dirty="0"/>
              <a:t>What advice would you give?</a:t>
            </a:r>
          </a:p>
          <a:p>
            <a:pPr marL="71755" marR="71755"/>
            <a:endParaRPr lang="en-GB" sz="2400" dirty="0"/>
          </a:p>
          <a:p>
            <a:pPr marL="71755" marR="71755"/>
            <a:endParaRPr lang="en-GB" sz="2400" dirty="0"/>
          </a:p>
          <a:p>
            <a:pPr marL="71755" marR="71755"/>
            <a:r>
              <a:rPr lang="en-US" sz="2400" dirty="0"/>
              <a:t>Discuss the ways in which you might encourage a younger student joining your school to resist peer pressure. </a:t>
            </a:r>
          </a:p>
          <a:p>
            <a:pPr marL="71755" marR="71755"/>
            <a:endParaRPr lang="en-US" sz="2400" dirty="0"/>
          </a:p>
          <a:p>
            <a:pPr marL="71755" marR="71755"/>
            <a:endParaRPr lang="en-US" sz="2400" dirty="0"/>
          </a:p>
          <a:p>
            <a:pPr marL="71755" marR="71755"/>
            <a:r>
              <a:rPr lang="en-US" sz="2400" dirty="0"/>
              <a:t>How might they develop their character and cultivate healthy relationships with their friends?</a:t>
            </a:r>
            <a:endParaRPr lang="en-GB" sz="2400" dirty="0"/>
          </a:p>
          <a:p>
            <a:pPr marL="71755" marR="71755"/>
            <a:r>
              <a:rPr lang="en-US" sz="2000" dirty="0"/>
              <a:t> </a:t>
            </a:r>
            <a:endParaRPr lang="en-GB" sz="2000" dirty="0">
              <a:latin typeface="Arial" panose="020B0604020202020204" pitchFamily="34" charset="0"/>
              <a:ea typeface="Arial" panose="020B0604020202020204" pitchFamily="34" charset="0"/>
            </a:endParaRPr>
          </a:p>
        </p:txBody>
      </p:sp>
      <p:pic>
        <p:nvPicPr>
          <p:cNvPr id="9" name="Picture 8" descr="Image result for discussion clipart">
            <a:extLst>
              <a:ext uri="{FF2B5EF4-FFF2-40B4-BE49-F238E27FC236}">
                <a16:creationId xmlns:a16="http://schemas.microsoft.com/office/drawing/2014/main" id="{5491A3AD-6950-4D3B-AEFE-3CABABC2DF2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5545022"/>
            <a:ext cx="1012825" cy="755650"/>
          </a:xfrm>
          <a:prstGeom prst="rect">
            <a:avLst/>
          </a:prstGeom>
          <a:noFill/>
          <a:ln>
            <a:noFill/>
          </a:ln>
        </p:spPr>
      </p:pic>
      <p:pic>
        <p:nvPicPr>
          <p:cNvPr id="10" name="Picture 9">
            <a:extLst>
              <a:ext uri="{FF2B5EF4-FFF2-40B4-BE49-F238E27FC236}">
                <a16:creationId xmlns:a16="http://schemas.microsoft.com/office/drawing/2014/main" id="{C8FAC1EC-82D5-4B10-961C-9C78C22A3C7D}"/>
              </a:ext>
            </a:extLst>
          </p:cNvPr>
          <p:cNvPicPr>
            <a:picLocks noChangeAspect="1"/>
          </p:cNvPicPr>
          <p:nvPr/>
        </p:nvPicPr>
        <p:blipFill>
          <a:blip r:embed="rId6"/>
          <a:stretch>
            <a:fillRect/>
          </a:stretch>
        </p:blipFill>
        <p:spPr>
          <a:xfrm>
            <a:off x="7103740" y="2364313"/>
            <a:ext cx="4246132" cy="2625169"/>
          </a:xfrm>
          <a:prstGeom prst="rect">
            <a:avLst/>
          </a:prstGeom>
        </p:spPr>
      </p:pic>
    </p:spTree>
    <p:extLst>
      <p:ext uri="{BB962C8B-B14F-4D97-AF65-F5344CB8AC3E}">
        <p14:creationId xmlns:p14="http://schemas.microsoft.com/office/powerpoint/2010/main" val="3249463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25362"/>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45022"/>
            <a:ext cx="1581324" cy="1312978"/>
          </a:xfrm>
          <a:prstGeom prst="rect">
            <a:avLst/>
          </a:prstGeom>
        </p:spPr>
      </p:pic>
      <p:sp>
        <p:nvSpPr>
          <p:cNvPr id="6" name="Rectangle 5">
            <a:extLst>
              <a:ext uri="{FF2B5EF4-FFF2-40B4-BE49-F238E27FC236}">
                <a16:creationId xmlns:a16="http://schemas.microsoft.com/office/drawing/2014/main" id="{6BEB3E7F-01ED-41D9-8891-E0DFCEB4804B}"/>
              </a:ext>
            </a:extLst>
          </p:cNvPr>
          <p:cNvSpPr/>
          <p:nvPr/>
        </p:nvSpPr>
        <p:spPr>
          <a:xfrm>
            <a:off x="3415647" y="1411797"/>
            <a:ext cx="7707984" cy="4893647"/>
          </a:xfrm>
          <a:prstGeom prst="rect">
            <a:avLst/>
          </a:prstGeom>
        </p:spPr>
        <p:txBody>
          <a:bodyPr wrap="square">
            <a:spAutoFit/>
          </a:bodyPr>
          <a:lstStyle/>
          <a:p>
            <a:pPr marL="71755" marR="71755"/>
            <a:r>
              <a:rPr lang="en-US" sz="2400" dirty="0"/>
              <a:t>Work in small groups and work through the following tasks:</a:t>
            </a:r>
            <a:endParaRPr lang="en-GB" sz="2400" dirty="0"/>
          </a:p>
          <a:p>
            <a:pPr marL="71755" marR="71755"/>
            <a:r>
              <a:rPr lang="en-US" sz="2400" dirty="0"/>
              <a:t> </a:t>
            </a:r>
            <a:endParaRPr lang="en-GB" sz="2400" dirty="0"/>
          </a:p>
          <a:p>
            <a:pPr marL="342900" marR="71755" lvl="0" indent="-342900">
              <a:buFont typeface="Arial" panose="020B0604020202020204" pitchFamily="34" charset="0"/>
              <a:buChar char="•"/>
            </a:pPr>
            <a:r>
              <a:rPr lang="en-US" sz="2400" dirty="0"/>
              <a:t>Create a mind map to plot out the different </a:t>
            </a:r>
            <a:r>
              <a:rPr lang="en-US" sz="2400"/>
              <a:t>strategies you </a:t>
            </a:r>
            <a:r>
              <a:rPr lang="en-US" sz="2400" dirty="0"/>
              <a:t>could use to resist peer pressure (this can include resisting peer pressure online).</a:t>
            </a:r>
          </a:p>
          <a:p>
            <a:pPr marL="342900" marR="71755" lvl="0" indent="-342900">
              <a:buFont typeface="Arial" panose="020B0604020202020204" pitchFamily="34" charset="0"/>
              <a:buChar char="•"/>
            </a:pPr>
            <a:endParaRPr lang="en-GB" sz="2400" dirty="0"/>
          </a:p>
          <a:p>
            <a:pPr marL="342900" marR="71755" lvl="0" indent="-342900">
              <a:buFont typeface="Arial" panose="020B0604020202020204" pitchFamily="34" charset="0"/>
              <a:buChar char="•"/>
            </a:pPr>
            <a:r>
              <a:rPr lang="en-US" sz="2400" dirty="0"/>
              <a:t>Come up with a slogan for you would encourage younger students to adopt.</a:t>
            </a:r>
          </a:p>
          <a:p>
            <a:pPr marL="342900" marR="71755" lvl="0" indent="-342900">
              <a:buFont typeface="Arial" panose="020B0604020202020204" pitchFamily="34" charset="0"/>
              <a:buChar char="•"/>
            </a:pPr>
            <a:endParaRPr lang="en-GB" sz="2400" dirty="0"/>
          </a:p>
          <a:p>
            <a:pPr marL="342900" marR="71755" lvl="0" indent="-342900">
              <a:buFont typeface="Arial" panose="020B0604020202020204" pitchFamily="34" charset="0"/>
              <a:buChar char="•"/>
            </a:pPr>
            <a:r>
              <a:rPr lang="en-US" sz="2400" dirty="0"/>
              <a:t>Design an infographic or leaflet with information and issues relating to pressure. Consider giving this to a younger student in the school to help them navigate the issues.</a:t>
            </a:r>
            <a:endParaRPr lang="en-GB" sz="2400" dirty="0">
              <a:latin typeface="Arial" panose="020B0604020202020204" pitchFamily="34" charset="0"/>
              <a:ea typeface="Times New Roman" panose="02020603050405020304" pitchFamily="18" charset="0"/>
            </a:endParaRPr>
          </a:p>
        </p:txBody>
      </p:sp>
      <p:pic>
        <p:nvPicPr>
          <p:cNvPr id="12" name="Picture 11">
            <a:extLst>
              <a:ext uri="{FF2B5EF4-FFF2-40B4-BE49-F238E27FC236}">
                <a16:creationId xmlns:a16="http://schemas.microsoft.com/office/drawing/2014/main" id="{38F04E5E-77E5-4EBA-AA83-6C64D95AAC7A}"/>
              </a:ext>
            </a:extLst>
          </p:cNvPr>
          <p:cNvPicPr>
            <a:picLocks noChangeAspect="1"/>
          </p:cNvPicPr>
          <p:nvPr/>
        </p:nvPicPr>
        <p:blipFill>
          <a:blip r:embed="rId5"/>
          <a:stretch>
            <a:fillRect/>
          </a:stretch>
        </p:blipFill>
        <p:spPr>
          <a:xfrm>
            <a:off x="734554" y="1896421"/>
            <a:ext cx="2480081" cy="3924398"/>
          </a:xfrm>
          <a:prstGeom prst="rect">
            <a:avLst/>
          </a:prstGeom>
        </p:spPr>
      </p:pic>
    </p:spTree>
    <p:extLst>
      <p:ext uri="{BB962C8B-B14F-4D97-AF65-F5344CB8AC3E}">
        <p14:creationId xmlns:p14="http://schemas.microsoft.com/office/powerpoint/2010/main" val="701037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25362"/>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45022"/>
            <a:ext cx="1581324" cy="1312978"/>
          </a:xfrm>
          <a:prstGeom prst="rect">
            <a:avLst/>
          </a:prstGeom>
        </p:spPr>
      </p:pic>
      <p:sp>
        <p:nvSpPr>
          <p:cNvPr id="11" name="Rectangle 10">
            <a:extLst>
              <a:ext uri="{FF2B5EF4-FFF2-40B4-BE49-F238E27FC236}">
                <a16:creationId xmlns:a16="http://schemas.microsoft.com/office/drawing/2014/main" id="{C075B7FA-38DA-41D8-ABEA-6E336FC5BDB6}"/>
              </a:ext>
            </a:extLst>
          </p:cNvPr>
          <p:cNvSpPr/>
          <p:nvPr/>
        </p:nvSpPr>
        <p:spPr>
          <a:xfrm>
            <a:off x="1643404" y="1830861"/>
            <a:ext cx="4304909" cy="3785652"/>
          </a:xfrm>
          <a:prstGeom prst="rect">
            <a:avLst/>
          </a:prstGeom>
        </p:spPr>
        <p:txBody>
          <a:bodyPr wrap="square">
            <a:spAutoFit/>
          </a:bodyPr>
          <a:lstStyle/>
          <a:p>
            <a:r>
              <a:rPr lang="en-US" sz="2400" dirty="0">
                <a:ea typeface="Arial" panose="020B0604020202020204" pitchFamily="34" charset="0"/>
              </a:rPr>
              <a:t>Host a podcast conversation with member of your group on the issue of resisting peer pressure. How can you incorporate your own stories of successes and failures in </a:t>
            </a:r>
            <a:r>
              <a:rPr lang="en-US" sz="2400">
                <a:ea typeface="Arial" panose="020B0604020202020204" pitchFamily="34" charset="0"/>
              </a:rPr>
              <a:t>these areas? </a:t>
            </a:r>
            <a:endParaRPr lang="en-US" sz="2400" dirty="0">
              <a:ea typeface="Arial" panose="020B0604020202020204" pitchFamily="34" charset="0"/>
            </a:endParaRPr>
          </a:p>
          <a:p>
            <a:endParaRPr lang="en-US" sz="2400" dirty="0">
              <a:ea typeface="Arial" panose="020B0604020202020204" pitchFamily="34" charset="0"/>
            </a:endParaRPr>
          </a:p>
          <a:p>
            <a:r>
              <a:rPr lang="en-US" sz="2400" dirty="0">
                <a:ea typeface="Arial" panose="020B0604020202020204" pitchFamily="34" charset="0"/>
              </a:rPr>
              <a:t>You can link the conversation to the character virtues you discussed earlier in the lesson.</a:t>
            </a:r>
            <a:endParaRPr lang="en-GB" sz="2400" dirty="0"/>
          </a:p>
        </p:txBody>
      </p:sp>
      <p:pic>
        <p:nvPicPr>
          <p:cNvPr id="2" name="Picture 1">
            <a:extLst>
              <a:ext uri="{FF2B5EF4-FFF2-40B4-BE49-F238E27FC236}">
                <a16:creationId xmlns:a16="http://schemas.microsoft.com/office/drawing/2014/main" id="{C61E6D21-DEB4-4302-8ECA-D7AE36C50201}"/>
              </a:ext>
            </a:extLst>
          </p:cNvPr>
          <p:cNvPicPr>
            <a:picLocks noChangeAspect="1"/>
          </p:cNvPicPr>
          <p:nvPr/>
        </p:nvPicPr>
        <p:blipFill>
          <a:blip r:embed="rId5"/>
          <a:stretch>
            <a:fillRect/>
          </a:stretch>
        </p:blipFill>
        <p:spPr>
          <a:xfrm>
            <a:off x="6826233" y="1976478"/>
            <a:ext cx="3188177" cy="3494417"/>
          </a:xfrm>
          <a:prstGeom prst="rect">
            <a:avLst/>
          </a:prstGeom>
        </p:spPr>
      </p:pic>
    </p:spTree>
    <p:extLst>
      <p:ext uri="{BB962C8B-B14F-4D97-AF65-F5344CB8AC3E}">
        <p14:creationId xmlns:p14="http://schemas.microsoft.com/office/powerpoint/2010/main" val="2480154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25362"/>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45022"/>
            <a:ext cx="1581324" cy="1312978"/>
          </a:xfrm>
          <a:prstGeom prst="rect">
            <a:avLst/>
          </a:prstGeom>
        </p:spPr>
      </p:pic>
      <p:pic>
        <p:nvPicPr>
          <p:cNvPr id="13" name="Picture 12" descr="Image result for discussion clipart"/>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0130" y="1998685"/>
            <a:ext cx="1012825" cy="755650"/>
          </a:xfrm>
          <a:prstGeom prst="rect">
            <a:avLst/>
          </a:prstGeom>
          <a:noFill/>
          <a:ln>
            <a:noFill/>
          </a:ln>
        </p:spPr>
      </p:pic>
      <p:sp>
        <p:nvSpPr>
          <p:cNvPr id="3" name="Rectangle 2">
            <a:extLst>
              <a:ext uri="{FF2B5EF4-FFF2-40B4-BE49-F238E27FC236}">
                <a16:creationId xmlns:a16="http://schemas.microsoft.com/office/drawing/2014/main" id="{F0B9E2A3-024F-4C90-98D0-45A7CC57EBC7}"/>
              </a:ext>
            </a:extLst>
          </p:cNvPr>
          <p:cNvSpPr/>
          <p:nvPr/>
        </p:nvSpPr>
        <p:spPr>
          <a:xfrm>
            <a:off x="942263" y="1799093"/>
            <a:ext cx="3277116" cy="461665"/>
          </a:xfrm>
          <a:prstGeom prst="rect">
            <a:avLst/>
          </a:prstGeom>
        </p:spPr>
        <p:txBody>
          <a:bodyPr wrap="none">
            <a:spAutoFit/>
          </a:bodyPr>
          <a:lstStyle/>
          <a:p>
            <a:r>
              <a:rPr lang="en-US" sz="2400" dirty="0">
                <a:ea typeface="Arial" panose="020B0604020202020204" pitchFamily="34" charset="0"/>
              </a:rPr>
              <a:t>What </a:t>
            </a:r>
            <a:r>
              <a:rPr lang="en-US" sz="2400">
                <a:ea typeface="Arial" panose="020B0604020202020204" pitchFamily="34" charset="0"/>
              </a:rPr>
              <a:t>is ‘peer pressure’? </a:t>
            </a:r>
            <a:endParaRPr lang="en-GB" sz="2400" dirty="0"/>
          </a:p>
        </p:txBody>
      </p:sp>
      <p:pic>
        <p:nvPicPr>
          <p:cNvPr id="6" name="Picture 5">
            <a:extLst>
              <a:ext uri="{FF2B5EF4-FFF2-40B4-BE49-F238E27FC236}">
                <a16:creationId xmlns:a16="http://schemas.microsoft.com/office/drawing/2014/main" id="{DA8ABEA1-DE06-46EA-AE6A-45A6C46B3C78}"/>
              </a:ext>
            </a:extLst>
          </p:cNvPr>
          <p:cNvPicPr>
            <a:picLocks noChangeAspect="1"/>
          </p:cNvPicPr>
          <p:nvPr/>
        </p:nvPicPr>
        <p:blipFill>
          <a:blip r:embed="rId6"/>
          <a:stretch>
            <a:fillRect/>
          </a:stretch>
        </p:blipFill>
        <p:spPr>
          <a:xfrm>
            <a:off x="6294355" y="2887995"/>
            <a:ext cx="4640737" cy="2263176"/>
          </a:xfrm>
          <a:prstGeom prst="rect">
            <a:avLst/>
          </a:prstGeom>
        </p:spPr>
      </p:pic>
      <p:sp>
        <p:nvSpPr>
          <p:cNvPr id="10" name="Rectangle 9">
            <a:extLst>
              <a:ext uri="{FF2B5EF4-FFF2-40B4-BE49-F238E27FC236}">
                <a16:creationId xmlns:a16="http://schemas.microsoft.com/office/drawing/2014/main" id="{9F3D3D69-5673-43AF-9010-904D69647436}"/>
              </a:ext>
            </a:extLst>
          </p:cNvPr>
          <p:cNvSpPr/>
          <p:nvPr/>
        </p:nvSpPr>
        <p:spPr>
          <a:xfrm>
            <a:off x="942263" y="3581511"/>
            <a:ext cx="4034280" cy="1938992"/>
          </a:xfrm>
          <a:prstGeom prst="rect">
            <a:avLst/>
          </a:prstGeom>
        </p:spPr>
        <p:txBody>
          <a:bodyPr wrap="square">
            <a:spAutoFit/>
          </a:bodyPr>
          <a:lstStyle/>
          <a:p>
            <a:pPr marR="71755" lvl="0"/>
            <a:r>
              <a:rPr lang="en-US" sz="2400" dirty="0"/>
              <a:t>Can you think of an example of where you have felt under peer pressure? </a:t>
            </a:r>
          </a:p>
          <a:p>
            <a:pPr marR="71755" lvl="0"/>
            <a:endParaRPr lang="en-US" sz="2400" dirty="0"/>
          </a:p>
          <a:p>
            <a:pPr marR="71755" lvl="0"/>
            <a:r>
              <a:rPr lang="en-US" sz="2400" dirty="0"/>
              <a:t>Why was it so hard for you?</a:t>
            </a:r>
            <a:endParaRPr lang="en-GB" sz="24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628209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25362"/>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45022"/>
            <a:ext cx="1581324" cy="1312978"/>
          </a:xfrm>
          <a:prstGeom prst="rect">
            <a:avLst/>
          </a:prstGeom>
        </p:spPr>
      </p:pic>
      <p:sp>
        <p:nvSpPr>
          <p:cNvPr id="8" name="Rectangle 7">
            <a:extLst>
              <a:ext uri="{FF2B5EF4-FFF2-40B4-BE49-F238E27FC236}">
                <a16:creationId xmlns:a16="http://schemas.microsoft.com/office/drawing/2014/main" id="{51874E25-A13C-42CA-98E5-10EA5CE6A4DF}"/>
              </a:ext>
            </a:extLst>
          </p:cNvPr>
          <p:cNvSpPr/>
          <p:nvPr/>
        </p:nvSpPr>
        <p:spPr>
          <a:xfrm>
            <a:off x="390428" y="2049157"/>
            <a:ext cx="8734718" cy="2893100"/>
          </a:xfrm>
          <a:prstGeom prst="rect">
            <a:avLst/>
          </a:prstGeom>
        </p:spPr>
        <p:txBody>
          <a:bodyPr wrap="square">
            <a:spAutoFit/>
          </a:bodyPr>
          <a:lstStyle/>
          <a:p>
            <a:pPr marL="71755" marR="71755"/>
            <a:endParaRPr lang="en-GB" sz="2000" dirty="0"/>
          </a:p>
          <a:p>
            <a:pPr marL="71755" marR="71755"/>
            <a:r>
              <a:rPr lang="en-US" sz="2400" dirty="0"/>
              <a:t>The dictionary definition of peer pressure:</a:t>
            </a:r>
          </a:p>
          <a:p>
            <a:pPr marL="71755" marR="71755"/>
            <a:endParaRPr lang="en-GB" sz="2400" dirty="0"/>
          </a:p>
          <a:p>
            <a:pPr marL="71755" marR="71755"/>
            <a:r>
              <a:rPr lang="en-US" dirty="0"/>
              <a:t> </a:t>
            </a:r>
            <a:endParaRPr lang="en-GB" sz="2400" i="1" dirty="0"/>
          </a:p>
          <a:p>
            <a:pPr marL="71755" marR="71755"/>
            <a:r>
              <a:rPr lang="en-US" sz="2400" i="1" dirty="0"/>
              <a:t>the strong influence of a group, especially of children, on members of that group to behave as everyone else does:</a:t>
            </a:r>
          </a:p>
          <a:p>
            <a:pPr marL="71755" marR="71755"/>
            <a:endParaRPr lang="en-US" sz="2200" i="1" dirty="0"/>
          </a:p>
          <a:p>
            <a:pPr marL="71755" marR="71755"/>
            <a:r>
              <a:rPr lang="en-US" sz="2200" i="1" dirty="0"/>
              <a:t>e.g. There is tremendous peer pressure to wear fashionable clothes.</a:t>
            </a:r>
            <a:endParaRPr lang="en-GB" sz="2200" i="1" dirty="0">
              <a:latin typeface="Arial" panose="020B0604020202020204" pitchFamily="34" charset="0"/>
              <a:ea typeface="Arial" panose="020B0604020202020204" pitchFamily="34" charset="0"/>
            </a:endParaRPr>
          </a:p>
        </p:txBody>
      </p:sp>
      <p:pic>
        <p:nvPicPr>
          <p:cNvPr id="9" name="Picture 8">
            <a:extLst>
              <a:ext uri="{FF2B5EF4-FFF2-40B4-BE49-F238E27FC236}">
                <a16:creationId xmlns:a16="http://schemas.microsoft.com/office/drawing/2014/main" id="{34D62661-D2D2-4ACF-94F6-19A68AE60E90}"/>
              </a:ext>
            </a:extLst>
          </p:cNvPr>
          <p:cNvPicPr>
            <a:picLocks noChangeAspect="1"/>
          </p:cNvPicPr>
          <p:nvPr/>
        </p:nvPicPr>
        <p:blipFill>
          <a:blip r:embed="rId5"/>
          <a:stretch>
            <a:fillRect/>
          </a:stretch>
        </p:blipFill>
        <p:spPr>
          <a:xfrm>
            <a:off x="8842342" y="2673781"/>
            <a:ext cx="2940376" cy="2013184"/>
          </a:xfrm>
          <a:prstGeom prst="rect">
            <a:avLst/>
          </a:prstGeom>
        </p:spPr>
      </p:pic>
    </p:spTree>
    <p:extLst>
      <p:ext uri="{BB962C8B-B14F-4D97-AF65-F5344CB8AC3E}">
        <p14:creationId xmlns:p14="http://schemas.microsoft.com/office/powerpoint/2010/main" val="3362104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25362"/>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45022"/>
            <a:ext cx="1581324" cy="1312978"/>
          </a:xfrm>
          <a:prstGeom prst="rect">
            <a:avLst/>
          </a:prstGeom>
        </p:spPr>
      </p:pic>
      <p:sp>
        <p:nvSpPr>
          <p:cNvPr id="2" name="Rectangle 1">
            <a:extLst>
              <a:ext uri="{FF2B5EF4-FFF2-40B4-BE49-F238E27FC236}">
                <a16:creationId xmlns:a16="http://schemas.microsoft.com/office/drawing/2014/main" id="{3E8300B7-40CC-411E-9BF2-059B19BA9DB4}"/>
              </a:ext>
            </a:extLst>
          </p:cNvPr>
          <p:cNvSpPr/>
          <p:nvPr/>
        </p:nvSpPr>
        <p:spPr>
          <a:xfrm>
            <a:off x="631297" y="1500376"/>
            <a:ext cx="2210542" cy="461665"/>
          </a:xfrm>
          <a:prstGeom prst="rect">
            <a:avLst/>
          </a:prstGeom>
        </p:spPr>
        <p:txBody>
          <a:bodyPr wrap="none">
            <a:spAutoFit/>
          </a:bodyPr>
          <a:lstStyle/>
          <a:p>
            <a:r>
              <a:rPr lang="en-US" sz="2400" b="1" dirty="0">
                <a:ea typeface="Arial" panose="020B0604020202020204" pitchFamily="34" charset="0"/>
              </a:rPr>
              <a:t>Moral dilemma </a:t>
            </a:r>
            <a:endParaRPr lang="en-GB" sz="2400" dirty="0"/>
          </a:p>
        </p:txBody>
      </p:sp>
      <p:sp>
        <p:nvSpPr>
          <p:cNvPr id="10" name="AutoShape 5">
            <a:extLst>
              <a:ext uri="{FF2B5EF4-FFF2-40B4-BE49-F238E27FC236}">
                <a16:creationId xmlns:a16="http://schemas.microsoft.com/office/drawing/2014/main" id="{FD3DE23D-4727-400B-AE9B-3BAE64234493}"/>
              </a:ext>
            </a:extLst>
          </p:cNvPr>
          <p:cNvSpPr>
            <a:spLocks noChangeArrowheads="1"/>
          </p:cNvSpPr>
          <p:nvPr/>
        </p:nvSpPr>
        <p:spPr bwMode="auto">
          <a:xfrm>
            <a:off x="2922309" y="1171510"/>
            <a:ext cx="9172281" cy="5441394"/>
          </a:xfrm>
          <a:prstGeom prst="cloudCallout">
            <a:avLst>
              <a:gd name="adj1" fmla="val -63619"/>
              <a:gd name="adj2" fmla="val 41023"/>
            </a:avLst>
          </a:prstGeom>
          <a:noFill/>
          <a:ln w="25400">
            <a:solidFill>
              <a:sysClr val="windowText" lastClr="000000">
                <a:lumMod val="0"/>
                <a:lumOff val="0"/>
              </a:sysClr>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 name="Rectangle 2">
            <a:extLst>
              <a:ext uri="{FF2B5EF4-FFF2-40B4-BE49-F238E27FC236}">
                <a16:creationId xmlns:a16="http://schemas.microsoft.com/office/drawing/2014/main" id="{0CB4AE23-DCA3-4774-8EB2-A7A12DFE9E7D}"/>
              </a:ext>
            </a:extLst>
          </p:cNvPr>
          <p:cNvSpPr/>
          <p:nvPr/>
        </p:nvSpPr>
        <p:spPr>
          <a:xfrm>
            <a:off x="4216924" y="2131723"/>
            <a:ext cx="6010367" cy="3339184"/>
          </a:xfrm>
          <a:prstGeom prst="rect">
            <a:avLst/>
          </a:prstGeom>
        </p:spPr>
        <p:txBody>
          <a:bodyPr wrap="square">
            <a:spAutoFit/>
          </a:bodyPr>
          <a:lstStyle/>
          <a:p>
            <a:pPr>
              <a:lnSpc>
                <a:spcPct val="107000"/>
              </a:lnSpc>
              <a:spcAft>
                <a:spcPts val="0"/>
              </a:spcAft>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Year 11 prom was beginning to wind down and students were beginning to leave to go into town. The evening had started out well but a group of girls had sneaked in some alcohol </a:t>
            </a:r>
            <a:r>
              <a:rPr lang="en-GB">
                <a:solidFill>
                  <a:srgbClr val="000000"/>
                </a:solidFill>
                <a:latin typeface="Calibri" panose="020F0502020204030204" pitchFamily="34" charset="0"/>
                <a:ea typeface="Times New Roman" panose="02020603050405020304" pitchFamily="18" charset="0"/>
                <a:cs typeface="Calibri" panose="020F0502020204030204" pitchFamily="34" charset="0"/>
              </a:rPr>
              <a:t>and </a:t>
            </a:r>
            <a:r>
              <a:rPr lang="en-US">
                <a:solidFill>
                  <a:srgbClr val="000000"/>
                </a:solidFill>
                <a:latin typeface="Calibri" panose="020F0502020204030204" pitchFamily="34" charset="0"/>
                <a:ea typeface="Times New Roman" panose="02020603050405020304" pitchFamily="18" charset="0"/>
                <a:cs typeface="Calibri" panose="020F0502020204030204" pitchFamily="34" charset="0"/>
              </a:rPr>
              <a:t>of </a:t>
            </a:r>
            <a:r>
              <a:rPr lang="en-GB">
                <a:solidFill>
                  <a:srgbClr val="000000"/>
                </a:solidFill>
                <a:latin typeface="Calibri" panose="020F0502020204030204" pitchFamily="34" charset="0"/>
                <a:ea typeface="Times New Roman" panose="02020603050405020304" pitchFamily="18" charset="0"/>
                <a:cs typeface="Calibri" panose="020F0502020204030204" pitchFamily="34" charset="0"/>
              </a:rPr>
              <a:t>Sarah’s </a:t>
            </a: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friends had all been drinking. The girls had made an impromptu plan to head into town to continue the party but Sarah was not keen. She had told her parents the plan for the evening and it didn’t involve drinking or heading to town. Her friends were now calling for her to come and one of them made a comment to the group about her being a ‘fun sponge’.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8525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25362"/>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45022"/>
            <a:ext cx="1581324" cy="1312978"/>
          </a:xfrm>
          <a:prstGeom prst="rect">
            <a:avLst/>
          </a:prstGeom>
        </p:spPr>
      </p:pic>
      <p:pic>
        <p:nvPicPr>
          <p:cNvPr id="2" name="Picture 1">
            <a:extLst>
              <a:ext uri="{FF2B5EF4-FFF2-40B4-BE49-F238E27FC236}">
                <a16:creationId xmlns:a16="http://schemas.microsoft.com/office/drawing/2014/main" id="{5102E654-4D38-469D-8B29-7E4480769975}"/>
              </a:ext>
            </a:extLst>
          </p:cNvPr>
          <p:cNvPicPr>
            <a:picLocks noChangeAspect="1"/>
          </p:cNvPicPr>
          <p:nvPr/>
        </p:nvPicPr>
        <p:blipFill>
          <a:blip r:embed="rId5"/>
          <a:stretch>
            <a:fillRect/>
          </a:stretch>
        </p:blipFill>
        <p:spPr>
          <a:xfrm>
            <a:off x="451203" y="2989377"/>
            <a:ext cx="4231750" cy="2075272"/>
          </a:xfrm>
          <a:prstGeom prst="rect">
            <a:avLst/>
          </a:prstGeom>
        </p:spPr>
      </p:pic>
      <p:sp>
        <p:nvSpPr>
          <p:cNvPr id="6" name="Rectangle 5">
            <a:extLst>
              <a:ext uri="{FF2B5EF4-FFF2-40B4-BE49-F238E27FC236}">
                <a16:creationId xmlns:a16="http://schemas.microsoft.com/office/drawing/2014/main" id="{0B4D498C-476F-4F78-A08B-E47E5891E2B3}"/>
              </a:ext>
            </a:extLst>
          </p:cNvPr>
          <p:cNvSpPr/>
          <p:nvPr/>
        </p:nvSpPr>
        <p:spPr>
          <a:xfrm>
            <a:off x="5097948" y="1610967"/>
            <a:ext cx="6096000" cy="4832092"/>
          </a:xfrm>
          <a:prstGeom prst="rect">
            <a:avLst/>
          </a:prstGeom>
        </p:spPr>
        <p:txBody>
          <a:bodyPr>
            <a:spAutoFit/>
          </a:bodyPr>
          <a:lstStyle/>
          <a:p>
            <a:pPr marL="342900" marR="71755" lvl="0" indent="-342900">
              <a:buFont typeface="Arial" panose="020B0604020202020204" pitchFamily="34" charset="0"/>
              <a:buChar char="•"/>
            </a:pPr>
            <a:r>
              <a:rPr lang="en-US" sz="2200" dirty="0"/>
              <a:t>What are the consequences of Sarah going off with her friends?</a:t>
            </a:r>
          </a:p>
          <a:p>
            <a:pPr marL="342900" marR="71755" lvl="0" indent="-342900">
              <a:buFont typeface="Arial" panose="020B0604020202020204" pitchFamily="34" charset="0"/>
              <a:buChar char="•"/>
            </a:pPr>
            <a:endParaRPr lang="en-GB" sz="2200" dirty="0"/>
          </a:p>
          <a:p>
            <a:pPr marL="342900" marR="71755" lvl="0" indent="-342900">
              <a:buFont typeface="Arial" panose="020B0604020202020204" pitchFamily="34" charset="0"/>
              <a:buChar char="•"/>
            </a:pPr>
            <a:r>
              <a:rPr lang="en-US" sz="2200"/>
              <a:t>What </a:t>
            </a:r>
            <a:r>
              <a:rPr lang="en-US" sz="2200" dirty="0"/>
              <a:t>emotions might she be feeling being pressured in this way by her friends? </a:t>
            </a:r>
          </a:p>
          <a:p>
            <a:pPr marL="342900" marR="71755" lvl="0" indent="-342900">
              <a:buFont typeface="Arial" panose="020B0604020202020204" pitchFamily="34" charset="0"/>
              <a:buChar char="•"/>
            </a:pPr>
            <a:endParaRPr lang="en-GB" sz="2200" dirty="0"/>
          </a:p>
          <a:p>
            <a:pPr marL="342900" marR="71755" lvl="0" indent="-342900">
              <a:buFont typeface="Arial" panose="020B0604020202020204" pitchFamily="34" charset="0"/>
              <a:buChar char="•"/>
            </a:pPr>
            <a:r>
              <a:rPr lang="en-US" sz="2200"/>
              <a:t>Which </a:t>
            </a:r>
            <a:r>
              <a:rPr lang="en-US" sz="2200" dirty="0"/>
              <a:t>virtues are clashing in this scenario? Are there more than two? </a:t>
            </a:r>
            <a:endParaRPr lang="en-GB" sz="2200" dirty="0"/>
          </a:p>
          <a:p>
            <a:pPr marL="71755" marR="71755"/>
            <a:r>
              <a:rPr lang="en-US" sz="2200" dirty="0"/>
              <a:t> </a:t>
            </a:r>
            <a:endParaRPr lang="en-GB" sz="2200" dirty="0"/>
          </a:p>
          <a:p>
            <a:pPr marL="342900" marR="71755" lvl="0" indent="-342900">
              <a:buFont typeface="Arial" panose="020B0604020202020204" pitchFamily="34" charset="0"/>
              <a:buChar char="•"/>
            </a:pPr>
            <a:r>
              <a:rPr lang="en-US" sz="2200" dirty="0"/>
              <a:t>What are the </a:t>
            </a:r>
            <a:r>
              <a:rPr lang="en-US" sz="2200"/>
              <a:t>different ways that she might be able to </a:t>
            </a:r>
            <a:r>
              <a:rPr lang="en-US" sz="2200" dirty="0"/>
              <a:t>deal with this situation?</a:t>
            </a:r>
          </a:p>
          <a:p>
            <a:pPr marL="342900" marR="71755" lvl="0" indent="-342900">
              <a:buFont typeface="Arial" panose="020B0604020202020204" pitchFamily="34" charset="0"/>
              <a:buChar char="•"/>
            </a:pPr>
            <a:endParaRPr lang="en-GB" sz="2200" dirty="0"/>
          </a:p>
          <a:p>
            <a:pPr marL="342900" marR="71755" lvl="0" indent="-342900">
              <a:buFont typeface="Arial" panose="020B0604020202020204" pitchFamily="34" charset="0"/>
              <a:buChar char="•"/>
            </a:pPr>
            <a:r>
              <a:rPr lang="en-US" sz="2200" dirty="0"/>
              <a:t>What might her actions mean for any of her friends in a similar situation?</a:t>
            </a:r>
            <a:endParaRPr lang="en-GB" sz="2200" dirty="0"/>
          </a:p>
        </p:txBody>
      </p:sp>
    </p:spTree>
    <p:extLst>
      <p:ext uri="{BB962C8B-B14F-4D97-AF65-F5344CB8AC3E}">
        <p14:creationId xmlns:p14="http://schemas.microsoft.com/office/powerpoint/2010/main" val="3450801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25362"/>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45022"/>
            <a:ext cx="1581324" cy="1312978"/>
          </a:xfrm>
          <a:prstGeom prst="rect">
            <a:avLst/>
          </a:prstGeom>
        </p:spPr>
      </p:pic>
      <p:sp>
        <p:nvSpPr>
          <p:cNvPr id="8" name="Rectangle 7">
            <a:extLst>
              <a:ext uri="{FF2B5EF4-FFF2-40B4-BE49-F238E27FC236}">
                <a16:creationId xmlns:a16="http://schemas.microsoft.com/office/drawing/2014/main" id="{E4008270-9391-4CA9-BBA8-E3AA88E14EA4}"/>
              </a:ext>
            </a:extLst>
          </p:cNvPr>
          <p:cNvSpPr/>
          <p:nvPr/>
        </p:nvSpPr>
        <p:spPr>
          <a:xfrm>
            <a:off x="549897" y="1800845"/>
            <a:ext cx="6096000" cy="4062651"/>
          </a:xfrm>
          <a:prstGeom prst="rect">
            <a:avLst/>
          </a:prstGeom>
        </p:spPr>
        <p:txBody>
          <a:bodyPr>
            <a:spAutoFit/>
          </a:bodyPr>
          <a:lstStyle/>
          <a:p>
            <a:pPr marL="71755" marR="71755"/>
            <a:r>
              <a:rPr lang="en-US" sz="2400" b="1" dirty="0"/>
              <a:t>Resisting peer pressure</a:t>
            </a:r>
            <a:endParaRPr lang="en-GB" sz="2400" b="1" dirty="0"/>
          </a:p>
          <a:p>
            <a:pPr marL="71755" marR="71755"/>
            <a:r>
              <a:rPr lang="en-US" sz="2400" dirty="0"/>
              <a:t> </a:t>
            </a:r>
          </a:p>
          <a:p>
            <a:pPr marR="71755" lvl="0"/>
            <a:r>
              <a:rPr lang="en-US" sz="2400"/>
              <a:t>What </a:t>
            </a:r>
            <a:r>
              <a:rPr lang="en-US" sz="2400" dirty="0"/>
              <a:t>can you do when you are feeling peer pressured? </a:t>
            </a:r>
          </a:p>
          <a:p>
            <a:pPr marR="71755" lvl="0"/>
            <a:endParaRPr lang="en-US" sz="2400" dirty="0"/>
          </a:p>
          <a:p>
            <a:pPr marR="71755"/>
            <a:r>
              <a:rPr lang="en-US" sz="2400" dirty="0"/>
              <a:t>Watch the clip and discuss as a class. </a:t>
            </a:r>
          </a:p>
          <a:p>
            <a:pPr marR="71755"/>
            <a:endParaRPr lang="en-US" sz="2400" dirty="0"/>
          </a:p>
          <a:p>
            <a:pPr marR="71755"/>
            <a:r>
              <a:rPr lang="en-US" sz="2400" dirty="0"/>
              <a:t>Make a list of strategies from the conversation between the hosts.</a:t>
            </a:r>
            <a:endParaRPr lang="en-GB" sz="2800" dirty="0">
              <a:latin typeface="Arial" panose="020B0604020202020204" pitchFamily="34" charset="0"/>
              <a:ea typeface="Arial" panose="020B0604020202020204" pitchFamily="34" charset="0"/>
            </a:endParaRPr>
          </a:p>
          <a:p>
            <a:pPr marR="71755" lvl="0"/>
            <a:endParaRPr lang="en-GB" sz="2400" dirty="0"/>
          </a:p>
          <a:p>
            <a:pPr marL="71755" marR="71755"/>
            <a:r>
              <a:rPr lang="en-US" dirty="0"/>
              <a:t> </a:t>
            </a:r>
            <a:endParaRPr lang="en-GB" sz="2000" dirty="0"/>
          </a:p>
        </p:txBody>
      </p:sp>
      <p:pic>
        <p:nvPicPr>
          <p:cNvPr id="9" name="Picture 8">
            <a:hlinkClick r:id="rId5"/>
            <a:extLst>
              <a:ext uri="{FF2B5EF4-FFF2-40B4-BE49-F238E27FC236}">
                <a16:creationId xmlns:a16="http://schemas.microsoft.com/office/drawing/2014/main" id="{F7E2357A-EBB1-4A46-BDB0-E5C2064CCE78}"/>
              </a:ext>
            </a:extLst>
          </p:cNvPr>
          <p:cNvPicPr>
            <a:picLocks noChangeAspect="1"/>
          </p:cNvPicPr>
          <p:nvPr/>
        </p:nvPicPr>
        <p:blipFill>
          <a:blip r:embed="rId6"/>
          <a:stretch>
            <a:fillRect/>
          </a:stretch>
        </p:blipFill>
        <p:spPr>
          <a:xfrm>
            <a:off x="7063529" y="2514888"/>
            <a:ext cx="4337809" cy="2284085"/>
          </a:xfrm>
          <a:prstGeom prst="rect">
            <a:avLst/>
          </a:prstGeom>
        </p:spPr>
      </p:pic>
    </p:spTree>
    <p:extLst>
      <p:ext uri="{BB962C8B-B14F-4D97-AF65-F5344CB8AC3E}">
        <p14:creationId xmlns:p14="http://schemas.microsoft.com/office/powerpoint/2010/main" val="4179557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25362"/>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45022"/>
            <a:ext cx="1581324" cy="1312978"/>
          </a:xfrm>
          <a:prstGeom prst="rect">
            <a:avLst/>
          </a:prstGeom>
        </p:spPr>
      </p:pic>
      <p:sp>
        <p:nvSpPr>
          <p:cNvPr id="8" name="Rectangle 7">
            <a:extLst>
              <a:ext uri="{FF2B5EF4-FFF2-40B4-BE49-F238E27FC236}">
                <a16:creationId xmlns:a16="http://schemas.microsoft.com/office/drawing/2014/main" id="{015F174E-06B8-4192-A76B-B6A352E45719}"/>
              </a:ext>
            </a:extLst>
          </p:cNvPr>
          <p:cNvSpPr/>
          <p:nvPr/>
        </p:nvSpPr>
        <p:spPr>
          <a:xfrm>
            <a:off x="790662" y="1844981"/>
            <a:ext cx="4606567" cy="3785652"/>
          </a:xfrm>
          <a:prstGeom prst="rect">
            <a:avLst/>
          </a:prstGeom>
        </p:spPr>
        <p:txBody>
          <a:bodyPr wrap="square">
            <a:spAutoFit/>
          </a:bodyPr>
          <a:lstStyle/>
          <a:p>
            <a:pPr marR="71755" lvl="0"/>
            <a:r>
              <a:rPr lang="en-US" sz="2400" dirty="0"/>
              <a:t>Which virtues do you think you need to use to deal effectively with peer pressure?</a:t>
            </a:r>
          </a:p>
          <a:p>
            <a:pPr marR="71755" lvl="0"/>
            <a:endParaRPr lang="en-US" sz="2400" dirty="0"/>
          </a:p>
          <a:p>
            <a:pPr marR="71755" lvl="0"/>
            <a:endParaRPr lang="en-US" sz="2400" dirty="0"/>
          </a:p>
          <a:p>
            <a:pPr marR="71755" lvl="0"/>
            <a:endParaRPr lang="en-US" sz="2400" dirty="0"/>
          </a:p>
          <a:p>
            <a:pPr marR="71755" lvl="0"/>
            <a:r>
              <a:rPr lang="en-US" sz="2400" dirty="0"/>
              <a:t>You can think </a:t>
            </a:r>
            <a:r>
              <a:rPr lang="en-US" sz="2400"/>
              <a:t>of virtues as </a:t>
            </a:r>
            <a:r>
              <a:rPr lang="en-US" sz="2400" dirty="0"/>
              <a:t>a </a:t>
            </a:r>
            <a:r>
              <a:rPr lang="en-US" sz="2400"/>
              <a:t>bit like muscles; </a:t>
            </a:r>
            <a:r>
              <a:rPr lang="en-US" sz="2400" dirty="0"/>
              <a:t>the more you practice using them, the better you will be at using them when needed.</a:t>
            </a:r>
            <a:endParaRPr lang="en-GB" sz="2400" dirty="0">
              <a:latin typeface="Arial" panose="020B0604020202020204" pitchFamily="34" charset="0"/>
              <a:ea typeface="Times New Roman" panose="02020603050405020304" pitchFamily="18" charset="0"/>
            </a:endParaRPr>
          </a:p>
        </p:txBody>
      </p:sp>
      <p:pic>
        <p:nvPicPr>
          <p:cNvPr id="9" name="Picture 8">
            <a:extLst>
              <a:ext uri="{FF2B5EF4-FFF2-40B4-BE49-F238E27FC236}">
                <a16:creationId xmlns:a16="http://schemas.microsoft.com/office/drawing/2014/main" id="{1CA005A6-0348-435A-B601-885586703D14}"/>
              </a:ext>
            </a:extLst>
          </p:cNvPr>
          <p:cNvPicPr>
            <a:picLocks noChangeAspect="1"/>
          </p:cNvPicPr>
          <p:nvPr/>
        </p:nvPicPr>
        <p:blipFill>
          <a:blip r:embed="rId5"/>
          <a:stretch>
            <a:fillRect/>
          </a:stretch>
        </p:blipFill>
        <p:spPr>
          <a:xfrm>
            <a:off x="5857788" y="2266195"/>
            <a:ext cx="5543550" cy="2943225"/>
          </a:xfrm>
          <a:prstGeom prst="rect">
            <a:avLst/>
          </a:prstGeom>
        </p:spPr>
      </p:pic>
    </p:spTree>
    <p:extLst>
      <p:ext uri="{BB962C8B-B14F-4D97-AF65-F5344CB8AC3E}">
        <p14:creationId xmlns:p14="http://schemas.microsoft.com/office/powerpoint/2010/main" val="3412523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25362"/>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45022"/>
            <a:ext cx="1581324" cy="1312978"/>
          </a:xfrm>
          <a:prstGeom prst="rect">
            <a:avLst/>
          </a:prstGeom>
        </p:spPr>
      </p:pic>
      <p:sp>
        <p:nvSpPr>
          <p:cNvPr id="3" name="Rectangle 2">
            <a:extLst>
              <a:ext uri="{FF2B5EF4-FFF2-40B4-BE49-F238E27FC236}">
                <a16:creationId xmlns:a16="http://schemas.microsoft.com/office/drawing/2014/main" id="{2EE35BFA-EC64-4E29-AE46-D2530C37D31D}"/>
              </a:ext>
            </a:extLst>
          </p:cNvPr>
          <p:cNvSpPr/>
          <p:nvPr/>
        </p:nvSpPr>
        <p:spPr>
          <a:xfrm>
            <a:off x="487272" y="1469770"/>
            <a:ext cx="4806059" cy="461665"/>
          </a:xfrm>
          <a:prstGeom prst="rect">
            <a:avLst/>
          </a:prstGeom>
        </p:spPr>
        <p:txBody>
          <a:bodyPr wrap="none">
            <a:spAutoFit/>
          </a:bodyPr>
          <a:lstStyle/>
          <a:p>
            <a:pPr marL="71755" marR="71755"/>
            <a:r>
              <a:rPr lang="en-US" sz="2400" b="1" dirty="0"/>
              <a:t>Peer pressure and a herd mentality</a:t>
            </a:r>
            <a:endParaRPr lang="en-GB" sz="2400" b="1" dirty="0">
              <a:latin typeface="Arial" panose="020B0604020202020204" pitchFamily="34" charset="0"/>
              <a:ea typeface="Arial" panose="020B0604020202020204" pitchFamily="34" charset="0"/>
            </a:endParaRPr>
          </a:p>
        </p:txBody>
      </p:sp>
      <p:sp>
        <p:nvSpPr>
          <p:cNvPr id="6" name="Rectangle 5">
            <a:extLst>
              <a:ext uri="{FF2B5EF4-FFF2-40B4-BE49-F238E27FC236}">
                <a16:creationId xmlns:a16="http://schemas.microsoft.com/office/drawing/2014/main" id="{0A5FDFC8-B551-470D-B401-7DFBCA89262F}"/>
              </a:ext>
            </a:extLst>
          </p:cNvPr>
          <p:cNvSpPr/>
          <p:nvPr/>
        </p:nvSpPr>
        <p:spPr>
          <a:xfrm>
            <a:off x="593694" y="2116575"/>
            <a:ext cx="10016982" cy="4347344"/>
          </a:xfrm>
          <a:prstGeom prst="rect">
            <a:avLst/>
          </a:prstGeom>
        </p:spPr>
        <p:txBody>
          <a:bodyPr wrap="square">
            <a:spAutoFit/>
          </a:bodyPr>
          <a:lstStyle/>
          <a:p>
            <a:pPr>
              <a:lnSpc>
                <a:spcPct val="115000"/>
              </a:lnSpc>
              <a:spcAft>
                <a:spcPts val="1000"/>
              </a:spcAft>
            </a:pPr>
            <a:r>
              <a:rPr lang="en-GB" sz="1900" dirty="0">
                <a:ea typeface="Times New Roman" panose="02020603050405020304" pitchFamily="18" charset="0"/>
                <a:cs typeface="Arial" panose="020B0604020202020204" pitchFamily="34" charset="0"/>
              </a:rPr>
              <a:t>Experts tell us that "herd mentality" is </a:t>
            </a:r>
            <a:r>
              <a:rPr lang="en-GB" sz="1900">
                <a:ea typeface="Times New Roman" panose="02020603050405020304" pitchFamily="18" charset="0"/>
                <a:cs typeface="Arial" panose="020B0604020202020204" pitchFamily="34" charset="0"/>
              </a:rPr>
              <a:t>often something </a:t>
            </a:r>
            <a:r>
              <a:rPr lang="en-GB" sz="1900" dirty="0">
                <a:ea typeface="Times New Roman" panose="02020603050405020304" pitchFamily="18" charset="0"/>
                <a:cs typeface="Arial" panose="020B0604020202020204" pitchFamily="34" charset="0"/>
              </a:rPr>
              <a:t>that can be influenced by things such as peer pressure, conformity, the need for acceptance and the desire to belong </a:t>
            </a:r>
            <a:r>
              <a:rPr lang="en-GB" sz="1900">
                <a:ea typeface="Times New Roman" panose="02020603050405020304" pitchFamily="18" charset="0"/>
                <a:cs typeface="Arial" panose="020B0604020202020204" pitchFamily="34" charset="0"/>
              </a:rPr>
              <a:t>to </a:t>
            </a:r>
            <a:r>
              <a:rPr lang="en-US" sz="1900">
                <a:ea typeface="Times New Roman" panose="02020603050405020304" pitchFamily="18" charset="0"/>
                <a:cs typeface="Arial" panose="020B0604020202020204" pitchFamily="34" charset="0"/>
              </a:rPr>
              <a:t>‘</a:t>
            </a:r>
            <a:r>
              <a:rPr lang="en-GB" sz="1900">
                <a:ea typeface="Times New Roman" panose="02020603050405020304" pitchFamily="18" charset="0"/>
                <a:cs typeface="Arial" panose="020B0604020202020204" pitchFamily="34" charset="0"/>
              </a:rPr>
              <a:t>in</a:t>
            </a:r>
            <a:r>
              <a:rPr lang="en-US" sz="1900">
                <a:ea typeface="Times New Roman" panose="02020603050405020304" pitchFamily="18" charset="0"/>
                <a:cs typeface="Arial" panose="020B0604020202020204" pitchFamily="34" charset="0"/>
              </a:rPr>
              <a:t> </a:t>
            </a:r>
            <a:r>
              <a:rPr lang="en-GB" sz="1900">
                <a:ea typeface="Times New Roman" panose="02020603050405020304" pitchFamily="18" charset="0"/>
                <a:cs typeface="Arial" panose="020B0604020202020204" pitchFamily="34" charset="0"/>
              </a:rPr>
              <a:t>groups</a:t>
            </a:r>
            <a:r>
              <a:rPr lang="en-US" sz="1900">
                <a:ea typeface="Times New Roman" panose="02020603050405020304" pitchFamily="18" charset="0"/>
                <a:cs typeface="Arial" panose="020B0604020202020204" pitchFamily="34" charset="0"/>
              </a:rPr>
              <a:t>’</a:t>
            </a:r>
            <a:r>
              <a:rPr lang="en-GB" sz="1900">
                <a:ea typeface="Times New Roman" panose="02020603050405020304" pitchFamily="18" charset="0"/>
                <a:cs typeface="Arial" panose="020B0604020202020204" pitchFamily="34" charset="0"/>
              </a:rPr>
              <a:t>.</a:t>
            </a:r>
            <a:endParaRPr lang="en-GB" sz="1900" dirty="0">
              <a:ea typeface="Calibri" panose="020F0502020204030204" pitchFamily="34" charset="0"/>
              <a:cs typeface="Arial" panose="020B0604020202020204" pitchFamily="34" charset="0"/>
            </a:endParaRPr>
          </a:p>
          <a:p>
            <a:pPr>
              <a:lnSpc>
                <a:spcPct val="115000"/>
              </a:lnSpc>
              <a:spcAft>
                <a:spcPts val="1000"/>
              </a:spcAft>
            </a:pPr>
            <a:r>
              <a:rPr lang="en-GB" sz="1900" dirty="0">
                <a:ea typeface="Times New Roman" panose="02020603050405020304" pitchFamily="18" charset="0"/>
                <a:cs typeface="Arial" panose="020B0604020202020204" pitchFamily="34" charset="0"/>
              </a:rPr>
              <a:t>These things often cause people who are in groups to behave in ways that are similar to others around them, in the ‘in group’. For example, a person might choose to drink </a:t>
            </a:r>
            <a:r>
              <a:rPr lang="en-GB" sz="1900">
                <a:ea typeface="Times New Roman" panose="02020603050405020304" pitchFamily="18" charset="0"/>
                <a:cs typeface="Arial" panose="020B0604020202020204" pitchFamily="34" charset="0"/>
              </a:rPr>
              <a:t>when </a:t>
            </a:r>
            <a:r>
              <a:rPr lang="en-US" sz="1900">
                <a:ea typeface="Times New Roman" panose="02020603050405020304" pitchFamily="18" charset="0"/>
                <a:cs typeface="Arial" panose="020B0604020202020204" pitchFamily="34" charset="0"/>
              </a:rPr>
              <a:t>with</a:t>
            </a:r>
            <a:r>
              <a:rPr lang="en-GB" sz="1900">
                <a:ea typeface="Times New Roman" panose="02020603050405020304" pitchFamily="18" charset="0"/>
                <a:cs typeface="Arial" panose="020B0604020202020204" pitchFamily="34" charset="0"/>
              </a:rPr>
              <a:t> </a:t>
            </a:r>
            <a:r>
              <a:rPr lang="en-GB" sz="1900" dirty="0">
                <a:ea typeface="Times New Roman" panose="02020603050405020304" pitchFamily="18" charset="0"/>
                <a:cs typeface="Arial" panose="020B0604020202020204" pitchFamily="34" charset="0"/>
              </a:rPr>
              <a:t>a group of </a:t>
            </a:r>
            <a:r>
              <a:rPr lang="en-GB" sz="1900">
                <a:ea typeface="Times New Roman" panose="02020603050405020304" pitchFamily="18" charset="0"/>
                <a:cs typeface="Arial" panose="020B0604020202020204" pitchFamily="34" charset="0"/>
              </a:rPr>
              <a:t>friends </a:t>
            </a:r>
            <a:r>
              <a:rPr lang="en-US" sz="1900">
                <a:ea typeface="Times New Roman" panose="02020603050405020304" pitchFamily="18" charset="0"/>
                <a:cs typeface="Arial" panose="020B0604020202020204" pitchFamily="34" charset="0"/>
              </a:rPr>
              <a:t>that </a:t>
            </a:r>
            <a:r>
              <a:rPr lang="en-GB" sz="1900">
                <a:ea typeface="Times New Roman" panose="02020603050405020304" pitchFamily="18" charset="0"/>
                <a:cs typeface="Arial" panose="020B0604020202020204" pitchFamily="34" charset="0"/>
              </a:rPr>
              <a:t>do</a:t>
            </a:r>
            <a:r>
              <a:rPr lang="en-GB" sz="1900" dirty="0">
                <a:ea typeface="Times New Roman" panose="02020603050405020304" pitchFamily="18" charset="0"/>
                <a:cs typeface="Arial" panose="020B0604020202020204" pitchFamily="34" charset="0"/>
              </a:rPr>
              <a:t>, even if they aren’t actually keen on alcohol</a:t>
            </a:r>
            <a:r>
              <a:rPr lang="en-GB" sz="1900">
                <a:ea typeface="Times New Roman" panose="02020603050405020304" pitchFamily="18" charset="0"/>
                <a:cs typeface="Arial" panose="020B0604020202020204" pitchFamily="34" charset="0"/>
              </a:rPr>
              <a:t>. </a:t>
            </a:r>
            <a:r>
              <a:rPr lang="en-US" sz="1900">
                <a:ea typeface="Times New Roman" panose="02020603050405020304" pitchFamily="18" charset="0"/>
                <a:cs typeface="Arial" panose="020B0604020202020204" pitchFamily="34" charset="0"/>
              </a:rPr>
              <a:t>They might</a:t>
            </a:r>
            <a:r>
              <a:rPr lang="en-GB" sz="1900">
                <a:ea typeface="Times New Roman" panose="02020603050405020304" pitchFamily="18" charset="0"/>
                <a:cs typeface="Arial" panose="020B0604020202020204" pitchFamily="34" charset="0"/>
              </a:rPr>
              <a:t> </a:t>
            </a:r>
            <a:r>
              <a:rPr lang="en-GB" sz="1900" dirty="0">
                <a:ea typeface="Times New Roman" panose="02020603050405020304" pitchFamily="18" charset="0"/>
                <a:cs typeface="Arial" panose="020B0604020202020204" pitchFamily="34" charset="0"/>
              </a:rPr>
              <a:t>listen to a type </a:t>
            </a:r>
            <a:r>
              <a:rPr lang="en-GB" sz="1900">
                <a:ea typeface="Times New Roman" panose="02020603050405020304" pitchFamily="18" charset="0"/>
                <a:cs typeface="Arial" panose="020B0604020202020204" pitchFamily="34" charset="0"/>
              </a:rPr>
              <a:t>of music and say</a:t>
            </a:r>
            <a:r>
              <a:rPr lang="en-US" sz="1900">
                <a:ea typeface="Times New Roman" panose="02020603050405020304" pitchFamily="18" charset="0"/>
                <a:cs typeface="Arial" panose="020B0604020202020204" pitchFamily="34" charset="0"/>
              </a:rPr>
              <a:t> that</a:t>
            </a:r>
            <a:r>
              <a:rPr lang="en-GB" sz="1900">
                <a:ea typeface="Times New Roman" panose="02020603050405020304" pitchFamily="18" charset="0"/>
                <a:cs typeface="Arial" panose="020B0604020202020204" pitchFamily="34" charset="0"/>
              </a:rPr>
              <a:t> </a:t>
            </a:r>
            <a:r>
              <a:rPr lang="en-GB" sz="1900" dirty="0">
                <a:ea typeface="Times New Roman" panose="02020603050405020304" pitchFamily="18" charset="0"/>
                <a:cs typeface="Arial" panose="020B0604020202020204" pitchFamily="34" charset="0"/>
              </a:rPr>
              <a:t>they </a:t>
            </a:r>
            <a:r>
              <a:rPr lang="en-GB" sz="1900">
                <a:ea typeface="Times New Roman" panose="02020603050405020304" pitchFamily="18" charset="0"/>
                <a:cs typeface="Arial" panose="020B0604020202020204" pitchFamily="34" charset="0"/>
              </a:rPr>
              <a:t>like it</a:t>
            </a:r>
            <a:r>
              <a:rPr lang="en-US" sz="1900">
                <a:ea typeface="Times New Roman" panose="02020603050405020304" pitchFamily="18" charset="0"/>
                <a:cs typeface="Arial" panose="020B0604020202020204" pitchFamily="34" charset="0"/>
              </a:rPr>
              <a:t>,</a:t>
            </a:r>
            <a:r>
              <a:rPr lang="en-GB" sz="1900">
                <a:ea typeface="Times New Roman" panose="02020603050405020304" pitchFamily="18" charset="0"/>
                <a:cs typeface="Arial" panose="020B0604020202020204" pitchFamily="34" charset="0"/>
              </a:rPr>
              <a:t> </a:t>
            </a:r>
            <a:r>
              <a:rPr lang="en-GB" sz="1900" dirty="0">
                <a:ea typeface="Times New Roman" panose="02020603050405020304" pitchFamily="18" charset="0"/>
                <a:cs typeface="Arial" panose="020B0604020202020204" pitchFamily="34" charset="0"/>
              </a:rPr>
              <a:t>when really they don’t.</a:t>
            </a:r>
            <a:endParaRPr lang="en-GB" sz="1900" dirty="0">
              <a:ea typeface="Calibri" panose="020F0502020204030204" pitchFamily="34" charset="0"/>
              <a:cs typeface="Arial" panose="020B0604020202020204" pitchFamily="34" charset="0"/>
            </a:endParaRPr>
          </a:p>
          <a:p>
            <a:pPr>
              <a:lnSpc>
                <a:spcPct val="115000"/>
              </a:lnSpc>
              <a:spcAft>
                <a:spcPts val="1000"/>
              </a:spcAft>
            </a:pPr>
            <a:r>
              <a:rPr lang="en-GB" sz="1900" dirty="0">
                <a:ea typeface="Times New Roman" panose="02020603050405020304" pitchFamily="18" charset="0"/>
                <a:cs typeface="Arial" panose="020B0604020202020204" pitchFamily="34" charset="0"/>
              </a:rPr>
              <a:t>When ‘herd mentality’ turns into ‘mob </a:t>
            </a:r>
            <a:r>
              <a:rPr lang="en-GB" sz="1900">
                <a:ea typeface="Times New Roman" panose="02020603050405020304" pitchFamily="18" charset="0"/>
                <a:cs typeface="Arial" panose="020B0604020202020204" pitchFamily="34" charset="0"/>
              </a:rPr>
              <a:t>mentality’ </a:t>
            </a:r>
            <a:r>
              <a:rPr lang="en-GB" sz="1900" dirty="0">
                <a:ea typeface="Times New Roman" panose="02020603050405020304" pitchFamily="18" charset="0"/>
                <a:cs typeface="Arial" panose="020B0604020202020204" pitchFamily="34" charset="0"/>
              </a:rPr>
              <a:t>a person can find themselves in a far more serious situation. A football match, where everyone around you is chanting </a:t>
            </a:r>
            <a:r>
              <a:rPr lang="en-GB" sz="1900">
                <a:ea typeface="Times New Roman" panose="02020603050405020304" pitchFamily="18" charset="0"/>
                <a:cs typeface="Arial" panose="020B0604020202020204" pitchFamily="34" charset="0"/>
              </a:rPr>
              <a:t>offensive chants</a:t>
            </a:r>
            <a:r>
              <a:rPr lang="en-US" sz="1900">
                <a:ea typeface="Times New Roman" panose="02020603050405020304" pitchFamily="18" charset="0"/>
                <a:cs typeface="Arial" panose="020B0604020202020204" pitchFamily="34" charset="0"/>
              </a:rPr>
              <a:t>,</a:t>
            </a:r>
            <a:r>
              <a:rPr lang="en-GB" sz="1900">
                <a:ea typeface="Times New Roman" panose="02020603050405020304" pitchFamily="18" charset="0"/>
                <a:cs typeface="Arial" panose="020B0604020202020204" pitchFamily="34" charset="0"/>
              </a:rPr>
              <a:t> </a:t>
            </a:r>
            <a:r>
              <a:rPr lang="en-GB" sz="1900" dirty="0">
                <a:ea typeface="Times New Roman" panose="02020603050405020304" pitchFamily="18" charset="0"/>
                <a:cs typeface="Arial" panose="020B0604020202020204" pitchFamily="34" charset="0"/>
              </a:rPr>
              <a:t>may see you join in, when you would never usually do this – or even get involved in a fight or vandalize a building. A person may start to feel that there is less of a chance of getting caught than </a:t>
            </a:r>
            <a:r>
              <a:rPr lang="en-GB" sz="1900">
                <a:ea typeface="Times New Roman" panose="02020603050405020304" pitchFamily="18" charset="0"/>
                <a:cs typeface="Arial" panose="020B0604020202020204" pitchFamily="34" charset="0"/>
              </a:rPr>
              <a:t>if </a:t>
            </a:r>
            <a:r>
              <a:rPr lang="en-US" sz="1900">
                <a:ea typeface="Times New Roman" panose="02020603050405020304" pitchFamily="18" charset="0"/>
                <a:cs typeface="Arial" panose="020B0604020202020204" pitchFamily="34" charset="0"/>
              </a:rPr>
              <a:t>they</a:t>
            </a:r>
            <a:r>
              <a:rPr lang="en-GB" sz="1900">
                <a:ea typeface="Times New Roman" panose="02020603050405020304" pitchFamily="18" charset="0"/>
                <a:cs typeface="Arial" panose="020B0604020202020204" pitchFamily="34" charset="0"/>
              </a:rPr>
              <a:t> </a:t>
            </a:r>
            <a:r>
              <a:rPr lang="en-GB" sz="1900" dirty="0">
                <a:ea typeface="Times New Roman" panose="02020603050405020304" pitchFamily="18" charset="0"/>
                <a:cs typeface="Arial" panose="020B0604020202020204" pitchFamily="34" charset="0"/>
              </a:rPr>
              <a:t>was acting alone</a:t>
            </a:r>
            <a:r>
              <a:rPr lang="en-GB" sz="1900">
                <a:ea typeface="Times New Roman" panose="02020603050405020304" pitchFamily="18" charset="0"/>
                <a:cs typeface="Arial" panose="020B0604020202020204" pitchFamily="34" charset="0"/>
              </a:rPr>
              <a:t>.  </a:t>
            </a:r>
            <a:r>
              <a:rPr lang="en-US" sz="1900">
                <a:ea typeface="Times New Roman" panose="02020603050405020304" pitchFamily="18" charset="0"/>
                <a:cs typeface="Arial" panose="020B0604020202020204" pitchFamily="34" charset="0"/>
              </a:rPr>
              <a:t>They</a:t>
            </a:r>
            <a:r>
              <a:rPr lang="en-GB" sz="1900">
                <a:ea typeface="Times New Roman" panose="02020603050405020304" pitchFamily="18" charset="0"/>
                <a:cs typeface="Arial" panose="020B0604020202020204" pitchFamily="34" charset="0"/>
              </a:rPr>
              <a:t> </a:t>
            </a:r>
            <a:r>
              <a:rPr lang="en-GB" sz="1900" dirty="0">
                <a:ea typeface="Times New Roman" panose="02020603050405020304" pitchFamily="18" charset="0"/>
                <a:cs typeface="Arial" panose="020B0604020202020204" pitchFamily="34" charset="0"/>
              </a:rPr>
              <a:t>might also feel less guilt because </a:t>
            </a:r>
            <a:r>
              <a:rPr lang="en-GB" dirty="0">
                <a:ea typeface="Times New Roman" panose="02020603050405020304" pitchFamily="18" charset="0"/>
                <a:cs typeface="Arial" panose="020B0604020202020204" pitchFamily="34" charset="0"/>
              </a:rPr>
              <a:t>other people also caused the damage. The guilt is ‘spread’ in their minds.</a:t>
            </a:r>
            <a:endParaRPr lang="en-GB"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81375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25362"/>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45022"/>
            <a:ext cx="1581324" cy="1312978"/>
          </a:xfrm>
          <a:prstGeom prst="rect">
            <a:avLst/>
          </a:prstGeom>
        </p:spPr>
      </p:pic>
      <p:sp>
        <p:nvSpPr>
          <p:cNvPr id="3" name="Rectangle 2">
            <a:extLst>
              <a:ext uri="{FF2B5EF4-FFF2-40B4-BE49-F238E27FC236}">
                <a16:creationId xmlns:a16="http://schemas.microsoft.com/office/drawing/2014/main" id="{3A5309BE-0769-4A16-9EC3-A00375F27D2C}"/>
              </a:ext>
            </a:extLst>
          </p:cNvPr>
          <p:cNvSpPr/>
          <p:nvPr/>
        </p:nvSpPr>
        <p:spPr>
          <a:xfrm>
            <a:off x="710153" y="1945852"/>
            <a:ext cx="5822622" cy="3416320"/>
          </a:xfrm>
          <a:prstGeom prst="rect">
            <a:avLst/>
          </a:prstGeom>
        </p:spPr>
        <p:txBody>
          <a:bodyPr wrap="square">
            <a:spAutoFit/>
          </a:bodyPr>
          <a:lstStyle/>
          <a:p>
            <a:pPr marL="71755" marR="71755"/>
            <a:r>
              <a:rPr lang="en-US" sz="2400" dirty="0"/>
              <a:t>Explain the difference between herd mentality, herd </a:t>
            </a:r>
            <a:r>
              <a:rPr lang="en-US" sz="2400" dirty="0" err="1"/>
              <a:t>behaviour</a:t>
            </a:r>
            <a:r>
              <a:rPr lang="en-US" sz="2400" dirty="0"/>
              <a:t> and peer pressure.</a:t>
            </a:r>
          </a:p>
          <a:p>
            <a:pPr marL="71755" marR="71755"/>
            <a:endParaRPr lang="en-US" sz="2400" dirty="0"/>
          </a:p>
          <a:p>
            <a:pPr marL="71755" marR="71755"/>
            <a:r>
              <a:rPr lang="en-US" sz="2400"/>
              <a:t>Have </a:t>
            </a:r>
            <a:r>
              <a:rPr lang="en-US" sz="2400" dirty="0"/>
              <a:t>you seen the results of a herd mentality?</a:t>
            </a:r>
          </a:p>
          <a:p>
            <a:pPr marL="71755" marR="71755"/>
            <a:endParaRPr lang="en-US" sz="2400" dirty="0"/>
          </a:p>
          <a:p>
            <a:pPr marL="71755" marR="71755"/>
            <a:r>
              <a:rPr lang="en-US" sz="2400" dirty="0"/>
              <a:t>Discuss some examples with a partner.</a:t>
            </a:r>
          </a:p>
          <a:p>
            <a:pPr marL="71755" marR="71755"/>
            <a:endParaRPr lang="en-US" sz="2400" dirty="0">
              <a:latin typeface="Arial" panose="020B0604020202020204" pitchFamily="34" charset="0"/>
              <a:ea typeface="Arial" panose="020B0604020202020204" pitchFamily="34" charset="0"/>
            </a:endParaRPr>
          </a:p>
        </p:txBody>
      </p:sp>
      <p:pic>
        <p:nvPicPr>
          <p:cNvPr id="6" name="Picture 5">
            <a:extLst>
              <a:ext uri="{FF2B5EF4-FFF2-40B4-BE49-F238E27FC236}">
                <a16:creationId xmlns:a16="http://schemas.microsoft.com/office/drawing/2014/main" id="{7A5CD79E-38F1-41CB-93BC-43D5DE53F00C}"/>
              </a:ext>
            </a:extLst>
          </p:cNvPr>
          <p:cNvPicPr>
            <a:picLocks noChangeAspect="1"/>
          </p:cNvPicPr>
          <p:nvPr/>
        </p:nvPicPr>
        <p:blipFill>
          <a:blip r:embed="rId5"/>
          <a:stretch>
            <a:fillRect/>
          </a:stretch>
        </p:blipFill>
        <p:spPr>
          <a:xfrm>
            <a:off x="6933759" y="2677213"/>
            <a:ext cx="4113548" cy="2136448"/>
          </a:xfrm>
          <a:prstGeom prst="rect">
            <a:avLst/>
          </a:prstGeom>
        </p:spPr>
      </p:pic>
    </p:spTree>
    <p:extLst>
      <p:ext uri="{BB962C8B-B14F-4D97-AF65-F5344CB8AC3E}">
        <p14:creationId xmlns:p14="http://schemas.microsoft.com/office/powerpoint/2010/main" val="4168138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771</Words>
  <Application>Microsoft Office PowerPoint</Application>
  <PresentationFormat>Widescreen</PresentationFormat>
  <Paragraphs>70</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UoB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Hunter (School of Education)</dc:creator>
  <cp:lastModifiedBy>Claire Jackson</cp:lastModifiedBy>
  <cp:revision>128</cp:revision>
  <dcterms:created xsi:type="dcterms:W3CDTF">2019-06-06T13:36:27Z</dcterms:created>
  <dcterms:modified xsi:type="dcterms:W3CDTF">2020-06-03T15:31:42Z</dcterms:modified>
</cp:coreProperties>
</file>