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1" r:id="rId2"/>
    <p:sldId id="256" r:id="rId3"/>
    <p:sldId id="258" r:id="rId4"/>
    <p:sldId id="260" r:id="rId5"/>
    <p:sldId id="262" r:id="rId6"/>
    <p:sldId id="263" r:id="rId7"/>
    <p:sldId id="264" r:id="rId8"/>
    <p:sldId id="265" r:id="rId9"/>
    <p:sldId id="266" r:id="rId10"/>
    <p:sldId id="268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46" autoAdjust="0"/>
    <p:restoredTop sz="94660"/>
  </p:normalViewPr>
  <p:slideViewPr>
    <p:cSldViewPr snapToGrid="0">
      <p:cViewPr varScale="1">
        <p:scale>
          <a:sx n="81" d="100"/>
          <a:sy n="81" d="100"/>
        </p:scale>
        <p:origin x="48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notesMaster" Target="notesMasters/notesMaster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viewProps" Target="view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7DF92-3437-4F4B-AFB5-D4FB12ACF81C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1C755-8432-4EBA-87D3-42C87A9B61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287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C755-8432-4EBA-87D3-42C87A9B61C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2731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C755-8432-4EBA-87D3-42C87A9B61C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883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C755-8432-4EBA-87D3-42C87A9B61C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831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C755-8432-4EBA-87D3-42C87A9B61C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153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C755-8432-4EBA-87D3-42C87A9B61C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365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C755-8432-4EBA-87D3-42C87A9B61C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771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C755-8432-4EBA-87D3-42C87A9B61C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438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C755-8432-4EBA-87D3-42C87A9B61C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621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C755-8432-4EBA-87D3-42C87A9B61C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399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C755-8432-4EBA-87D3-42C87A9B61C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530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281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40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715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016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450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30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053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777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051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926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577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2D380-A427-4B30-9DC8-47F5F5697773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914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4.png" /><Relationship Id="rId5" Type="http://schemas.openxmlformats.org/officeDocument/2006/relationships/image" Target="../media/image3.png" /><Relationship Id="rId4" Type="http://schemas.openxmlformats.org/officeDocument/2006/relationships/image" Target="../media/image2.png" 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 /><Relationship Id="rId3" Type="http://schemas.openxmlformats.org/officeDocument/2006/relationships/image" Target="../media/image1.png" /><Relationship Id="rId7" Type="http://schemas.openxmlformats.org/officeDocument/2006/relationships/image" Target="../media/image17.pn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6.png" /><Relationship Id="rId5" Type="http://schemas.openxmlformats.org/officeDocument/2006/relationships/image" Target="../media/image3.png" /><Relationship Id="rId4" Type="http://schemas.openxmlformats.org/officeDocument/2006/relationships/image" Target="../media/image2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7" Type="http://schemas.openxmlformats.org/officeDocument/2006/relationships/image" Target="../media/image7.pn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9.png" /><Relationship Id="rId5" Type="http://schemas.openxmlformats.org/officeDocument/2006/relationships/image" Target="../media/image3.png" /><Relationship Id="rId4" Type="http://schemas.openxmlformats.org/officeDocument/2006/relationships/image" Target="../media/image2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5.png" /><Relationship Id="rId4" Type="http://schemas.openxmlformats.org/officeDocument/2006/relationships/image" Target="../media/image3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6.png" /><Relationship Id="rId5" Type="http://schemas.openxmlformats.org/officeDocument/2006/relationships/image" Target="../media/image3.png" /><Relationship Id="rId4" Type="http://schemas.openxmlformats.org/officeDocument/2006/relationships/image" Target="../media/image2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7.png" /><Relationship Id="rId5" Type="http://schemas.openxmlformats.org/officeDocument/2006/relationships/image" Target="../media/image3.png" /><Relationship Id="rId4" Type="http://schemas.openxmlformats.org/officeDocument/2006/relationships/image" Target="../media/image2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8.png" /><Relationship Id="rId5" Type="http://schemas.openxmlformats.org/officeDocument/2006/relationships/image" Target="../media/image3.png" /><Relationship Id="rId4" Type="http://schemas.openxmlformats.org/officeDocument/2006/relationships/image" Target="../media/image2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9.png" /><Relationship Id="rId5" Type="http://schemas.openxmlformats.org/officeDocument/2006/relationships/image" Target="../media/image3.png" /><Relationship Id="rId4" Type="http://schemas.openxmlformats.org/officeDocument/2006/relationships/image" Target="../media/image2.png" 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 /><Relationship Id="rId3" Type="http://schemas.openxmlformats.org/officeDocument/2006/relationships/image" Target="../media/image1.png" /><Relationship Id="rId7" Type="http://schemas.openxmlformats.org/officeDocument/2006/relationships/image" Target="../media/image11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0.png" /><Relationship Id="rId5" Type="http://schemas.openxmlformats.org/officeDocument/2006/relationships/image" Target="../media/image3.png" /><Relationship Id="rId4" Type="http://schemas.openxmlformats.org/officeDocument/2006/relationships/image" Target="../media/image2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7" Type="http://schemas.openxmlformats.org/officeDocument/2006/relationships/image" Target="../media/image14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3.png" /><Relationship Id="rId5" Type="http://schemas.openxmlformats.org/officeDocument/2006/relationships/image" Target="../media/image3.png" /><Relationship Id="rId4" Type="http://schemas.openxmlformats.org/officeDocument/2006/relationships/image" Target="../media/image2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5.png" /><Relationship Id="rId5" Type="http://schemas.openxmlformats.org/officeDocument/2006/relationships/image" Target="../media/image3.png" /><Relationship Id="rId4" Type="http://schemas.openxmlformats.org/officeDocument/2006/relationships/image" Target="../media/image2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8611" y="5134638"/>
            <a:ext cx="1581324" cy="13129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42270" y="5939677"/>
            <a:ext cx="4619105" cy="421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2" name="Control 1"/>
          <p:cNvSpPr>
            <a:spLocks noChangeArrowheads="1" noChangeShapeType="1"/>
          </p:cNvSpPr>
          <p:nvPr/>
        </p:nvSpPr>
        <p:spPr bwMode="auto">
          <a:xfrm>
            <a:off x="4954588" y="8410575"/>
            <a:ext cx="3506787" cy="16224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15B250-4A23-4C6E-8BAC-0AC50EC406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5309" y="1741982"/>
            <a:ext cx="2994631" cy="279682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7B6DBBA-FEE9-4953-8CB4-C20A73DE70D5}"/>
              </a:ext>
            </a:extLst>
          </p:cNvPr>
          <p:cNvSpPr txBox="1"/>
          <p:nvPr/>
        </p:nvSpPr>
        <p:spPr>
          <a:xfrm>
            <a:off x="4105816" y="4741613"/>
            <a:ext cx="3980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/>
              <a:t>Mental Health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F5D1FE-E54D-4CCB-8C25-9CB804A63AAD}"/>
              </a:ext>
            </a:extLst>
          </p:cNvPr>
          <p:cNvSpPr txBox="1"/>
          <p:nvPr/>
        </p:nvSpPr>
        <p:spPr>
          <a:xfrm>
            <a:off x="4776637" y="5428108"/>
            <a:ext cx="2638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</a:rPr>
              <a:t>Facing Challenges</a:t>
            </a:r>
          </a:p>
        </p:txBody>
      </p:sp>
    </p:spTree>
    <p:extLst>
      <p:ext uri="{BB962C8B-B14F-4D97-AF65-F5344CB8AC3E}">
        <p14:creationId xmlns:p14="http://schemas.microsoft.com/office/powerpoint/2010/main" val="2169030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0676" y="5519840"/>
            <a:ext cx="1581324" cy="13129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272427" y="5154659"/>
            <a:ext cx="4619105" cy="421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2" name="Control 1"/>
          <p:cNvSpPr>
            <a:spLocks noChangeArrowheads="1" noChangeShapeType="1"/>
          </p:cNvSpPr>
          <p:nvPr/>
        </p:nvSpPr>
        <p:spPr bwMode="auto">
          <a:xfrm>
            <a:off x="4954588" y="8410575"/>
            <a:ext cx="3506787" cy="16224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D96A62-DC75-4144-A2B5-0C7D482337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4082" y="1747026"/>
            <a:ext cx="1924050" cy="2971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DF50A4-44AF-454E-8279-065BC21686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76611" y="1801230"/>
            <a:ext cx="1834269" cy="2971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33D8E3-84DC-4B57-A751-37D80E3FCA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8596" y="1747026"/>
            <a:ext cx="1817551" cy="2971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65D517E-D5C0-4B19-84BE-E2DEE5601ADE}"/>
              </a:ext>
            </a:extLst>
          </p:cNvPr>
          <p:cNvSpPr txBox="1"/>
          <p:nvPr/>
        </p:nvSpPr>
        <p:spPr>
          <a:xfrm>
            <a:off x="1514082" y="4997140"/>
            <a:ext cx="1924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Volunteering in your spare time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1A4AF8-322C-4304-84AB-C2BFDD5BF01C}"/>
              </a:ext>
            </a:extLst>
          </p:cNvPr>
          <p:cNvSpPr txBox="1"/>
          <p:nvPr/>
        </p:nvSpPr>
        <p:spPr>
          <a:xfrm>
            <a:off x="4748596" y="5042480"/>
            <a:ext cx="1924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Starting A-levels at a new sixth form college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55670B-F431-4FDA-B100-95B09C769F67}"/>
              </a:ext>
            </a:extLst>
          </p:cNvPr>
          <p:cNvSpPr txBox="1"/>
          <p:nvPr/>
        </p:nvSpPr>
        <p:spPr>
          <a:xfrm>
            <a:off x="7983110" y="5154659"/>
            <a:ext cx="1924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Taking part in a national sports competition</a:t>
            </a:r>
          </a:p>
        </p:txBody>
      </p:sp>
    </p:spTree>
    <p:extLst>
      <p:ext uri="{BB962C8B-B14F-4D97-AF65-F5344CB8AC3E}">
        <p14:creationId xmlns:p14="http://schemas.microsoft.com/office/powerpoint/2010/main" val="2030034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0676" y="5519840"/>
            <a:ext cx="1581324" cy="13129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272427" y="5154659"/>
            <a:ext cx="4619105" cy="421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2" name="Control 1"/>
          <p:cNvSpPr>
            <a:spLocks noChangeArrowheads="1" noChangeShapeType="1"/>
          </p:cNvSpPr>
          <p:nvPr/>
        </p:nvSpPr>
        <p:spPr bwMode="auto">
          <a:xfrm>
            <a:off x="4954588" y="8410575"/>
            <a:ext cx="3506787" cy="16224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D28E67-558B-4BE0-9AC7-AC416328E762}"/>
              </a:ext>
            </a:extLst>
          </p:cNvPr>
          <p:cNvSpPr/>
          <p:nvPr/>
        </p:nvSpPr>
        <p:spPr>
          <a:xfrm>
            <a:off x="611980" y="1959482"/>
            <a:ext cx="662780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/>
            <a:r>
              <a:rPr lang="en-US" sz="2400" b="1" dirty="0"/>
              <a:t>Do my fears really matter?</a:t>
            </a:r>
            <a:endParaRPr lang="en-GB" sz="2400" b="1" dirty="0"/>
          </a:p>
          <a:p>
            <a:pPr marL="71755" marR="71755"/>
            <a:r>
              <a:rPr lang="en-US" sz="2400" dirty="0"/>
              <a:t> </a:t>
            </a:r>
            <a:endParaRPr lang="en-GB" sz="2400" dirty="0"/>
          </a:p>
          <a:p>
            <a:pPr marL="71755" marR="71755"/>
            <a:r>
              <a:rPr lang="en-US" sz="2400" dirty="0"/>
              <a:t>Use the reflection sheet to explore the role of fears in overcoming challenges. Complete the blank sections under ‘Do my fears really matter?’ and ‘How can I </a:t>
            </a:r>
            <a:r>
              <a:rPr lang="en-US" sz="2400"/>
              <a:t>overcome fear?’ </a:t>
            </a:r>
            <a:r>
              <a:rPr lang="en-US" sz="2400" dirty="0"/>
              <a:t>with your own examples and tips. </a:t>
            </a:r>
          </a:p>
          <a:p>
            <a:pPr marL="71755" marR="71755"/>
            <a:endParaRPr lang="en-US" sz="2400" dirty="0"/>
          </a:p>
          <a:p>
            <a:pPr marL="71755" marR="71755"/>
            <a:r>
              <a:rPr lang="en-US" sz="2400" dirty="0"/>
              <a:t>This should be done as an individual activity to </a:t>
            </a:r>
            <a:r>
              <a:rPr lang="en-US" sz="2400"/>
              <a:t>encourage self-reflection</a:t>
            </a:r>
            <a:r>
              <a:rPr lang="en-US" sz="2400" dirty="0"/>
              <a:t>.</a:t>
            </a:r>
            <a:endParaRPr lang="en-GB" sz="24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9743E6C-3171-4378-87E3-BEE532F8E0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3888" y="2039564"/>
            <a:ext cx="2440332" cy="33260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8DC53AC-9149-47CF-B63A-79E29A1A491D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412" y="4902295"/>
            <a:ext cx="1260679" cy="168567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908544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676" y="5545022"/>
            <a:ext cx="1581324" cy="131297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33960A5-5EE2-4EEB-B6BF-E952CB6AB438}"/>
              </a:ext>
            </a:extLst>
          </p:cNvPr>
          <p:cNvSpPr/>
          <p:nvPr/>
        </p:nvSpPr>
        <p:spPr>
          <a:xfrm>
            <a:off x="785567" y="1798123"/>
            <a:ext cx="64636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ea typeface="Arial" panose="020B0604020202020204" pitchFamily="34" charset="0"/>
              </a:rPr>
              <a:t>Which </a:t>
            </a:r>
            <a:r>
              <a:rPr lang="en-US" sz="2400" dirty="0">
                <a:ea typeface="Arial" panose="020B0604020202020204" pitchFamily="34" charset="0"/>
              </a:rPr>
              <a:t>emotions do people experience when they are faced with a challenging situation or problem? </a:t>
            </a:r>
          </a:p>
          <a:p>
            <a:endParaRPr lang="en-US" sz="2400" dirty="0">
              <a:ea typeface="Arial" panose="020B0604020202020204" pitchFamily="34" charset="0"/>
            </a:endParaRPr>
          </a:p>
          <a:p>
            <a:endParaRPr lang="en-US" sz="2400" dirty="0">
              <a:ea typeface="Arial" panose="020B0604020202020204" pitchFamily="34" charset="0"/>
            </a:endParaRPr>
          </a:p>
          <a:p>
            <a:r>
              <a:rPr lang="en-US" sz="2400" dirty="0">
                <a:ea typeface="Arial" panose="020B0604020202020204" pitchFamily="34" charset="0"/>
              </a:rPr>
              <a:t>Discuss with </a:t>
            </a:r>
            <a:r>
              <a:rPr lang="en-US" sz="2400">
                <a:ea typeface="Arial" panose="020B0604020202020204" pitchFamily="34" charset="0"/>
              </a:rPr>
              <a:t>a partner.</a:t>
            </a:r>
            <a:endParaRPr lang="en-GB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A922DE-D6CC-44E0-ACE3-D6EE10576F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0751" y="2673350"/>
            <a:ext cx="3571731" cy="24801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6371C5D-4DE9-4608-A5C7-01D451D243D7}"/>
              </a:ext>
            </a:extLst>
          </p:cNvPr>
          <p:cNvSpPr/>
          <p:nvPr/>
        </p:nvSpPr>
        <p:spPr>
          <a:xfrm>
            <a:off x="710153" y="4389091"/>
            <a:ext cx="63693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/>
            <a:r>
              <a:rPr lang="en-US" sz="2400" dirty="0"/>
              <a:t>How have you felt when you’ve faced a challenge in your own life and overcome that problem? </a:t>
            </a:r>
          </a:p>
        </p:txBody>
      </p:sp>
    </p:spTree>
    <p:extLst>
      <p:ext uri="{BB962C8B-B14F-4D97-AF65-F5344CB8AC3E}">
        <p14:creationId xmlns:p14="http://schemas.microsoft.com/office/powerpoint/2010/main" val="628209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3926" y="5545022"/>
            <a:ext cx="1581324" cy="13129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21588" y="5292521"/>
            <a:ext cx="4619105" cy="421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2" name="Control 1"/>
          <p:cNvSpPr>
            <a:spLocks noChangeArrowheads="1" noChangeShapeType="1"/>
          </p:cNvSpPr>
          <p:nvPr/>
        </p:nvSpPr>
        <p:spPr bwMode="auto">
          <a:xfrm>
            <a:off x="4954588" y="8410575"/>
            <a:ext cx="3506787" cy="16224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3FEF15-4204-480E-8982-F3E8FE495C55}"/>
              </a:ext>
            </a:extLst>
          </p:cNvPr>
          <p:cNvSpPr/>
          <p:nvPr/>
        </p:nvSpPr>
        <p:spPr>
          <a:xfrm>
            <a:off x="659767" y="1618896"/>
            <a:ext cx="5661821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/>
            <a:r>
              <a:rPr lang="en-US" sz="2400" b="1" dirty="0"/>
              <a:t>Can challenges be good for us?</a:t>
            </a:r>
          </a:p>
          <a:p>
            <a:pPr marL="71755" marR="71755"/>
            <a:endParaRPr lang="en-GB" sz="2400" dirty="0"/>
          </a:p>
          <a:p>
            <a:pPr marL="71755" marR="71755"/>
            <a:r>
              <a:rPr lang="en-US" sz="2200" dirty="0"/>
              <a:t>Discuss with a partner how solving a problem or meeting a challenge can make </a:t>
            </a:r>
            <a:r>
              <a:rPr lang="en-US" sz="2200"/>
              <a:t>you feel.</a:t>
            </a:r>
            <a:endParaRPr lang="en-US" sz="2200" dirty="0"/>
          </a:p>
          <a:p>
            <a:pPr marL="71755" marR="71755"/>
            <a:endParaRPr lang="en-US" sz="2200" dirty="0"/>
          </a:p>
          <a:p>
            <a:pPr marL="71755" marR="71755"/>
            <a:endParaRPr lang="en-US" sz="2200" dirty="0"/>
          </a:p>
          <a:p>
            <a:pPr marL="414655" marR="71755" indent="-342900">
              <a:buFont typeface="Arial" panose="020B0604020202020204" pitchFamily="34" charset="0"/>
              <a:buChar char="•"/>
            </a:pPr>
            <a:r>
              <a:rPr lang="en-US" sz="2200" dirty="0"/>
              <a:t>Does it make you feel more confident in what you can do? If so, how?</a:t>
            </a:r>
          </a:p>
          <a:p>
            <a:pPr marL="414655" marR="71755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414655" marR="71755" indent="-342900">
              <a:buFont typeface="Arial" panose="020B0604020202020204" pitchFamily="34" charset="0"/>
              <a:buChar char="•"/>
            </a:pPr>
            <a:r>
              <a:rPr lang="en-US" sz="2200" dirty="0"/>
              <a:t>How does it enable you to grow and develop?</a:t>
            </a:r>
            <a:endParaRPr lang="en-GB" sz="2200" dirty="0"/>
          </a:p>
          <a:p>
            <a:pPr marL="71755" marR="71755"/>
            <a:endParaRPr lang="en-GB" sz="2200" dirty="0"/>
          </a:p>
          <a:p>
            <a:pPr marL="71755" marR="71755"/>
            <a:endParaRPr lang="en-GB" sz="2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108045-5B24-4146-9BE1-994CB58176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6578" y="2508411"/>
            <a:ext cx="3948010" cy="251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269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32701" y="5545022"/>
            <a:ext cx="1581324" cy="13129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21588" y="5292521"/>
            <a:ext cx="4619105" cy="421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2" name="Control 1"/>
          <p:cNvSpPr>
            <a:spLocks noChangeArrowheads="1" noChangeShapeType="1"/>
          </p:cNvSpPr>
          <p:nvPr/>
        </p:nvSpPr>
        <p:spPr bwMode="auto">
          <a:xfrm>
            <a:off x="4954588" y="8410575"/>
            <a:ext cx="3506787" cy="16224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ACB185-1FCF-4492-813D-4844892F67D4}"/>
              </a:ext>
            </a:extLst>
          </p:cNvPr>
          <p:cNvSpPr/>
          <p:nvPr/>
        </p:nvSpPr>
        <p:spPr>
          <a:xfrm>
            <a:off x="435481" y="1477761"/>
            <a:ext cx="3702886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/>
            <a:r>
              <a:rPr lang="en-US" sz="2200" dirty="0"/>
              <a:t>Write a reflective account that outlines a challenge you took on, the fears you had to overcome and the emotions you experienced. </a:t>
            </a:r>
          </a:p>
          <a:p>
            <a:pPr marL="71755" marR="71755"/>
            <a:endParaRPr lang="en-US" sz="2200" dirty="0"/>
          </a:p>
          <a:p>
            <a:pPr marL="71755" marR="71755"/>
            <a:r>
              <a:rPr lang="en-US" sz="2200" dirty="0"/>
              <a:t>This might have been starting or changing </a:t>
            </a:r>
            <a:r>
              <a:rPr lang="en-US" sz="2200"/>
              <a:t>a part-time </a:t>
            </a:r>
            <a:r>
              <a:rPr lang="en-US" sz="2200" dirty="0"/>
              <a:t>job/volunteering, leading a team of people, public speaking, visiting a country you hadn’t been to before, moving school, being part of a </a:t>
            </a:r>
            <a:r>
              <a:rPr lang="en-US" sz="2200"/>
              <a:t>sports team, etc.</a:t>
            </a:r>
            <a:endParaRPr lang="en-GB" sz="2200" dirty="0"/>
          </a:p>
          <a:p>
            <a:pPr marL="71755" marR="71755"/>
            <a:r>
              <a:rPr lang="en-US" sz="2400" dirty="0"/>
              <a:t> </a:t>
            </a:r>
            <a:endParaRPr lang="en-GB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C3DAC4-1A86-4E50-87E9-0D42F9758511}"/>
              </a:ext>
            </a:extLst>
          </p:cNvPr>
          <p:cNvSpPr/>
          <p:nvPr/>
        </p:nvSpPr>
        <p:spPr>
          <a:xfrm>
            <a:off x="5605053" y="1616823"/>
            <a:ext cx="6297105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71755" lvl="0" indent="-342900">
              <a:buFont typeface="Calibri" panose="020F0502020204030204" pitchFamily="34" charset="0"/>
              <a:buChar char="-"/>
            </a:pPr>
            <a:r>
              <a:rPr lang="en-US" sz="2000"/>
              <a:t>Which </a:t>
            </a:r>
            <a:r>
              <a:rPr lang="en-US" sz="2000" dirty="0"/>
              <a:t>feelings can you remember when facing the challenge?</a:t>
            </a:r>
          </a:p>
          <a:p>
            <a:pPr marL="342900" marR="71755" lvl="0" indent="-342900">
              <a:buFont typeface="Calibri" panose="020F0502020204030204" pitchFamily="34" charset="0"/>
              <a:buChar char="-"/>
            </a:pPr>
            <a:endParaRPr lang="en-GB" sz="2000" dirty="0"/>
          </a:p>
          <a:p>
            <a:pPr marL="342900" marR="71755" lvl="0" indent="-342900">
              <a:buFont typeface="Calibri" panose="020F0502020204030204" pitchFamily="34" charset="0"/>
              <a:buChar char="-"/>
            </a:pPr>
            <a:r>
              <a:rPr lang="en-US" sz="2000"/>
              <a:t>Which </a:t>
            </a:r>
            <a:r>
              <a:rPr lang="en-US" sz="2000" dirty="0"/>
              <a:t>character traits/virtues did it require you to use in order to overcome the challenge?</a:t>
            </a:r>
          </a:p>
          <a:p>
            <a:pPr marL="342900" marR="71755" lvl="0" indent="-342900">
              <a:buFont typeface="Calibri" panose="020F0502020204030204" pitchFamily="34" charset="0"/>
              <a:buChar char="-"/>
            </a:pPr>
            <a:endParaRPr lang="en-GB" sz="2000" dirty="0"/>
          </a:p>
          <a:p>
            <a:pPr marL="342900" marR="71755" lvl="0" indent="-342900">
              <a:buFont typeface="Calibri" panose="020F0502020204030204" pitchFamily="34" charset="0"/>
              <a:buChar char="-"/>
            </a:pPr>
            <a:r>
              <a:rPr lang="en-US" sz="2000" dirty="0"/>
              <a:t>Were you successful or did you need to adapt and make alterations in order to be successful?</a:t>
            </a:r>
          </a:p>
          <a:p>
            <a:pPr marL="342900" marR="71755" lvl="0" indent="-342900">
              <a:buFont typeface="Calibri" panose="020F0502020204030204" pitchFamily="34" charset="0"/>
              <a:buChar char="-"/>
            </a:pPr>
            <a:endParaRPr lang="en-GB" sz="2000" dirty="0"/>
          </a:p>
          <a:p>
            <a:pPr marL="342900" marR="71755" lvl="0" indent="-342900">
              <a:buFont typeface="Calibri" panose="020F0502020204030204" pitchFamily="34" charset="0"/>
              <a:buChar char="-"/>
            </a:pPr>
            <a:r>
              <a:rPr lang="en-US" sz="2000" dirty="0"/>
              <a:t>How did you feel on completing the project or overcoming the challenge?</a:t>
            </a:r>
          </a:p>
          <a:p>
            <a:pPr marL="342900" marR="71755" lvl="0" indent="-342900">
              <a:buFont typeface="Calibri" panose="020F0502020204030204" pitchFamily="34" charset="0"/>
              <a:buChar char="-"/>
            </a:pPr>
            <a:endParaRPr lang="en-GB" sz="2000" dirty="0"/>
          </a:p>
          <a:p>
            <a:pPr marL="342900" marR="71755" lvl="0" indent="-342900">
              <a:buFont typeface="Calibri" panose="020F0502020204030204" pitchFamily="34" charset="0"/>
              <a:buChar char="-"/>
            </a:pPr>
            <a:r>
              <a:rPr lang="en-US" sz="2000" dirty="0"/>
              <a:t>How </a:t>
            </a:r>
            <a:r>
              <a:rPr lang="en-US" sz="2000"/>
              <a:t>did your success and/</a:t>
            </a:r>
            <a:r>
              <a:rPr lang="en-US" sz="2000" dirty="0"/>
              <a:t>or struggle to achieve </a:t>
            </a:r>
            <a:r>
              <a:rPr lang="en-US" sz="2000"/>
              <a:t>develop your character and you </a:t>
            </a:r>
            <a:r>
              <a:rPr lang="en-US" sz="2000" dirty="0"/>
              <a:t>as </a:t>
            </a:r>
            <a:r>
              <a:rPr lang="en-US" sz="2000"/>
              <a:t>a person?</a:t>
            </a:r>
            <a:endParaRPr lang="en-GB" sz="2000" dirty="0"/>
          </a:p>
          <a:p>
            <a:pPr marL="71755" marR="71755"/>
            <a:r>
              <a:rPr lang="en-US" dirty="0"/>
              <a:t> </a:t>
            </a:r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1D80BBF-7511-45CB-BB6E-F8FE060446F7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370" y="2586161"/>
            <a:ext cx="1260679" cy="168567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946372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0676" y="5545022"/>
            <a:ext cx="1581324" cy="13129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464351" y="4965095"/>
            <a:ext cx="4619105" cy="421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2" name="Control 1"/>
          <p:cNvSpPr>
            <a:spLocks noChangeArrowheads="1" noChangeShapeType="1"/>
          </p:cNvSpPr>
          <p:nvPr/>
        </p:nvSpPr>
        <p:spPr bwMode="auto">
          <a:xfrm>
            <a:off x="4954588" y="8410575"/>
            <a:ext cx="3506787" cy="16224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A5A5F4-7A28-414B-9A9B-387D03177CE5}"/>
              </a:ext>
            </a:extLst>
          </p:cNvPr>
          <p:cNvSpPr/>
          <p:nvPr/>
        </p:nvSpPr>
        <p:spPr>
          <a:xfrm>
            <a:off x="681871" y="1892905"/>
            <a:ext cx="720836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/>
            <a:r>
              <a:rPr lang="en-US" sz="2200" dirty="0"/>
              <a:t>Consider some different examples of challenges you might face in other settings. </a:t>
            </a:r>
            <a:endParaRPr lang="en-GB" sz="2200" dirty="0"/>
          </a:p>
          <a:p>
            <a:pPr marL="71755" marR="71755"/>
            <a:r>
              <a:rPr lang="en-US" sz="2200" dirty="0"/>
              <a:t> </a:t>
            </a:r>
            <a:endParaRPr lang="en-GB" sz="2200" dirty="0"/>
          </a:p>
          <a:p>
            <a:pPr marL="342900" marR="71755" lvl="0" indent="-342900">
              <a:buFont typeface="Calibri" panose="020F0502020204030204" pitchFamily="34" charset="0"/>
              <a:buChar char="-"/>
            </a:pPr>
            <a:r>
              <a:rPr lang="en-US" sz="2200" dirty="0"/>
              <a:t>How could these be viewed as an opportunity and/or a way to overcome a fear? </a:t>
            </a:r>
          </a:p>
          <a:p>
            <a:pPr marL="342900" marR="71755" lvl="0" indent="-342900">
              <a:buFont typeface="Calibri" panose="020F0502020204030204" pitchFamily="34" charset="0"/>
              <a:buChar char="-"/>
            </a:pPr>
            <a:endParaRPr lang="en-GB" sz="2200" dirty="0"/>
          </a:p>
          <a:p>
            <a:pPr marL="342900" marR="71755" lvl="0" indent="-342900">
              <a:buFont typeface="Calibri" panose="020F0502020204030204" pitchFamily="34" charset="0"/>
              <a:buChar char="-"/>
            </a:pPr>
            <a:r>
              <a:rPr lang="en-US" sz="2200" dirty="0"/>
              <a:t>Can you think of examples within different settings, e.g. in the workplace, at school, or in the community? </a:t>
            </a:r>
          </a:p>
          <a:p>
            <a:pPr marL="342900" marR="71755" lvl="0" indent="-342900">
              <a:buFont typeface="Calibri" panose="020F0502020204030204" pitchFamily="34" charset="0"/>
              <a:buChar char="-"/>
            </a:pPr>
            <a:endParaRPr lang="en-GB" sz="2200" dirty="0"/>
          </a:p>
          <a:p>
            <a:pPr marL="342900" marR="71755" lvl="0" indent="-342900">
              <a:buFont typeface="Calibri" panose="020F0502020204030204" pitchFamily="34" charset="0"/>
              <a:buChar char="-"/>
            </a:pPr>
            <a:r>
              <a:rPr lang="en-US" sz="2200" dirty="0"/>
              <a:t>What action plans might you devise to tackle this challenge and turn it into a positive experience that helps your own personal development?</a:t>
            </a:r>
            <a:endParaRPr lang="en-GB" sz="2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C1024F3-603A-444E-A1F3-C5982F01F5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4226" y="2651761"/>
            <a:ext cx="3238452" cy="215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071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0676" y="5519840"/>
            <a:ext cx="1581324" cy="13129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272427" y="5154659"/>
            <a:ext cx="4619105" cy="421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2" name="Control 1"/>
          <p:cNvSpPr>
            <a:spLocks noChangeArrowheads="1" noChangeShapeType="1"/>
          </p:cNvSpPr>
          <p:nvPr/>
        </p:nvSpPr>
        <p:spPr bwMode="auto">
          <a:xfrm>
            <a:off x="4954588" y="8410575"/>
            <a:ext cx="3506787" cy="16224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E10EB4-17AB-4BC8-9BC9-AF989D6038D4}"/>
              </a:ext>
            </a:extLst>
          </p:cNvPr>
          <p:cNvSpPr/>
          <p:nvPr/>
        </p:nvSpPr>
        <p:spPr>
          <a:xfrm>
            <a:off x="823274" y="1731373"/>
            <a:ext cx="7236644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/>
            <a:r>
              <a:rPr lang="en-US" sz="2400" b="1" dirty="0"/>
              <a:t>Role Models</a:t>
            </a:r>
            <a:endParaRPr lang="en-GB" sz="2400" b="1" dirty="0"/>
          </a:p>
          <a:p>
            <a:pPr marL="71755" marR="71755"/>
            <a:endParaRPr lang="en-GB" sz="2400" dirty="0"/>
          </a:p>
          <a:p>
            <a:pPr marL="71755" marR="71755"/>
            <a:r>
              <a:rPr lang="en-GB" sz="2200" dirty="0"/>
              <a:t>Read the brief stories of the well-known figures on the PowerPoint. All three had challenges that they had to overcome in order to find success in their chosen fields. </a:t>
            </a:r>
          </a:p>
          <a:p>
            <a:pPr marL="71755" marR="71755"/>
            <a:r>
              <a:rPr lang="en-GB" sz="2200" dirty="0"/>
              <a:t> </a:t>
            </a:r>
          </a:p>
          <a:p>
            <a:pPr marL="71755" marR="71755"/>
            <a:endParaRPr lang="en-GB" sz="2200" dirty="0"/>
          </a:p>
          <a:p>
            <a:pPr marL="71755" marR="71755"/>
            <a:r>
              <a:rPr lang="en-GB" sz="2200" dirty="0"/>
              <a:t>What can you learn form their stories? </a:t>
            </a:r>
          </a:p>
          <a:p>
            <a:pPr marL="71755" marR="71755"/>
            <a:endParaRPr lang="en-GB" sz="2200" dirty="0"/>
          </a:p>
          <a:p>
            <a:pPr marL="71755" marR="71755"/>
            <a:r>
              <a:rPr lang="en-GB" sz="2200"/>
              <a:t>Wh</a:t>
            </a:r>
            <a:r>
              <a:rPr lang="en-US" sz="2200"/>
              <a:t>ich</a:t>
            </a:r>
            <a:r>
              <a:rPr lang="en-GB" sz="2200"/>
              <a:t> </a:t>
            </a:r>
            <a:r>
              <a:rPr lang="en-GB" sz="2200" dirty="0"/>
              <a:t>virtues have they displayed in their lives in order to be successful?</a:t>
            </a:r>
            <a:endParaRPr lang="en-GB" sz="22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9F22AD-3343-4229-826E-2B7E5E5281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8062" y="2899803"/>
            <a:ext cx="3267074" cy="179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456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0676" y="5519840"/>
            <a:ext cx="1581324" cy="1312978"/>
          </a:xfrm>
          <a:prstGeom prst="rect">
            <a:avLst/>
          </a:prstGeom>
        </p:spPr>
      </p:pic>
      <p:sp>
        <p:nvSpPr>
          <p:cNvPr id="12" name="Control 1"/>
          <p:cNvSpPr>
            <a:spLocks noChangeArrowheads="1" noChangeShapeType="1"/>
          </p:cNvSpPr>
          <p:nvPr/>
        </p:nvSpPr>
        <p:spPr bwMode="auto">
          <a:xfrm>
            <a:off x="4954588" y="8410575"/>
            <a:ext cx="3506787" cy="16224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C82057-A666-4652-BDA1-52C3104F34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7948" y="1430652"/>
            <a:ext cx="1231016" cy="188979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83BA1FC-6E13-4C22-AF60-5FB842B027B6}"/>
              </a:ext>
            </a:extLst>
          </p:cNvPr>
          <p:cNvSpPr/>
          <p:nvPr/>
        </p:nvSpPr>
        <p:spPr>
          <a:xfrm>
            <a:off x="2958052" y="1430652"/>
            <a:ext cx="46191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b="1" dirty="0"/>
              <a:t>Jonnie Peacock </a:t>
            </a:r>
            <a:r>
              <a:rPr lang="en-GB" dirty="0"/>
              <a:t>won Gold in the men’s T44 100m at the 2012 and 2016 Paralympics. In 1999, aged just six, he had to have part of one leg amputated after a bout of meningitis in which he nearly died.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75D92A-42A3-48DC-8CE1-A4E0F26003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01048" y="2235775"/>
            <a:ext cx="1893105" cy="216933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C7A106C-5A5C-4E17-B69D-8CE00085C8E7}"/>
              </a:ext>
            </a:extLst>
          </p:cNvPr>
          <p:cNvSpPr/>
          <p:nvPr/>
        </p:nvSpPr>
        <p:spPr>
          <a:xfrm>
            <a:off x="4728576" y="3604948"/>
            <a:ext cx="521302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b="1" dirty="0"/>
              <a:t>Oprah Winfrey</a:t>
            </a:r>
            <a:r>
              <a:rPr lang="en-GB" dirty="0">
                <a:solidFill>
                  <a:srgbClr val="474747"/>
                </a:solidFill>
                <a:latin typeface="le-monde-livre-std"/>
              </a:rPr>
              <a:t> </a:t>
            </a:r>
            <a:r>
              <a:rPr lang="en-GB" dirty="0"/>
              <a:t>was born into poverty in rural Mississippi to a teenage single mother and later raised in an </a:t>
            </a:r>
            <a:r>
              <a:rPr lang="en-GB"/>
              <a:t>inner-city neighbo</a:t>
            </a:r>
            <a:r>
              <a:rPr lang="en-US"/>
              <a:t>u</a:t>
            </a:r>
            <a:r>
              <a:rPr lang="en-GB"/>
              <a:t>rhood</a:t>
            </a:r>
            <a:r>
              <a:rPr lang="en-GB" dirty="0"/>
              <a:t>. She experienced hardship during her childhood, she was raped at age nine and became pregnant at 14; her son died in infancy. She has been ranked the richest African-American of the 20th century, the greatest black philanthropist in American history, and was for a time the world's only black billionaire. She is also, according to some assessments, the most influential woman in the world.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6284D5A-3392-4A7E-B1A0-3BF65E0C41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8723" y="1603141"/>
            <a:ext cx="1508997" cy="202391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C429D41-8A5D-499D-9793-D2B0D2190E9D}"/>
              </a:ext>
            </a:extLst>
          </p:cNvPr>
          <p:cNvSpPr/>
          <p:nvPr/>
        </p:nvSpPr>
        <p:spPr>
          <a:xfrm>
            <a:off x="297847" y="3743447"/>
            <a:ext cx="401600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b="1" dirty="0"/>
              <a:t>J.K. Rowling </a:t>
            </a:r>
            <a:r>
              <a:rPr lang="en-GB" dirty="0"/>
              <a:t>is well-known for writing the bestselling Harry Potter stories, but she began writing the books in challenging circumstances. Whilst a single mother and studying full-time for a teaching degree</a:t>
            </a:r>
            <a:r>
              <a:rPr lang="en-GB"/>
              <a:t>, J</a:t>
            </a:r>
            <a:r>
              <a:rPr lang="en-US"/>
              <a:t>.K.</a:t>
            </a:r>
            <a:r>
              <a:rPr lang="en-GB"/>
              <a:t> </a:t>
            </a:r>
            <a:r>
              <a:rPr lang="en-GB" dirty="0"/>
              <a:t>Rowling had an idea for a children’s story about a boy wizard. She wrote in the evenings, often sitting in local cafes having walked her baby daughter to sleep in her pushchair.</a:t>
            </a:r>
          </a:p>
        </p:txBody>
      </p:sp>
    </p:spTree>
    <p:extLst>
      <p:ext uri="{BB962C8B-B14F-4D97-AF65-F5344CB8AC3E}">
        <p14:creationId xmlns:p14="http://schemas.microsoft.com/office/powerpoint/2010/main" val="43847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0676" y="5519840"/>
            <a:ext cx="1581324" cy="13129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272427" y="5154659"/>
            <a:ext cx="4619105" cy="421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2" name="Control 1"/>
          <p:cNvSpPr>
            <a:spLocks noChangeArrowheads="1" noChangeShapeType="1"/>
          </p:cNvSpPr>
          <p:nvPr/>
        </p:nvSpPr>
        <p:spPr bwMode="auto">
          <a:xfrm>
            <a:off x="4954588" y="8410575"/>
            <a:ext cx="3506787" cy="16224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2B6F57-22B7-4A2D-BA45-0196380B1106}"/>
              </a:ext>
            </a:extLst>
          </p:cNvPr>
          <p:cNvSpPr/>
          <p:nvPr/>
        </p:nvSpPr>
        <p:spPr>
          <a:xfrm>
            <a:off x="335483" y="1392071"/>
            <a:ext cx="4619105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/>
            <a:r>
              <a:rPr lang="en-US" sz="2400" b="1" dirty="0"/>
              <a:t>Hopes and fears</a:t>
            </a:r>
          </a:p>
          <a:p>
            <a:pPr marL="71755" marR="71755"/>
            <a:endParaRPr lang="en-GB" sz="2200" dirty="0"/>
          </a:p>
          <a:p>
            <a:pPr marL="71755" marR="71755"/>
            <a:r>
              <a:rPr lang="en-US" sz="2200" dirty="0"/>
              <a:t>Part of taking on new challenges in our lives is identifying our hopes and fears for all that the challenge will involve. </a:t>
            </a:r>
          </a:p>
          <a:p>
            <a:pPr marL="71755" marR="71755"/>
            <a:endParaRPr lang="en-US" sz="2200" dirty="0"/>
          </a:p>
          <a:p>
            <a:pPr marL="71755" marR="71755"/>
            <a:r>
              <a:rPr lang="en-US" sz="2200" dirty="0"/>
              <a:t>There are many exciting challenges facing you during KS4 both inside </a:t>
            </a:r>
            <a:r>
              <a:rPr lang="en-US" sz="2200"/>
              <a:t>and outside of </a:t>
            </a:r>
            <a:r>
              <a:rPr lang="en-US" sz="2200" dirty="0"/>
              <a:t>school. By identifying techniques and strategies to build new skills in dealing with these challenges we grow and develop many aspects of our character. </a:t>
            </a:r>
            <a:endParaRPr lang="en-GB" sz="2200" dirty="0"/>
          </a:p>
          <a:p>
            <a:pPr marL="71755" marR="71755"/>
            <a:r>
              <a:rPr lang="en-US" sz="2400" dirty="0"/>
              <a:t> </a:t>
            </a:r>
            <a:endParaRPr lang="en-GB" sz="2400" dirty="0"/>
          </a:p>
          <a:p>
            <a:pPr marL="71755" marR="71755"/>
            <a:r>
              <a:rPr lang="en-US" sz="2400" dirty="0"/>
              <a:t> </a:t>
            </a:r>
            <a:endParaRPr lang="en-GB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130C4A-8BD5-40AD-8178-B2AB202A458E}"/>
              </a:ext>
            </a:extLst>
          </p:cNvPr>
          <p:cNvSpPr/>
          <p:nvPr/>
        </p:nvSpPr>
        <p:spPr>
          <a:xfrm>
            <a:off x="5533979" y="1952585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71755" marR="71755"/>
            <a:r>
              <a:rPr lang="en-US" sz="2200" dirty="0"/>
              <a:t>We each have different way of approaching challenges based on many different factors. </a:t>
            </a:r>
          </a:p>
          <a:p>
            <a:pPr marL="71755" marR="71755"/>
            <a:endParaRPr lang="en-US" sz="2200" dirty="0"/>
          </a:p>
          <a:p>
            <a:pPr marL="71755" marR="71755"/>
            <a:r>
              <a:rPr lang="en-US" sz="2200" dirty="0"/>
              <a:t>Which of these two options do you typically gravitate towards when you’re facing a challenge? Why is this your default response?</a:t>
            </a:r>
          </a:p>
          <a:p>
            <a:pPr marL="71755" marR="71755"/>
            <a:r>
              <a:rPr lang="en-US" sz="2200" dirty="0"/>
              <a:t>Why do you think this is?</a:t>
            </a:r>
          </a:p>
          <a:p>
            <a:pPr marL="71755" marR="71755"/>
            <a:endParaRPr lang="en-US" sz="2200" dirty="0"/>
          </a:p>
          <a:p>
            <a:pPr marL="71755" marR="71755"/>
            <a:endParaRPr lang="en-GB" sz="22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5F70F3F-8D4C-495E-8059-A605AD5BCCD5}"/>
              </a:ext>
            </a:extLst>
          </p:cNvPr>
          <p:cNvGrpSpPr/>
          <p:nvPr/>
        </p:nvGrpSpPr>
        <p:grpSpPr>
          <a:xfrm>
            <a:off x="6498881" y="4753004"/>
            <a:ext cx="1847654" cy="1755873"/>
            <a:chOff x="5722492" y="4597258"/>
            <a:chExt cx="1847654" cy="175587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8CA7536-D3D9-4427-B876-94B131F623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13310" y="4597258"/>
              <a:ext cx="1043536" cy="1228958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015744C-920A-4282-91E7-9576738BEE87}"/>
                </a:ext>
              </a:extLst>
            </p:cNvPr>
            <p:cNvSpPr txBox="1"/>
            <p:nvPr/>
          </p:nvSpPr>
          <p:spPr>
            <a:xfrm>
              <a:off x="5722492" y="5706800"/>
              <a:ext cx="18476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This challenge is an opportunity!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6E76D6E-CA02-4284-AE2C-A515996495B6}"/>
              </a:ext>
            </a:extLst>
          </p:cNvPr>
          <p:cNvGrpSpPr/>
          <p:nvPr/>
        </p:nvGrpSpPr>
        <p:grpSpPr>
          <a:xfrm>
            <a:off x="8473327" y="4792989"/>
            <a:ext cx="1847654" cy="1715888"/>
            <a:chOff x="8270442" y="4637243"/>
            <a:chExt cx="1847654" cy="171588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A505B4A-0B02-42C9-91EA-D4878FA72BB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524026" y="4637243"/>
              <a:ext cx="1043536" cy="1198472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C4FBFA1-97F3-4F5C-96AD-49C36F9BBFA8}"/>
                </a:ext>
              </a:extLst>
            </p:cNvPr>
            <p:cNvSpPr txBox="1"/>
            <p:nvPr/>
          </p:nvSpPr>
          <p:spPr>
            <a:xfrm>
              <a:off x="8270442" y="5706800"/>
              <a:ext cx="18476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This challenge is a real problem!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9456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0676" y="5519840"/>
            <a:ext cx="1581324" cy="13129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272427" y="5154659"/>
            <a:ext cx="4619105" cy="421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2" name="Control 1"/>
          <p:cNvSpPr>
            <a:spLocks noChangeArrowheads="1" noChangeShapeType="1"/>
          </p:cNvSpPr>
          <p:nvPr/>
        </p:nvSpPr>
        <p:spPr bwMode="auto">
          <a:xfrm>
            <a:off x="4954588" y="8410575"/>
            <a:ext cx="3506787" cy="16224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3115271-2412-4187-B03C-66DDC18E05F2}"/>
              </a:ext>
            </a:extLst>
          </p:cNvPr>
          <p:cNvSpPr/>
          <p:nvPr/>
        </p:nvSpPr>
        <p:spPr>
          <a:xfrm>
            <a:off x="304799" y="1422849"/>
            <a:ext cx="822645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/>
            <a:r>
              <a:rPr lang="en-US" sz="2200" dirty="0"/>
              <a:t>Write out three labels ‘Hopes’, ‘Fears’ and ‘Skills required’ on an A3 sheet in a group. </a:t>
            </a:r>
            <a:endParaRPr lang="en-GB" sz="2200" dirty="0"/>
          </a:p>
          <a:p>
            <a:pPr marL="71755" marR="71755"/>
            <a:r>
              <a:rPr lang="en-US" sz="2200" dirty="0"/>
              <a:t> </a:t>
            </a:r>
            <a:endParaRPr lang="en-GB" sz="2200" dirty="0"/>
          </a:p>
          <a:p>
            <a:pPr marL="71755" marR="71755"/>
            <a:r>
              <a:rPr lang="en-US" sz="2200" dirty="0"/>
              <a:t>You will be presented with several different scenarios. Identify what the key challenges might be for each scenario.</a:t>
            </a:r>
            <a:endParaRPr lang="en-GB" sz="2200" dirty="0"/>
          </a:p>
          <a:p>
            <a:pPr marL="71755" marR="71755"/>
            <a:endParaRPr lang="en-US" sz="2200" dirty="0"/>
          </a:p>
          <a:p>
            <a:pPr marL="414655" marR="71755" indent="-342900">
              <a:buFont typeface="Arial" panose="020B0604020202020204" pitchFamily="34" charset="0"/>
              <a:buChar char="•"/>
            </a:pPr>
            <a:r>
              <a:rPr lang="en-US" sz="2200" dirty="0"/>
              <a:t>What difficulties might each person face in each scenario? </a:t>
            </a:r>
          </a:p>
          <a:p>
            <a:pPr marL="414655" marR="71755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414655" marR="71755" indent="-342900">
              <a:buFont typeface="Arial" panose="020B0604020202020204" pitchFamily="34" charset="0"/>
              <a:buChar char="•"/>
            </a:pPr>
            <a:r>
              <a:rPr lang="en-US" sz="2200" dirty="0"/>
              <a:t>What hopes and fears would the individuals have in that scenario?</a:t>
            </a:r>
          </a:p>
          <a:p>
            <a:pPr marL="414655" marR="71755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414655" marR="71755" indent="-342900">
              <a:buFont typeface="Arial" panose="020B0604020202020204" pitchFamily="34" charset="0"/>
              <a:buChar char="•"/>
            </a:pPr>
            <a:r>
              <a:rPr lang="en-US" sz="2200" dirty="0"/>
              <a:t>What skills might they need to develop in order to achieve their goals?</a:t>
            </a:r>
          </a:p>
          <a:p>
            <a:pPr marL="71755" marR="71755"/>
            <a:endParaRPr lang="en-US" sz="2400" dirty="0"/>
          </a:p>
          <a:p>
            <a:pPr marL="71755" marR="71755"/>
            <a:r>
              <a:rPr lang="en-US" sz="2400" dirty="0"/>
              <a:t>Write your answers under the relevant headings.</a:t>
            </a:r>
            <a:endParaRPr lang="en-GB" sz="24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C7801D-6BC6-442A-8E1F-CA6A24F63A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03378" y="2859650"/>
            <a:ext cx="3083823" cy="189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778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900</Words>
  <Application>Microsoft Office PowerPoint</Application>
  <PresentationFormat>Widescreen</PresentationFormat>
  <Paragraphs>98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UoB IT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Rachael Hunter (School of Education)</dc:creator>
  <cp:lastModifiedBy>Claire Jackson</cp:lastModifiedBy>
  <cp:revision>116</cp:revision>
  <dcterms:created xsi:type="dcterms:W3CDTF">2019-06-06T13:36:27Z</dcterms:created>
  <dcterms:modified xsi:type="dcterms:W3CDTF">2020-06-03T10:15:55Z</dcterms:modified>
</cp:coreProperties>
</file>