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1" r:id="rId3"/>
    <p:sldId id="264" r:id="rId4"/>
    <p:sldId id="265" r:id="rId5"/>
    <p:sldId id="267" r:id="rId6"/>
    <p:sldId id="266" r:id="rId7"/>
    <p:sldId id="269" r:id="rId8"/>
    <p:sldId id="270" r:id="rId9"/>
    <p:sldId id="268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4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5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0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8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36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8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4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2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9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9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mailto:https://www.youtube.com/watch?v=b0O0pRAvIB" TargetMode="Externa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33DB8-BD13-4A33-A5BE-A7656046B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278" y="2018320"/>
            <a:ext cx="2969443" cy="2514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CA40A-5B42-45B3-850D-1DDAAFEB001E}"/>
              </a:ext>
            </a:extLst>
          </p:cNvPr>
          <p:cNvSpPr txBox="1"/>
          <p:nvPr/>
        </p:nvSpPr>
        <p:spPr>
          <a:xfrm>
            <a:off x="3756123" y="4569326"/>
            <a:ext cx="467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The Online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B5322-432B-435B-BA00-F72EFAAFEFD2}"/>
              </a:ext>
            </a:extLst>
          </p:cNvPr>
          <p:cNvSpPr txBox="1"/>
          <p:nvPr/>
        </p:nvSpPr>
        <p:spPr>
          <a:xfrm>
            <a:off x="3590443" y="5292521"/>
            <a:ext cx="501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Online gambling, impulsivity and delayed gratification </a:t>
            </a:r>
          </a:p>
        </p:txBody>
      </p:sp>
    </p:spTree>
    <p:extLst>
      <p:ext uri="{BB962C8B-B14F-4D97-AF65-F5344CB8AC3E}">
        <p14:creationId xmlns:p14="http://schemas.microsoft.com/office/powerpoint/2010/main" val="52808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4B439-6998-44B7-82F8-109706EE9247}"/>
              </a:ext>
            </a:extLst>
          </p:cNvPr>
          <p:cNvSpPr/>
          <p:nvPr/>
        </p:nvSpPr>
        <p:spPr>
          <a:xfrm>
            <a:off x="602553" y="1559512"/>
            <a:ext cx="75987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Advertising</a:t>
            </a:r>
            <a:endParaRPr lang="en-GB" sz="2400" b="1" dirty="0"/>
          </a:p>
          <a:p>
            <a:pPr marR="71755"/>
            <a:r>
              <a:rPr lang="en-US" sz="2400" dirty="0"/>
              <a:t> </a:t>
            </a:r>
            <a:endParaRPr lang="en-GB" sz="2400" dirty="0"/>
          </a:p>
          <a:p>
            <a:pPr marR="71755" lvl="0"/>
            <a:r>
              <a:rPr lang="en-GB" sz="2400" dirty="0"/>
              <a:t>How does gambling advertising draw people into online gambling activity? </a:t>
            </a:r>
          </a:p>
          <a:p>
            <a:pPr marL="71755" marR="71755"/>
            <a:r>
              <a:rPr lang="en-GB" sz="2400" dirty="0"/>
              <a:t> </a:t>
            </a:r>
          </a:p>
          <a:p>
            <a:pPr marL="71755" marR="71755"/>
            <a:r>
              <a:rPr lang="en-GB" sz="2400" dirty="0"/>
              <a:t>Look at the range of online gambling advertisements and discuss the </a:t>
            </a:r>
            <a:r>
              <a:rPr lang="en-GB" sz="2400"/>
              <a:t>different way</a:t>
            </a:r>
            <a:r>
              <a:rPr lang="en-US" sz="2400"/>
              <a:t>s</a:t>
            </a:r>
            <a:r>
              <a:rPr lang="en-GB" sz="2400"/>
              <a:t> the compan</a:t>
            </a:r>
            <a:r>
              <a:rPr lang="en-US" sz="2400"/>
              <a:t>ies</a:t>
            </a:r>
            <a:r>
              <a:rPr lang="en-GB" sz="2400"/>
              <a:t> </a:t>
            </a:r>
            <a:r>
              <a:rPr lang="en-US" sz="2400"/>
              <a:t>are</a:t>
            </a:r>
            <a:r>
              <a:rPr lang="en-GB" sz="2400"/>
              <a:t> </a:t>
            </a:r>
            <a:r>
              <a:rPr lang="en-GB" sz="2400" dirty="0"/>
              <a:t>trying to attract you to play and making demands of your impulse control.</a:t>
            </a:r>
          </a:p>
          <a:p>
            <a:pPr marL="71755" marR="71755"/>
            <a:r>
              <a:rPr lang="en-GB" sz="2400" dirty="0"/>
              <a:t> </a:t>
            </a:r>
          </a:p>
          <a:p>
            <a:pPr marR="71755" lvl="0"/>
            <a:r>
              <a:rPr lang="en-GB" sz="2400" dirty="0"/>
              <a:t>What techniques do gambling advertisers use to attract potential customers?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52D1FC-41D7-44A2-A71B-AB1DDAFC3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482" y="2853413"/>
            <a:ext cx="2516258" cy="14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0058F-50C2-41A9-AE49-A1798719C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89" y="1335100"/>
            <a:ext cx="9353848" cy="53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0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7CF96-D238-4F40-9591-6F7D24A01127}"/>
              </a:ext>
            </a:extLst>
          </p:cNvPr>
          <p:cNvSpPr/>
          <p:nvPr/>
        </p:nvSpPr>
        <p:spPr>
          <a:xfrm>
            <a:off x="851556" y="1486160"/>
            <a:ext cx="3471912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dirty="0"/>
              <a:t> </a:t>
            </a:r>
            <a:endParaRPr lang="en-GB" sz="2000" dirty="0"/>
          </a:p>
          <a:p>
            <a:pPr marL="71755" marR="71755"/>
            <a:r>
              <a:rPr lang="en-US" sz="2400" dirty="0"/>
              <a:t>Did you identify any of these?</a:t>
            </a:r>
            <a:endParaRPr lang="en-GB" sz="2400" dirty="0"/>
          </a:p>
          <a:p>
            <a:pPr marR="71755"/>
            <a:r>
              <a:rPr lang="en-GB" sz="2400" dirty="0"/>
              <a:t> </a:t>
            </a:r>
          </a:p>
          <a:p>
            <a:pPr marL="342900" marR="71755" lvl="0" indent="-342900">
              <a:spcAft>
                <a:spcPts val="255"/>
              </a:spcAft>
              <a:buFont typeface="Calibri" panose="020F0502020204030204" pitchFamily="34" charset="0"/>
              <a:buChar char="-"/>
            </a:pPr>
            <a:r>
              <a:rPr lang="en-GB" sz="2400" dirty="0"/>
              <a:t>Company name</a:t>
            </a:r>
          </a:p>
          <a:p>
            <a:pPr marL="342900" marR="71755" lvl="0" indent="-342900">
              <a:spcAft>
                <a:spcPts val="255"/>
              </a:spcAft>
              <a:buFont typeface="Calibri" panose="020F0502020204030204" pitchFamily="34" charset="0"/>
              <a:buChar char="-"/>
            </a:pPr>
            <a:r>
              <a:rPr lang="en-GB" sz="2400" dirty="0"/>
              <a:t>Tag line </a:t>
            </a:r>
          </a:p>
          <a:p>
            <a:pPr marL="342900" marR="71755" lvl="0" indent="-342900">
              <a:spcAft>
                <a:spcPts val="255"/>
              </a:spcAft>
              <a:buFont typeface="Calibri" panose="020F0502020204030204" pitchFamily="34" charset="0"/>
              <a:buChar char="-"/>
            </a:pPr>
            <a:r>
              <a:rPr lang="en-GB" sz="2400" dirty="0"/>
              <a:t>Money offer </a:t>
            </a:r>
          </a:p>
          <a:p>
            <a:pPr marL="342900" marR="71755" lvl="0" indent="-342900">
              <a:spcAft>
                <a:spcPts val="255"/>
              </a:spcAft>
              <a:buFont typeface="Calibri" panose="020F0502020204030204" pitchFamily="34" charset="0"/>
              <a:buChar char="-"/>
            </a:pPr>
            <a:r>
              <a:rPr lang="en-GB" sz="2400" dirty="0"/>
              <a:t>Availability </a:t>
            </a:r>
          </a:p>
          <a:p>
            <a:pPr marL="342900" marR="71755" lvl="0" indent="-342900">
              <a:spcAft>
                <a:spcPts val="255"/>
              </a:spcAft>
              <a:buFont typeface="Calibri" panose="020F0502020204030204" pitchFamily="34" charset="0"/>
              <a:buChar char="-"/>
            </a:pPr>
            <a:r>
              <a:rPr lang="en-GB" sz="2400" dirty="0"/>
              <a:t>Variety </a:t>
            </a:r>
          </a:p>
          <a:p>
            <a:pPr marL="342900" marR="71755" lvl="0" indent="-342900">
              <a:spcAft>
                <a:spcPts val="255"/>
              </a:spcAft>
              <a:buFont typeface="Calibri" panose="020F0502020204030204" pitchFamily="34" charset="0"/>
              <a:buChar char="-"/>
            </a:pPr>
            <a:r>
              <a:rPr lang="en-GB" sz="2400" dirty="0"/>
              <a:t>Promises of ‘big wins’ and ‘the best odds around’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957F6-A8B8-4096-BEB1-22D7095FDB4B}"/>
              </a:ext>
            </a:extLst>
          </p:cNvPr>
          <p:cNvSpPr/>
          <p:nvPr/>
        </p:nvSpPr>
        <p:spPr>
          <a:xfrm>
            <a:off x="5382346" y="2147607"/>
            <a:ext cx="482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dirty="0"/>
              <a:t> </a:t>
            </a:r>
            <a:endParaRPr lang="en-GB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DDB3D4-170D-4EA9-839B-F5C716D8D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047" y="3069737"/>
            <a:ext cx="1934953" cy="14571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4436C2-C24B-4898-9777-7886641A17F9}"/>
              </a:ext>
            </a:extLst>
          </p:cNvPr>
          <p:cNvSpPr/>
          <p:nvPr/>
        </p:nvSpPr>
        <p:spPr>
          <a:xfrm>
            <a:off x="6674159" y="1687790"/>
            <a:ext cx="391396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255"/>
              </a:spcAft>
            </a:pPr>
            <a:r>
              <a:rPr lang="en-GB" sz="2200" dirty="0"/>
              <a:t>Do you think the reality of a gambling lifestyle </a:t>
            </a:r>
            <a:r>
              <a:rPr lang="en-GB" sz="2200"/>
              <a:t>matches that</a:t>
            </a:r>
            <a:r>
              <a:rPr lang="en-US" sz="2200"/>
              <a:t> which is</a:t>
            </a:r>
            <a:r>
              <a:rPr lang="en-GB" sz="2200"/>
              <a:t> promoted in</a:t>
            </a:r>
            <a:r>
              <a:rPr lang="en-US" sz="2200"/>
              <a:t> the</a:t>
            </a:r>
            <a:r>
              <a:rPr lang="en-GB" sz="2200"/>
              <a:t> </a:t>
            </a:r>
            <a:r>
              <a:rPr lang="en-GB" sz="2200" dirty="0"/>
              <a:t>advertisements?</a:t>
            </a:r>
          </a:p>
          <a:p>
            <a:pPr marL="71755" marR="71755">
              <a:spcAft>
                <a:spcPts val="255"/>
              </a:spcAft>
            </a:pPr>
            <a:endParaRPr lang="en-GB" sz="2200" dirty="0"/>
          </a:p>
          <a:p>
            <a:pPr marL="71755" marR="71755">
              <a:spcAft>
                <a:spcPts val="255"/>
              </a:spcAft>
            </a:pPr>
            <a:r>
              <a:rPr lang="en-GB" sz="2200" dirty="0"/>
              <a:t>Why do you think so many gambling websites offer free bets to people who sign up? </a:t>
            </a:r>
          </a:p>
          <a:p>
            <a:pPr marL="71755" marR="71755">
              <a:spcAft>
                <a:spcPts val="255"/>
              </a:spcAft>
            </a:pPr>
            <a:endParaRPr lang="en-GB" sz="2200" dirty="0"/>
          </a:p>
          <a:p>
            <a:pPr marL="71755" marR="71755">
              <a:spcAft>
                <a:spcPts val="255"/>
              </a:spcAft>
            </a:pPr>
            <a:r>
              <a:rPr lang="en-GB" sz="2200" dirty="0"/>
              <a:t>How else do gambling websites try </a:t>
            </a:r>
            <a:r>
              <a:rPr lang="en-GB" sz="2200"/>
              <a:t>to encourage</a:t>
            </a:r>
            <a:r>
              <a:rPr lang="en-US" sz="2200"/>
              <a:t> </a:t>
            </a:r>
            <a:r>
              <a:rPr lang="en-GB" sz="2200"/>
              <a:t>interest</a:t>
            </a:r>
            <a:r>
              <a:rPr lang="en-US" sz="2200"/>
              <a:t> and</a:t>
            </a:r>
            <a:r>
              <a:rPr lang="en-US" sz="2200" dirty="0"/>
              <a:t> </a:t>
            </a:r>
            <a:r>
              <a:rPr lang="en-GB" sz="2200"/>
              <a:t>continued </a:t>
            </a:r>
            <a:r>
              <a:rPr lang="en-GB" sz="2200" dirty="0"/>
              <a:t>play on their site?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9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A3105-42D8-4CC2-95A9-839E8407ADBF}"/>
              </a:ext>
            </a:extLst>
          </p:cNvPr>
          <p:cNvSpPr/>
          <p:nvPr/>
        </p:nvSpPr>
        <p:spPr>
          <a:xfrm>
            <a:off x="499478" y="1441318"/>
            <a:ext cx="7178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b="1" dirty="0"/>
              <a:t>Peer influence</a:t>
            </a:r>
            <a:endParaRPr lang="en-GB" sz="2200" b="1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Peer approval, or peer pressure/influence, can be </a:t>
            </a:r>
            <a:r>
              <a:rPr lang="en-US" sz="2200"/>
              <a:t>a significant </a:t>
            </a:r>
            <a:r>
              <a:rPr lang="en-US" sz="2200" dirty="0"/>
              <a:t>cause of starting to gamble.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/>
              <a:t>‘Peer pressure’ </a:t>
            </a:r>
            <a:r>
              <a:rPr lang="en-US" sz="2200" dirty="0"/>
              <a:t>is where a person seeks to do what others want them to do and feel a level of need to comply.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C813A-17A3-44BC-8CC5-F9A60D967A4F}"/>
              </a:ext>
            </a:extLst>
          </p:cNvPr>
          <p:cNvSpPr/>
          <p:nvPr/>
        </p:nvSpPr>
        <p:spPr>
          <a:xfrm>
            <a:off x="6150134" y="4098101"/>
            <a:ext cx="35067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Peer influence is often a strong factor in our decision making and can often compromise our values if we end up making choices that are not our own.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23E05D-9BF5-42B7-9026-209FE41C6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085" y="4248970"/>
            <a:ext cx="2836523" cy="1972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239162-6C4B-4F36-8F7A-1593F77DA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702" y="1570732"/>
            <a:ext cx="2807855" cy="22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2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99B07-A55B-4B44-B25C-B9D1E70BB885}"/>
              </a:ext>
            </a:extLst>
          </p:cNvPr>
          <p:cNvSpPr/>
          <p:nvPr/>
        </p:nvSpPr>
        <p:spPr>
          <a:xfrm>
            <a:off x="455629" y="1390954"/>
            <a:ext cx="37130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Read the dilemma with Mike and his friends that have started putting money on online slot machines.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1F8EFA11-408D-4C59-BD7A-0401FD44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678" y="1252772"/>
            <a:ext cx="7478598" cy="5360131"/>
          </a:xfrm>
          <a:prstGeom prst="cloudCallout">
            <a:avLst>
              <a:gd name="adj1" fmla="val -63619"/>
              <a:gd name="adj2" fmla="val 41023"/>
            </a:avLst>
          </a:prstGeom>
          <a:noFill/>
          <a:ln w="25400">
            <a:solidFill>
              <a:sysClr val="windowText" lastClr="000000">
                <a:lumMod val="0"/>
                <a:lumOff val="0"/>
              </a:sys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6833D-DDF0-4D3A-ADC7-EEFB01FA7039}"/>
              </a:ext>
            </a:extLst>
          </p:cNvPr>
          <p:cNvSpPr/>
          <p:nvPr/>
        </p:nvSpPr>
        <p:spPr>
          <a:xfrm>
            <a:off x="3904731" y="2580093"/>
            <a:ext cx="5606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000" dirty="0"/>
              <a:t>“I am fortunate to have a group of close mates who I enjoy spending time with. Recently we’ve started hanging out after school to play on these digital fruit machines </a:t>
            </a:r>
            <a:r>
              <a:rPr lang="en-US" sz="2000"/>
              <a:t>on a phone app. </a:t>
            </a:r>
            <a:r>
              <a:rPr lang="en-US" sz="2000" dirty="0"/>
              <a:t>Two of my mates are really </a:t>
            </a:r>
            <a:r>
              <a:rPr lang="en-US" sz="2000"/>
              <a:t>into it, but </a:t>
            </a:r>
            <a:r>
              <a:rPr lang="en-US" sz="2000" dirty="0"/>
              <a:t>I’ve tried it once and lost a fortune. I’m not that interested in continuing and don’t want </a:t>
            </a:r>
            <a:r>
              <a:rPr lang="en-US" sz="2000"/>
              <a:t>to lose </a:t>
            </a:r>
            <a:r>
              <a:rPr lang="en-US" sz="2000" dirty="0"/>
              <a:t>any more money but I’m getting mocked for not turning up to play by the rest </a:t>
            </a:r>
            <a:r>
              <a:rPr lang="en-US" sz="2000"/>
              <a:t>of them.”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878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898DF-98BD-4274-9E3D-53A22250AAB5}"/>
              </a:ext>
            </a:extLst>
          </p:cNvPr>
          <p:cNvSpPr/>
          <p:nvPr/>
        </p:nvSpPr>
        <p:spPr>
          <a:xfrm>
            <a:off x="605373" y="1785206"/>
            <a:ext cx="7359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lvl="0"/>
            <a:r>
              <a:rPr lang="en-US" sz="2200" dirty="0"/>
              <a:t>What would you challenge Mike to do in this scenario? </a:t>
            </a:r>
            <a:endParaRPr lang="en-GB" sz="2200" dirty="0"/>
          </a:p>
          <a:p>
            <a:pPr marR="71755" lvl="0"/>
            <a:endParaRPr lang="en-US" sz="2200"/>
          </a:p>
          <a:p>
            <a:pPr marR="71755" lvl="0"/>
            <a:r>
              <a:rPr lang="en-US" sz="2200"/>
              <a:t>What </a:t>
            </a:r>
            <a:r>
              <a:rPr lang="en-US" sz="2200" dirty="0"/>
              <a:t>are the main issues for him to consider </a:t>
            </a:r>
            <a:r>
              <a:rPr lang="en-US" sz="2200"/>
              <a:t>here?</a:t>
            </a:r>
            <a:endParaRPr lang="en-US" sz="2200" dirty="0"/>
          </a:p>
          <a:p>
            <a:pPr marR="71755" lvl="0"/>
            <a:endParaRPr lang="en-US" sz="2200" dirty="0"/>
          </a:p>
          <a:p>
            <a:pPr marR="71755" lvl="0"/>
            <a:r>
              <a:rPr lang="en-US" sz="2200"/>
              <a:t>Have </a:t>
            </a:r>
            <a:r>
              <a:rPr lang="en-US" sz="2200" dirty="0"/>
              <a:t>a discussion as a group and feedback the main points to the </a:t>
            </a:r>
            <a:r>
              <a:rPr lang="en-US" sz="2200"/>
              <a:t>class.</a:t>
            </a:r>
          </a:p>
          <a:p>
            <a:pPr marR="71755" lvl="0"/>
            <a:endParaRPr lang="en-US" sz="2200"/>
          </a:p>
          <a:p>
            <a:pPr marR="71755" lvl="0"/>
            <a:r>
              <a:rPr lang="en-US" sz="2200"/>
              <a:t>Some </a:t>
            </a:r>
            <a:r>
              <a:rPr lang="en-US" sz="2200" dirty="0"/>
              <a:t>issues that might arise </a:t>
            </a:r>
            <a:r>
              <a:rPr lang="en-US" sz="2200"/>
              <a:t>might be the </a:t>
            </a:r>
            <a:r>
              <a:rPr lang="en-US" sz="2200" dirty="0"/>
              <a:t>risks in continuing to gamble money</a:t>
            </a:r>
            <a:r>
              <a:rPr lang="en-US" sz="2200"/>
              <a:t>, the nature </a:t>
            </a:r>
            <a:r>
              <a:rPr lang="en-US" sz="2200" dirty="0"/>
              <a:t>and quality of the friendships within the group, how to discuss difficult issues with friends, avoidance and exit </a:t>
            </a:r>
            <a:r>
              <a:rPr lang="en-US" sz="2200"/>
              <a:t>strategies, and </a:t>
            </a:r>
            <a:r>
              <a:rPr lang="en-US" sz="2200" dirty="0"/>
              <a:t>suggesting other </a:t>
            </a:r>
            <a:r>
              <a:rPr lang="en-US" sz="2200"/>
              <a:t>activities for the </a:t>
            </a:r>
            <a:r>
              <a:rPr lang="en-US" sz="2200" dirty="0"/>
              <a:t>group to take part in.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F2469-246C-4924-AE3F-C55785F0B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570" y="2541593"/>
            <a:ext cx="3290057" cy="20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F0361-8A8C-4AF9-8F46-C065590990F7}"/>
              </a:ext>
            </a:extLst>
          </p:cNvPr>
          <p:cNvSpPr/>
          <p:nvPr/>
        </p:nvSpPr>
        <p:spPr>
          <a:xfrm>
            <a:off x="2114746" y="1703890"/>
            <a:ext cx="79625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spcAft>
                <a:spcPts val="0"/>
              </a:spcAft>
            </a:pPr>
            <a:r>
              <a:rPr lang="en-US" sz="2200" dirty="0"/>
              <a:t>The last session on gambling </a:t>
            </a:r>
            <a:r>
              <a:rPr lang="en-US" sz="2200" dirty="0" err="1"/>
              <a:t>centred</a:t>
            </a:r>
            <a:r>
              <a:rPr lang="en-US" sz="2200" dirty="0"/>
              <a:t> around the issue of addiction.</a:t>
            </a:r>
          </a:p>
          <a:p>
            <a:pPr marL="71755" marR="71755" algn="just">
              <a:spcAft>
                <a:spcPts val="0"/>
              </a:spcAft>
            </a:pPr>
            <a:endParaRPr lang="en-US" sz="2200" dirty="0"/>
          </a:p>
          <a:p>
            <a:pPr marL="71755" marR="71755" algn="just">
              <a:spcAft>
                <a:spcPts val="0"/>
              </a:spcAft>
            </a:pPr>
            <a:r>
              <a:rPr lang="en-US" sz="2200" dirty="0"/>
              <a:t>This session is going to focus on the issues of impulsivity, delayed gratification and the factors that influence people’s involvement in online gambling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4F978-E379-4203-AFAB-5B93B4ABD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936" y="3719256"/>
            <a:ext cx="2314776" cy="24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D074C-2AEC-44A2-840F-37DE983282C8}"/>
              </a:ext>
            </a:extLst>
          </p:cNvPr>
          <p:cNvSpPr/>
          <p:nvPr/>
        </p:nvSpPr>
        <p:spPr>
          <a:xfrm>
            <a:off x="488509" y="3903531"/>
            <a:ext cx="48184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200" dirty="0"/>
              <a:t>It is clear that everybody has a different level of requirement for stimulation in </a:t>
            </a:r>
            <a:r>
              <a:rPr lang="en-US" sz="2200"/>
              <a:t>their day-to-day activities, </a:t>
            </a:r>
            <a:r>
              <a:rPr lang="en-US" sz="2200" dirty="0"/>
              <a:t>with some people getting bored more easily </a:t>
            </a:r>
            <a:r>
              <a:rPr lang="en-US" sz="2200"/>
              <a:t>than others. These people can sometimes </a:t>
            </a:r>
            <a:r>
              <a:rPr lang="en-US" sz="2200" dirty="0"/>
              <a:t>look to risk-taking </a:t>
            </a:r>
            <a:r>
              <a:rPr lang="en-US" sz="2200" dirty="0" err="1"/>
              <a:t>behaviours</a:t>
            </a:r>
            <a:r>
              <a:rPr lang="en-US" sz="2200" dirty="0"/>
              <a:t> as a way of relieving boredom. </a:t>
            </a: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8A9BC6-99A3-47E7-B35C-1A441850D7A2}"/>
              </a:ext>
            </a:extLst>
          </p:cNvPr>
          <p:cNvSpPr/>
          <p:nvPr/>
        </p:nvSpPr>
        <p:spPr>
          <a:xfrm>
            <a:off x="5306931" y="1364360"/>
            <a:ext cx="6192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spcAft>
                <a:spcPts val="0"/>
              </a:spcAft>
            </a:pPr>
            <a:r>
              <a:rPr lang="en-US" sz="2200" dirty="0"/>
              <a:t>Whatever a person’s genetic makeup </a:t>
            </a:r>
            <a:r>
              <a:rPr lang="en-US" sz="2200"/>
              <a:t>and upbringing, </a:t>
            </a:r>
            <a:r>
              <a:rPr lang="en-US" sz="2200" dirty="0"/>
              <a:t>however, we all have the ability to make choices as to which </a:t>
            </a:r>
            <a:r>
              <a:rPr lang="en-US" sz="2200" dirty="0" err="1"/>
              <a:t>behaviours</a:t>
            </a:r>
            <a:r>
              <a:rPr lang="en-US" sz="2200" dirty="0"/>
              <a:t> we engage in. </a:t>
            </a:r>
          </a:p>
          <a:p>
            <a:pPr marL="71755" marR="71755" algn="just">
              <a:spcAft>
                <a:spcPts val="0"/>
              </a:spcAft>
            </a:pPr>
            <a:endParaRPr lang="en-US" sz="2200" dirty="0"/>
          </a:p>
          <a:p>
            <a:pPr marL="71755" marR="71755" algn="just">
              <a:spcAft>
                <a:spcPts val="0"/>
              </a:spcAft>
            </a:pPr>
            <a:endParaRPr lang="en-US" sz="2200" dirty="0"/>
          </a:p>
          <a:p>
            <a:pPr marL="71755" marR="71755" algn="just">
              <a:spcAft>
                <a:spcPts val="0"/>
              </a:spcAft>
            </a:pPr>
            <a:r>
              <a:rPr lang="en-US" sz="2200" dirty="0"/>
              <a:t>Often the influences around us determine how we act in different situations. Today’s </a:t>
            </a:r>
            <a:r>
              <a:rPr lang="en-US" sz="2200"/>
              <a:t>lesson focusses </a:t>
            </a:r>
            <a:r>
              <a:rPr lang="en-US" sz="2200" dirty="0"/>
              <a:t>on those influences and how we can reduce them in order to reduce the likelihood of engaging in unhealthy gambling </a:t>
            </a:r>
            <a:r>
              <a:rPr lang="en-US" sz="2200" dirty="0" err="1"/>
              <a:t>behaviours</a:t>
            </a:r>
            <a:r>
              <a:rPr lang="en-US" sz="2200" dirty="0"/>
              <a:t>.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560157-6E2E-4D7B-A116-16A04733A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633" y="5493640"/>
            <a:ext cx="2228629" cy="925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4358DC-A963-427B-AF52-AFABCE78B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140" y="1858700"/>
            <a:ext cx="1590853" cy="14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2C4073-AF55-428D-812D-B8A682887D96}"/>
              </a:ext>
            </a:extLst>
          </p:cNvPr>
          <p:cNvSpPr/>
          <p:nvPr/>
        </p:nvSpPr>
        <p:spPr>
          <a:xfrm>
            <a:off x="3122653" y="2108703"/>
            <a:ext cx="7170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On a scale </a:t>
            </a:r>
            <a:r>
              <a:rPr lang="en-US" sz="2400"/>
              <a:t>of 1-10 (with 1 being ‘strongly disagree’ and 10 being ‘strongly agree’) </a:t>
            </a:r>
            <a:r>
              <a:rPr lang="en-US" sz="2400" dirty="0"/>
              <a:t>write down your view on the following statement.  Write this on a post it note and stick on the board.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b="1" dirty="0">
                <a:solidFill>
                  <a:srgbClr val="FF0000"/>
                </a:solidFill>
              </a:rPr>
              <a:t>“Some people are born more likely to gamble than others; there is nothing you can do about that.”</a:t>
            </a:r>
            <a:endParaRPr lang="en-GB" sz="2400" b="1" dirty="0">
              <a:solidFill>
                <a:srgbClr val="FF0000"/>
              </a:solidFill>
            </a:endParaRPr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Discuss as a class the range of opinions and issues raised by the statement.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342944-2871-4230-ACFE-0DE91B6D9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63" y="1953938"/>
            <a:ext cx="1546740" cy="37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30CAD-88F3-44BC-BF2F-18CB60F135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3" y="4063845"/>
            <a:ext cx="1037690" cy="14226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04927F-A96E-4F99-98B8-3B48CC70725E}"/>
              </a:ext>
            </a:extLst>
          </p:cNvPr>
          <p:cNvSpPr/>
          <p:nvPr/>
        </p:nvSpPr>
        <p:spPr>
          <a:xfrm>
            <a:off x="804422" y="1672610"/>
            <a:ext cx="6689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Impulsivity and delayed gratification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What does the word ‘impulsivity’ mean to you? Can you come up with a definition with a partner?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508651-1D23-4B72-A4A2-A97BF3B7FF8F}"/>
              </a:ext>
            </a:extLst>
          </p:cNvPr>
          <p:cNvSpPr/>
          <p:nvPr/>
        </p:nvSpPr>
        <p:spPr>
          <a:xfrm>
            <a:off x="3738225" y="4251363"/>
            <a:ext cx="6560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Arial" panose="020B0604020202020204" pitchFamily="34" charset="0"/>
              </a:rPr>
              <a:t>What does </a:t>
            </a:r>
            <a:r>
              <a:rPr lang="en-US" sz="2400">
                <a:ea typeface="Arial" panose="020B0604020202020204" pitchFamily="34" charset="0"/>
              </a:rPr>
              <a:t>the term </a:t>
            </a:r>
            <a:r>
              <a:rPr lang="en-US" sz="2400" dirty="0">
                <a:ea typeface="Arial" panose="020B0604020202020204" pitchFamily="34" charset="0"/>
              </a:rPr>
              <a:t>‘delayed gratification’ mean? 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8F006-5972-4C56-9D95-500C677048D2}"/>
              </a:ext>
            </a:extLst>
          </p:cNvPr>
          <p:cNvSpPr/>
          <p:nvPr/>
        </p:nvSpPr>
        <p:spPr>
          <a:xfrm>
            <a:off x="3043766" y="52925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>
              <a:spcAft>
                <a:spcPts val="1890"/>
              </a:spcAft>
            </a:pPr>
            <a:r>
              <a:rPr lang="en-GB" sz="2400" dirty="0"/>
              <a:t>In what ways might delaying gratification prove to be a positive force in your life?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DCC122-9F92-43CB-9A94-EC1E807E3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606" y="1663474"/>
            <a:ext cx="2285999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DF0B6-7217-4365-90CD-6881E27DFC50}"/>
              </a:ext>
            </a:extLst>
          </p:cNvPr>
          <p:cNvSpPr/>
          <p:nvPr/>
        </p:nvSpPr>
        <p:spPr>
          <a:xfrm>
            <a:off x="615780" y="160035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>
              <a:spcAft>
                <a:spcPts val="1890"/>
              </a:spcAft>
            </a:pPr>
            <a:r>
              <a:rPr lang="en-GB" sz="2200" b="1" dirty="0">
                <a:solidFill>
                  <a:srgbClr val="FF0000"/>
                </a:solidFill>
              </a:rPr>
              <a:t>Impulsivity</a:t>
            </a:r>
            <a:r>
              <a:rPr lang="en-GB" sz="2200" dirty="0"/>
              <a:t> </a:t>
            </a:r>
            <a:r>
              <a:rPr lang="en-GB" sz="2200"/>
              <a:t>– </a:t>
            </a:r>
            <a:r>
              <a:rPr lang="en-US" sz="2200"/>
              <a:t>A</a:t>
            </a:r>
            <a:r>
              <a:rPr lang="en-GB" sz="2200"/>
              <a:t>cting </a:t>
            </a:r>
            <a:r>
              <a:rPr lang="en-GB" sz="2200" dirty="0"/>
              <a:t>without thinking about the consequences of those actions.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566258-0C35-48BE-A826-515D0C9DC94E}"/>
              </a:ext>
            </a:extLst>
          </p:cNvPr>
          <p:cNvSpPr/>
          <p:nvPr/>
        </p:nvSpPr>
        <p:spPr>
          <a:xfrm>
            <a:off x="606494" y="2680125"/>
            <a:ext cx="496478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200" b="1" dirty="0">
                <a:solidFill>
                  <a:srgbClr val="FF0000"/>
                </a:solidFill>
              </a:rPr>
              <a:t>Delayed gratification </a:t>
            </a:r>
            <a:r>
              <a:rPr lang="en-GB" sz="2200"/>
              <a:t>– </a:t>
            </a:r>
            <a:r>
              <a:rPr lang="en-US" sz="2200"/>
              <a:t>D</a:t>
            </a:r>
            <a:r>
              <a:rPr lang="en-GB" sz="2200"/>
              <a:t>iscounting </a:t>
            </a:r>
            <a:r>
              <a:rPr lang="en-GB" sz="2200" dirty="0"/>
              <a:t>short-term rewards (instant gratification) in favour of longer-term rewards (with the suggestion being that these rewards can be more beneficial for the individual in </a:t>
            </a:r>
            <a:r>
              <a:rPr lang="en-GB" sz="2200"/>
              <a:t>the long</a:t>
            </a:r>
            <a:r>
              <a:rPr lang="en-US" sz="2200"/>
              <a:t> </a:t>
            </a:r>
            <a:r>
              <a:rPr lang="en-GB" sz="2200"/>
              <a:t>term</a:t>
            </a:r>
            <a:r>
              <a:rPr lang="en-GB" sz="2200" dirty="0"/>
              <a:t>)</a:t>
            </a:r>
            <a:r>
              <a:rPr lang="en-GB" sz="2400" dirty="0"/>
              <a:t>.</a:t>
            </a:r>
            <a:endParaRPr lang="en-GB" sz="24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9A3AC-0887-420A-A678-A8688B8E0C6F}"/>
              </a:ext>
            </a:extLst>
          </p:cNvPr>
          <p:cNvSpPr/>
          <p:nvPr/>
        </p:nvSpPr>
        <p:spPr>
          <a:xfrm>
            <a:off x="7948273" y="1510019"/>
            <a:ext cx="3931662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1890"/>
              </a:spcAft>
            </a:pPr>
            <a:r>
              <a:rPr lang="en-GB" sz="2200" dirty="0"/>
              <a:t>What might be some of the issues with </a:t>
            </a:r>
            <a:r>
              <a:rPr lang="en-GB" sz="2200"/>
              <a:t>acting impulsiv</a:t>
            </a:r>
            <a:r>
              <a:rPr lang="en-US" sz="2200"/>
              <a:t>el</a:t>
            </a:r>
            <a:r>
              <a:rPr lang="en-GB" sz="2200"/>
              <a:t>y</a:t>
            </a:r>
            <a:r>
              <a:rPr lang="en-GB" sz="2200" dirty="0"/>
              <a:t>? </a:t>
            </a:r>
          </a:p>
          <a:p>
            <a:pPr marL="71755" marR="71755">
              <a:spcAft>
                <a:spcPts val="1890"/>
              </a:spcAft>
            </a:pPr>
            <a:r>
              <a:rPr lang="en-GB" sz="2200" dirty="0"/>
              <a:t>Come up with some examples where acting impulsively can prove to </a:t>
            </a:r>
            <a:r>
              <a:rPr lang="en-GB" sz="2200"/>
              <a:t>be dangerous</a:t>
            </a:r>
            <a:r>
              <a:rPr lang="en-US" sz="2200"/>
              <a:t>.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7B32D9-C36D-4BBB-9406-42EBE9A955EE}"/>
              </a:ext>
            </a:extLst>
          </p:cNvPr>
          <p:cNvSpPr/>
          <p:nvPr/>
        </p:nvSpPr>
        <p:spPr>
          <a:xfrm>
            <a:off x="6252339" y="3757343"/>
            <a:ext cx="31880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Arial" panose="020B0604020202020204" pitchFamily="34" charset="0"/>
              </a:rPr>
              <a:t>How might delaying gratification prove to be a positive force in your life?</a:t>
            </a:r>
            <a:endParaRPr lang="en-GB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A04547-A179-4E0E-ACE9-527F1D918347}"/>
              </a:ext>
            </a:extLst>
          </p:cNvPr>
          <p:cNvSpPr/>
          <p:nvPr/>
        </p:nvSpPr>
        <p:spPr>
          <a:xfrm>
            <a:off x="1750370" y="513463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/>
            <a:r>
              <a:rPr lang="en-GB" sz="2200" dirty="0"/>
              <a:t>Why might ‘delayed gratification’ be challenging for us? What examples can you come up which demonstrate delaying gratification has been positive in your own life?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5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9C571-6850-4AEF-BDE9-1C234FCFCC3B}"/>
              </a:ext>
            </a:extLst>
          </p:cNvPr>
          <p:cNvSpPr/>
          <p:nvPr/>
        </p:nvSpPr>
        <p:spPr>
          <a:xfrm>
            <a:off x="502761" y="1426663"/>
            <a:ext cx="64919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200" b="1" dirty="0"/>
              <a:t>The Marshmallow Test</a:t>
            </a:r>
          </a:p>
          <a:p>
            <a:pPr marL="71755" marR="71755"/>
            <a:r>
              <a:rPr lang="en-GB" sz="2200" dirty="0"/>
              <a:t> </a:t>
            </a:r>
          </a:p>
          <a:p>
            <a:pPr marL="71755" marR="71755"/>
            <a:r>
              <a:rPr lang="en-US" sz="2200" dirty="0"/>
              <a:t>This is Walter </a:t>
            </a:r>
            <a:r>
              <a:rPr lang="en-US" sz="2200" dirty="0" err="1"/>
              <a:t>Mischel’s</a:t>
            </a:r>
            <a:r>
              <a:rPr lang="en-US" sz="2200" dirty="0"/>
              <a:t> famous Marshmallow Test.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GB" sz="2200" dirty="0"/>
              <a:t>The experiment explores the </a:t>
            </a:r>
            <a:r>
              <a:rPr lang="en-GB" sz="2200"/>
              <a:t>question </a:t>
            </a:r>
            <a:r>
              <a:rPr lang="en-US" sz="2200"/>
              <a:t>of </a:t>
            </a:r>
            <a:r>
              <a:rPr lang="en-GB" sz="2200"/>
              <a:t>what </a:t>
            </a:r>
            <a:r>
              <a:rPr lang="en-GB" sz="2200" dirty="0"/>
              <a:t>would happen if you told a young child they could have one marshmallow now or two if they wait for 15 minutes on their own with </a:t>
            </a:r>
            <a:r>
              <a:rPr lang="en-GB" sz="2200"/>
              <a:t>the marshmallow</a:t>
            </a:r>
            <a:r>
              <a:rPr lang="en-US" sz="2200"/>
              <a:t>.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55FD5796-8FF1-4366-B394-7BC91B379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861" y="2180620"/>
            <a:ext cx="2707065" cy="14574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BFD8E4-01EF-479E-9DA6-9C37931C113F}"/>
              </a:ext>
            </a:extLst>
          </p:cNvPr>
          <p:cNvSpPr/>
          <p:nvPr/>
        </p:nvSpPr>
        <p:spPr>
          <a:xfrm>
            <a:off x="1757151" y="4606017"/>
            <a:ext cx="8094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GB" sz="2200" dirty="0"/>
              <a:t>If you were able to give the child some pointers about how to resist the urge to eat the marshmallow </a:t>
            </a:r>
            <a:r>
              <a:rPr lang="en-GB" sz="2200"/>
              <a:t>what </a:t>
            </a:r>
            <a:r>
              <a:rPr lang="en-US" sz="2200"/>
              <a:t>would</a:t>
            </a:r>
            <a:r>
              <a:rPr lang="en-GB" sz="2200"/>
              <a:t> you </a:t>
            </a:r>
            <a:r>
              <a:rPr lang="en-US" sz="2200"/>
              <a:t>suggest</a:t>
            </a:r>
            <a:r>
              <a:rPr lang="en-GB" sz="2200"/>
              <a:t>? </a:t>
            </a:r>
            <a:endParaRPr lang="en-GB" sz="22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GB" sz="2200" dirty="0"/>
              <a:t>Have you ever </a:t>
            </a:r>
            <a:r>
              <a:rPr lang="en-GB" sz="2200"/>
              <a:t>used these</a:t>
            </a:r>
            <a:r>
              <a:rPr lang="en-US" sz="2200"/>
              <a:t> ideas</a:t>
            </a:r>
            <a:r>
              <a:rPr lang="en-GB" sz="2200"/>
              <a:t> yourself </a:t>
            </a:r>
            <a:r>
              <a:rPr lang="en-US" sz="2200"/>
              <a:t>in</a:t>
            </a:r>
            <a:r>
              <a:rPr lang="en-GB" sz="2200"/>
              <a:t> </a:t>
            </a:r>
            <a:r>
              <a:rPr lang="en-GB" sz="2200" dirty="0"/>
              <a:t>different situations? 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GB" sz="2200" dirty="0"/>
              <a:t>In which situations would it be useful to utilise these approaches? 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1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41A98-4333-4982-B87E-15A79E522C25}"/>
              </a:ext>
            </a:extLst>
          </p:cNvPr>
          <p:cNvSpPr/>
          <p:nvPr/>
        </p:nvSpPr>
        <p:spPr>
          <a:xfrm>
            <a:off x="4037814" y="1542316"/>
            <a:ext cx="64447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200" dirty="0"/>
              <a:t>Here are some approaches which might help </a:t>
            </a:r>
            <a:r>
              <a:rPr lang="en-GB" sz="2200"/>
              <a:t>encourage </a:t>
            </a:r>
            <a:r>
              <a:rPr lang="en-US" sz="2200"/>
              <a:t>delayed</a:t>
            </a:r>
            <a:r>
              <a:rPr lang="en-GB" sz="2200"/>
              <a:t> </a:t>
            </a:r>
            <a:r>
              <a:rPr lang="en-GB" sz="2200" dirty="0"/>
              <a:t>gratification:</a:t>
            </a:r>
          </a:p>
          <a:p>
            <a:pPr marL="71755" marR="71755"/>
            <a:r>
              <a:rPr lang="en-GB" sz="2200" dirty="0"/>
              <a:t> 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GB" sz="2200" b="1" dirty="0"/>
              <a:t>Avoidance </a:t>
            </a:r>
            <a:r>
              <a:rPr lang="en-GB" sz="2200" dirty="0"/>
              <a:t>– when the marshmallow was covered up children were less impulsive.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200" b="1"/>
              <a:t>E</a:t>
            </a:r>
            <a:r>
              <a:rPr lang="en-GB" sz="2200" b="1"/>
              <a:t>mphasis </a:t>
            </a:r>
            <a:r>
              <a:rPr lang="en-GB" sz="2200" b="1" dirty="0"/>
              <a:t>of reward </a:t>
            </a:r>
            <a:r>
              <a:rPr lang="en-GB" sz="2200" dirty="0"/>
              <a:t>– when children were reminded of the reward </a:t>
            </a:r>
            <a:r>
              <a:rPr lang="en-GB" sz="2200"/>
              <a:t>they </a:t>
            </a:r>
            <a:r>
              <a:rPr lang="en-US" sz="2200"/>
              <a:t>less</a:t>
            </a:r>
            <a:r>
              <a:rPr lang="en-GB" sz="2200"/>
              <a:t> </a:t>
            </a:r>
            <a:r>
              <a:rPr lang="en-GB" sz="2200" dirty="0"/>
              <a:t>more impulsive.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GB" sz="2200" b="1" dirty="0"/>
              <a:t>Positive distraction </a:t>
            </a:r>
            <a:r>
              <a:rPr lang="en-GB" sz="2200" dirty="0"/>
              <a:t>– if given a toy or told to ‘think fun thoughts</a:t>
            </a:r>
            <a:r>
              <a:rPr lang="en-GB" sz="2200"/>
              <a:t>’ t</a:t>
            </a:r>
            <a:r>
              <a:rPr lang="en-US" sz="2200"/>
              <a:t>he children</a:t>
            </a:r>
            <a:r>
              <a:rPr lang="en-GB" sz="2200"/>
              <a:t> </a:t>
            </a:r>
            <a:r>
              <a:rPr lang="en-GB" sz="2200" dirty="0"/>
              <a:t>were less impulsive.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GB" sz="2200" b="1" dirty="0"/>
              <a:t>Abstraction </a:t>
            </a:r>
            <a:r>
              <a:rPr lang="en-GB" sz="2200" dirty="0"/>
              <a:t>– when told to think of the marshmallow in an abstract </a:t>
            </a:r>
            <a:r>
              <a:rPr lang="en-GB" sz="2200"/>
              <a:t>way the</a:t>
            </a:r>
            <a:r>
              <a:rPr lang="en-US" sz="2200"/>
              <a:t> children</a:t>
            </a:r>
            <a:r>
              <a:rPr lang="en-GB" sz="2200"/>
              <a:t> </a:t>
            </a:r>
            <a:r>
              <a:rPr lang="en-GB" sz="2200" dirty="0"/>
              <a:t>were less impulsive.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200" b="1" dirty="0"/>
              <a:t>Self-directed speech </a:t>
            </a:r>
            <a:r>
              <a:rPr lang="en-US" sz="2200" dirty="0"/>
              <a:t>–children who </a:t>
            </a:r>
            <a:r>
              <a:rPr lang="en-US" sz="2200"/>
              <a:t>told themselves </a:t>
            </a:r>
            <a:r>
              <a:rPr lang="en-US" sz="2200" dirty="0"/>
              <a:t>‘I have to </a:t>
            </a:r>
            <a:r>
              <a:rPr lang="en-US" sz="2200"/>
              <a:t>wait’ </a:t>
            </a:r>
            <a:r>
              <a:rPr lang="en-US" sz="2200" dirty="0"/>
              <a:t>were less impulsive.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35DD9A-AFC2-4353-9A82-0830C079D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15" y="2093754"/>
            <a:ext cx="2463553" cy="37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6257B-6125-46CD-B473-C07641348282}"/>
              </a:ext>
            </a:extLst>
          </p:cNvPr>
          <p:cNvSpPr/>
          <p:nvPr/>
        </p:nvSpPr>
        <p:spPr>
          <a:xfrm>
            <a:off x="706257" y="1884717"/>
            <a:ext cx="74063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200" dirty="0"/>
              <a:t>How might these </a:t>
            </a:r>
            <a:r>
              <a:rPr lang="en-GB" sz="2200"/>
              <a:t>approaches help</a:t>
            </a:r>
            <a:r>
              <a:rPr lang="en-US" sz="2200"/>
              <a:t> to</a:t>
            </a:r>
            <a:r>
              <a:rPr lang="en-GB" sz="2200"/>
              <a:t> </a:t>
            </a:r>
            <a:r>
              <a:rPr lang="en-GB" sz="2200" dirty="0"/>
              <a:t>combat the rise in online gambling?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Can you describe how </a:t>
            </a:r>
            <a:r>
              <a:rPr lang="en-GB" sz="2200"/>
              <a:t>you </a:t>
            </a:r>
            <a:r>
              <a:rPr lang="en-US" sz="2200"/>
              <a:t>c</a:t>
            </a:r>
            <a:r>
              <a:rPr lang="en-GB" sz="2200"/>
              <a:t>ould </a:t>
            </a:r>
            <a:r>
              <a:rPr lang="en-GB" sz="2200" dirty="0"/>
              <a:t>use </a:t>
            </a:r>
            <a:r>
              <a:rPr lang="en-GB" sz="2200"/>
              <a:t>them </a:t>
            </a:r>
            <a:r>
              <a:rPr lang="en-US" sz="2200"/>
              <a:t>in</a:t>
            </a:r>
            <a:r>
              <a:rPr lang="en-GB" sz="2200"/>
              <a:t> </a:t>
            </a:r>
            <a:r>
              <a:rPr lang="en-GB" sz="2200" dirty="0"/>
              <a:t>an online gambling scenario?</a:t>
            </a:r>
          </a:p>
          <a:p>
            <a:pPr marL="71755" marR="71755"/>
            <a:r>
              <a:rPr lang="en-GB" sz="2200"/>
              <a:t> </a:t>
            </a:r>
            <a:endParaRPr lang="en-US" sz="2200"/>
          </a:p>
          <a:p>
            <a:pPr marL="71755" marR="71755"/>
            <a:r>
              <a:rPr lang="en-GB" sz="2200"/>
              <a:t>Resisting </a:t>
            </a:r>
            <a:r>
              <a:rPr lang="en-GB" sz="2200" dirty="0"/>
              <a:t>the urge to act on impulse is a skill that we </a:t>
            </a:r>
            <a:r>
              <a:rPr lang="en-GB" sz="2200"/>
              <a:t>can learn</a:t>
            </a:r>
            <a:r>
              <a:rPr lang="en-US" sz="2200"/>
              <a:t>.</a:t>
            </a:r>
            <a:r>
              <a:rPr lang="en-GB" sz="2200"/>
              <a:t> </a:t>
            </a:r>
            <a:r>
              <a:rPr lang="en-US" sz="2200"/>
              <a:t>A</a:t>
            </a:r>
            <a:r>
              <a:rPr lang="en-GB" sz="2200"/>
              <a:t>s we practise</a:t>
            </a:r>
            <a:r>
              <a:rPr lang="en-US" sz="2200"/>
              <a:t> it,</a:t>
            </a:r>
            <a:r>
              <a:rPr lang="en-GB" sz="2200"/>
              <a:t> </a:t>
            </a:r>
            <a:r>
              <a:rPr lang="en-GB" sz="2200" dirty="0"/>
              <a:t>we can develop our character</a:t>
            </a:r>
            <a:r>
              <a:rPr lang="en-GB" sz="2200"/>
              <a:t>. </a:t>
            </a:r>
            <a:endParaRPr lang="en-US" sz="2200"/>
          </a:p>
          <a:p>
            <a:pPr marL="71755" marR="71755"/>
            <a:endParaRPr lang="en-US" sz="2200"/>
          </a:p>
          <a:p>
            <a:pPr marL="71755" marR="71755"/>
            <a:r>
              <a:rPr lang="en-GB" sz="2200"/>
              <a:t>How </a:t>
            </a:r>
            <a:r>
              <a:rPr lang="en-GB" sz="2200" dirty="0"/>
              <a:t>might you develop this skill to shape your character positively? </a:t>
            </a:r>
          </a:p>
          <a:p>
            <a:pPr marR="71755"/>
            <a:r>
              <a:rPr lang="en-GB" sz="2200" dirty="0"/>
              <a:t> 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6A7D3-BB34-4EA5-8900-15D64C511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787" y="2532345"/>
            <a:ext cx="2888956" cy="21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Widescreen</PresentationFormat>
  <Paragraphs>119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Claire Jackson</cp:lastModifiedBy>
  <cp:revision>133</cp:revision>
  <dcterms:created xsi:type="dcterms:W3CDTF">2019-06-06T13:36:27Z</dcterms:created>
  <dcterms:modified xsi:type="dcterms:W3CDTF">2020-06-04T10:29:56Z</dcterms:modified>
</cp:coreProperties>
</file>