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558FEF-A547-4F0C-94BD-7F2BFCA604A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172908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558FEF-A547-4F0C-94BD-7F2BFCA604A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295993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558FEF-A547-4F0C-94BD-7F2BFCA604A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57355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558FEF-A547-4F0C-94BD-7F2BFCA604A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1810637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558FEF-A547-4F0C-94BD-7F2BFCA604A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40171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558FEF-A547-4F0C-94BD-7F2BFCA604A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41448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558FEF-A547-4F0C-94BD-7F2BFCA604AB}"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2000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558FEF-A547-4F0C-94BD-7F2BFCA604AB}"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419262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58FEF-A547-4F0C-94BD-7F2BFCA604AB}"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29084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558FEF-A547-4F0C-94BD-7F2BFCA604A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32843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558FEF-A547-4F0C-94BD-7F2BFCA604A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A0622-2B32-4EFD-8B0B-24D3919E2614}" type="slidenum">
              <a:rPr lang="en-GB" smtClean="0"/>
              <a:t>‹#›</a:t>
            </a:fld>
            <a:endParaRPr lang="en-GB"/>
          </a:p>
        </p:txBody>
      </p:sp>
    </p:spTree>
    <p:extLst>
      <p:ext uri="{BB962C8B-B14F-4D97-AF65-F5344CB8AC3E}">
        <p14:creationId xmlns:p14="http://schemas.microsoft.com/office/powerpoint/2010/main" val="128358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58FEF-A547-4F0C-94BD-7F2BFCA604AB}"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A0622-2B32-4EFD-8B0B-24D3919E2614}" type="slidenum">
              <a:rPr lang="en-GB" smtClean="0"/>
              <a:t>‹#›</a:t>
            </a:fld>
            <a:endParaRPr lang="en-GB"/>
          </a:p>
        </p:txBody>
      </p:sp>
    </p:spTree>
    <p:extLst>
      <p:ext uri="{BB962C8B-B14F-4D97-AF65-F5344CB8AC3E}">
        <p14:creationId xmlns:p14="http://schemas.microsoft.com/office/powerpoint/2010/main" val="2531492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625" y="1531796"/>
            <a:ext cx="9144000" cy="2387600"/>
          </a:xfrm>
        </p:spPr>
        <p:txBody>
          <a:bodyPr/>
          <a:lstStyle/>
          <a:p>
            <a:r>
              <a:rPr lang="en-GB" dirty="0" smtClean="0"/>
              <a:t>Reflecting on exercise</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25742"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Tree>
    <p:extLst>
      <p:ext uri="{BB962C8B-B14F-4D97-AF65-F5344CB8AC3E}">
        <p14:creationId xmlns:p14="http://schemas.microsoft.com/office/powerpoint/2010/main" val="2257820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237" y="1269538"/>
            <a:ext cx="9144000" cy="750860"/>
          </a:xfrm>
        </p:spPr>
        <p:txBody>
          <a:bodyPr>
            <a:normAutofit fontScale="90000"/>
          </a:bodyPr>
          <a:lstStyle/>
          <a:p>
            <a:r>
              <a:rPr lang="en-GB" dirty="0" smtClean="0"/>
              <a:t>True or False?</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25742"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9" name="TextBox 8"/>
          <p:cNvSpPr txBox="1"/>
          <p:nvPr/>
        </p:nvSpPr>
        <p:spPr>
          <a:xfrm>
            <a:off x="930303" y="2142584"/>
            <a:ext cx="5637475" cy="523220"/>
          </a:xfrm>
          <a:prstGeom prst="rect">
            <a:avLst/>
          </a:prstGeom>
          <a:noFill/>
        </p:spPr>
        <p:txBody>
          <a:bodyPr wrap="square" rtlCol="0">
            <a:spAutoFit/>
          </a:bodyPr>
          <a:lstStyle/>
          <a:p>
            <a:r>
              <a:rPr lang="en-GB" sz="2800" dirty="0" smtClean="0">
                <a:latin typeface="+mj-lt"/>
              </a:rPr>
              <a:t>Exercise can improve your memory.</a:t>
            </a:r>
            <a:endParaRPr lang="en-GB" sz="2800" dirty="0">
              <a:latin typeface="+mj-lt"/>
            </a:endParaRPr>
          </a:p>
        </p:txBody>
      </p:sp>
      <p:sp>
        <p:nvSpPr>
          <p:cNvPr id="10" name="TextBox 9"/>
          <p:cNvSpPr txBox="1"/>
          <p:nvPr/>
        </p:nvSpPr>
        <p:spPr>
          <a:xfrm>
            <a:off x="930303" y="2794778"/>
            <a:ext cx="6408751" cy="523220"/>
          </a:xfrm>
          <a:prstGeom prst="rect">
            <a:avLst/>
          </a:prstGeom>
          <a:noFill/>
        </p:spPr>
        <p:txBody>
          <a:bodyPr wrap="square" rtlCol="0">
            <a:spAutoFit/>
          </a:bodyPr>
          <a:lstStyle/>
          <a:p>
            <a:r>
              <a:rPr lang="en-GB" sz="2800" dirty="0" smtClean="0">
                <a:latin typeface="+mj-lt"/>
              </a:rPr>
              <a:t>You should exercise once a week.</a:t>
            </a:r>
            <a:endParaRPr lang="en-GB" sz="2800" dirty="0">
              <a:latin typeface="+mj-lt"/>
            </a:endParaRPr>
          </a:p>
        </p:txBody>
      </p:sp>
      <p:sp>
        <p:nvSpPr>
          <p:cNvPr id="11" name="TextBox 10"/>
          <p:cNvSpPr txBox="1"/>
          <p:nvPr/>
        </p:nvSpPr>
        <p:spPr>
          <a:xfrm>
            <a:off x="930303" y="3513867"/>
            <a:ext cx="9159902" cy="523220"/>
          </a:xfrm>
          <a:prstGeom prst="rect">
            <a:avLst/>
          </a:prstGeom>
          <a:noFill/>
        </p:spPr>
        <p:txBody>
          <a:bodyPr wrap="square" rtlCol="0">
            <a:spAutoFit/>
          </a:bodyPr>
          <a:lstStyle/>
          <a:p>
            <a:r>
              <a:rPr lang="en-GB" sz="2800" dirty="0" smtClean="0">
                <a:latin typeface="+mj-lt"/>
              </a:rPr>
              <a:t>Your body temperature decreases when you exercise.</a:t>
            </a:r>
            <a:endParaRPr lang="en-GB" sz="2800" dirty="0">
              <a:latin typeface="+mj-lt"/>
            </a:endParaRPr>
          </a:p>
        </p:txBody>
      </p:sp>
      <p:sp>
        <p:nvSpPr>
          <p:cNvPr id="12" name="TextBox 11"/>
          <p:cNvSpPr txBox="1"/>
          <p:nvPr/>
        </p:nvSpPr>
        <p:spPr>
          <a:xfrm>
            <a:off x="930303" y="4281460"/>
            <a:ext cx="8452237" cy="523220"/>
          </a:xfrm>
          <a:prstGeom prst="rect">
            <a:avLst/>
          </a:prstGeom>
          <a:noFill/>
        </p:spPr>
        <p:txBody>
          <a:bodyPr wrap="square" rtlCol="0">
            <a:spAutoFit/>
          </a:bodyPr>
          <a:lstStyle/>
          <a:p>
            <a:r>
              <a:rPr lang="en-GB" sz="2800" dirty="0" smtClean="0">
                <a:latin typeface="+mj-lt"/>
              </a:rPr>
              <a:t>Exercise can help you to feel good about yourself.</a:t>
            </a:r>
            <a:endParaRPr lang="en-GB" sz="2800" dirty="0">
              <a:latin typeface="+mj-lt"/>
            </a:endParaRPr>
          </a:p>
        </p:txBody>
      </p:sp>
      <p:sp>
        <p:nvSpPr>
          <p:cNvPr id="13" name="TextBox 12"/>
          <p:cNvSpPr txBox="1"/>
          <p:nvPr/>
        </p:nvSpPr>
        <p:spPr>
          <a:xfrm>
            <a:off x="930303" y="5065868"/>
            <a:ext cx="9970936" cy="954107"/>
          </a:xfrm>
          <a:prstGeom prst="rect">
            <a:avLst/>
          </a:prstGeom>
          <a:noFill/>
        </p:spPr>
        <p:txBody>
          <a:bodyPr wrap="square" rtlCol="0">
            <a:spAutoFit/>
          </a:bodyPr>
          <a:lstStyle/>
          <a:p>
            <a:r>
              <a:rPr lang="en-GB" sz="2800" dirty="0" smtClean="0">
                <a:latin typeface="+mj-lt"/>
              </a:rPr>
              <a:t>Exercise can decrease your risk of serious diseases including heart disease and strokes.</a:t>
            </a:r>
            <a:endParaRPr lang="en-GB" sz="2800" dirty="0">
              <a:latin typeface="+mj-lt"/>
            </a:endParaRPr>
          </a:p>
        </p:txBody>
      </p:sp>
    </p:spTree>
    <p:extLst>
      <p:ext uri="{BB962C8B-B14F-4D97-AF65-F5344CB8AC3E}">
        <p14:creationId xmlns:p14="http://schemas.microsoft.com/office/powerpoint/2010/main" val="10294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25742"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pic>
        <p:nvPicPr>
          <p:cNvPr id="7" name="Picture 6"/>
          <p:cNvPicPr>
            <a:picLocks noChangeAspect="1"/>
          </p:cNvPicPr>
          <p:nvPr/>
        </p:nvPicPr>
        <p:blipFill>
          <a:blip r:embed="rId5"/>
          <a:stretch>
            <a:fillRect/>
          </a:stretch>
        </p:blipFill>
        <p:spPr>
          <a:xfrm flipH="1">
            <a:off x="3901517" y="1347713"/>
            <a:ext cx="7848449" cy="5157914"/>
          </a:xfrm>
          <a:prstGeom prst="rect">
            <a:avLst/>
          </a:prstGeom>
        </p:spPr>
      </p:pic>
      <p:sp>
        <p:nvSpPr>
          <p:cNvPr id="14" name="Rectangle 13"/>
          <p:cNvSpPr/>
          <p:nvPr/>
        </p:nvSpPr>
        <p:spPr>
          <a:xfrm>
            <a:off x="294200" y="1477484"/>
            <a:ext cx="3376061" cy="5109091"/>
          </a:xfrm>
          <a:prstGeom prst="rect">
            <a:avLst/>
          </a:prstGeom>
        </p:spPr>
        <p:txBody>
          <a:bodyPr wrap="square">
            <a:spAutoFit/>
          </a:bodyPr>
          <a:lstStyle/>
          <a:p>
            <a:r>
              <a:rPr lang="en-GB" sz="2800" dirty="0" smtClean="0">
                <a:latin typeface="+mj-lt"/>
              </a:rPr>
              <a:t>What is the problem?</a:t>
            </a:r>
          </a:p>
          <a:p>
            <a:endParaRPr lang="en-GB" sz="2800" dirty="0" smtClean="0">
              <a:latin typeface="+mj-lt"/>
            </a:endParaRPr>
          </a:p>
          <a:p>
            <a:r>
              <a:rPr lang="en-GB" sz="2800" dirty="0" smtClean="0">
                <a:latin typeface="+mj-lt"/>
              </a:rPr>
              <a:t>How would you feel?</a:t>
            </a:r>
          </a:p>
          <a:p>
            <a:endParaRPr lang="en-GB" sz="2800" dirty="0">
              <a:latin typeface="+mj-lt"/>
            </a:endParaRPr>
          </a:p>
          <a:p>
            <a:r>
              <a:rPr lang="en-GB" sz="2800" dirty="0" smtClean="0">
                <a:latin typeface="+mj-lt"/>
              </a:rPr>
              <a:t>What virtues are involved in this scenario?</a:t>
            </a:r>
          </a:p>
          <a:p>
            <a:endParaRPr lang="en-GB" sz="2800" dirty="0" smtClean="0">
              <a:latin typeface="+mj-lt"/>
            </a:endParaRPr>
          </a:p>
          <a:p>
            <a:r>
              <a:rPr lang="en-GB" sz="2800" dirty="0" smtClean="0">
                <a:latin typeface="+mj-lt"/>
              </a:rPr>
              <a:t>What do you think a wise thing to do is? Why?</a:t>
            </a:r>
          </a:p>
          <a:p>
            <a:endParaRPr lang="en-GB" dirty="0" smtClean="0"/>
          </a:p>
        </p:txBody>
      </p:sp>
      <p:sp>
        <p:nvSpPr>
          <p:cNvPr id="2" name="Rectangle 1"/>
          <p:cNvSpPr/>
          <p:nvPr/>
        </p:nvSpPr>
        <p:spPr>
          <a:xfrm>
            <a:off x="4926842" y="2969090"/>
            <a:ext cx="2140740" cy="14330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211455" y="2046386"/>
            <a:ext cx="5365560" cy="2862322"/>
          </a:xfrm>
          <a:prstGeom prst="rect">
            <a:avLst/>
          </a:prstGeom>
        </p:spPr>
        <p:txBody>
          <a:bodyPr wrap="square">
            <a:spAutoFit/>
          </a:bodyPr>
          <a:lstStyle/>
          <a:p>
            <a:r>
              <a:rPr lang="en-GB" sz="2000" dirty="0" smtClean="0">
                <a:latin typeface="+mj-lt"/>
              </a:rPr>
              <a:t>You get home from school exhausted. You were in trouble again for not handing in your homework and the teacher has given you one last chance to get it in tomorrow. You are supposed to have hockey practice this evening and, if you miss it, you might get kicked off the team. However, if you go, you will not get your homework done, will have detention and might miss the match. What should you do?</a:t>
            </a:r>
            <a:endParaRPr lang="en-GB" sz="2000" dirty="0">
              <a:latin typeface="+mj-lt"/>
            </a:endParaRPr>
          </a:p>
        </p:txBody>
      </p:sp>
    </p:spTree>
    <p:extLst>
      <p:ext uri="{BB962C8B-B14F-4D97-AF65-F5344CB8AC3E}">
        <p14:creationId xmlns:p14="http://schemas.microsoft.com/office/powerpoint/2010/main" val="2975181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25742"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739226336"/>
              </p:ext>
            </p:extLst>
          </p:nvPr>
        </p:nvGraphicFramePr>
        <p:xfrm>
          <a:off x="2548409" y="1586739"/>
          <a:ext cx="7075882" cy="4284261"/>
        </p:xfrm>
        <a:graphic>
          <a:graphicData uri="http://schemas.openxmlformats.org/drawingml/2006/table">
            <a:tbl>
              <a:tblPr firstRow="1" firstCol="1" bandRow="1"/>
              <a:tblGrid>
                <a:gridCol w="1755737">
                  <a:extLst>
                    <a:ext uri="{9D8B030D-6E8A-4147-A177-3AD203B41FA5}">
                      <a16:colId xmlns:a16="http://schemas.microsoft.com/office/drawing/2014/main" val="4002364436"/>
                    </a:ext>
                  </a:extLst>
                </a:gridCol>
                <a:gridCol w="1874982">
                  <a:extLst>
                    <a:ext uri="{9D8B030D-6E8A-4147-A177-3AD203B41FA5}">
                      <a16:colId xmlns:a16="http://schemas.microsoft.com/office/drawing/2014/main" val="2945628300"/>
                    </a:ext>
                  </a:extLst>
                </a:gridCol>
                <a:gridCol w="1597890">
                  <a:extLst>
                    <a:ext uri="{9D8B030D-6E8A-4147-A177-3AD203B41FA5}">
                      <a16:colId xmlns:a16="http://schemas.microsoft.com/office/drawing/2014/main" val="3813316440"/>
                    </a:ext>
                  </a:extLst>
                </a:gridCol>
                <a:gridCol w="1847273">
                  <a:extLst>
                    <a:ext uri="{9D8B030D-6E8A-4147-A177-3AD203B41FA5}">
                      <a16:colId xmlns:a16="http://schemas.microsoft.com/office/drawing/2014/main" val="1736299985"/>
                    </a:ext>
                  </a:extLst>
                </a:gridCol>
              </a:tblGrid>
              <a:tr h="921188">
                <a:tc>
                  <a:txBody>
                    <a:bodyPr/>
                    <a:lstStyle/>
                    <a:p>
                      <a:pPr algn="l">
                        <a:lnSpc>
                          <a:spcPct val="118000"/>
                        </a:lnSpc>
                        <a:spcAft>
                          <a:spcPts val="600"/>
                        </a:spcAft>
                      </a:pPr>
                      <a:r>
                        <a:rPr lang="en-GB" sz="2800" kern="1400" dirty="0">
                          <a:solidFill>
                            <a:srgbClr val="000000"/>
                          </a:solidFill>
                          <a:effectLst/>
                          <a:latin typeface="+mj-lt"/>
                          <a:ea typeface="Times New Roman" panose="02020603050405020304" pitchFamily="18" charset="0"/>
                          <a:cs typeface="Calibri" panose="020F0502020204030204" pitchFamily="34" charset="0"/>
                        </a:rPr>
                        <a:t>What </a:t>
                      </a:r>
                      <a:r>
                        <a:rPr lang="en-GB" sz="2800" kern="1400" dirty="0" smtClean="0">
                          <a:solidFill>
                            <a:srgbClr val="000000"/>
                          </a:solidFill>
                          <a:effectLst/>
                          <a:latin typeface="+mj-lt"/>
                          <a:ea typeface="Times New Roman" panose="02020603050405020304" pitchFamily="18" charset="0"/>
                          <a:cs typeface="Calibri" panose="020F0502020204030204" pitchFamily="34" charset="0"/>
                        </a:rPr>
                        <a:t>am</a:t>
                      </a:r>
                      <a:r>
                        <a:rPr lang="en-GB" sz="2800" kern="1400" baseline="0" dirty="0" smtClean="0">
                          <a:solidFill>
                            <a:srgbClr val="000000"/>
                          </a:solidFill>
                          <a:effectLst/>
                          <a:latin typeface="+mj-lt"/>
                          <a:ea typeface="Times New Roman" panose="02020603050405020304" pitchFamily="18" charset="0"/>
                          <a:cs typeface="Calibri" panose="020F0502020204030204" pitchFamily="34" charset="0"/>
                        </a:rPr>
                        <a:t> I </a:t>
                      </a:r>
                      <a:r>
                        <a:rPr lang="en-GB" sz="2800" kern="1400" dirty="0" smtClean="0">
                          <a:solidFill>
                            <a:srgbClr val="000000"/>
                          </a:solidFill>
                          <a:effectLst/>
                          <a:latin typeface="+mj-lt"/>
                          <a:ea typeface="Times New Roman" panose="02020603050405020304" pitchFamily="18" charset="0"/>
                          <a:cs typeface="Calibri" panose="020F0502020204030204" pitchFamily="34" charset="0"/>
                        </a:rPr>
                        <a:t>happy with?</a:t>
                      </a:r>
                      <a:endParaRPr lang="en-GB" sz="2800" dirty="0">
                        <a:effectLst/>
                        <a:latin typeface="+mj-lt"/>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2800" kern="1400" dirty="0" smtClean="0">
                          <a:solidFill>
                            <a:srgbClr val="000000"/>
                          </a:solidFill>
                          <a:effectLst/>
                          <a:latin typeface="+mj-lt"/>
                          <a:ea typeface="Times New Roman" panose="02020603050405020304" pitchFamily="18" charset="0"/>
                          <a:cs typeface="Calibri" panose="020F0502020204030204" pitchFamily="34" charset="0"/>
                        </a:rPr>
                        <a:t>What would I </a:t>
                      </a:r>
                      <a:r>
                        <a:rPr lang="en-GB" sz="2800" kern="1400" dirty="0">
                          <a:solidFill>
                            <a:srgbClr val="000000"/>
                          </a:solidFill>
                          <a:effectLst/>
                          <a:latin typeface="+mj-lt"/>
                          <a:ea typeface="Times New Roman" panose="02020603050405020304" pitchFamily="18" charset="0"/>
                          <a:cs typeface="Calibri" panose="020F0502020204030204" pitchFamily="34" charset="0"/>
                        </a:rPr>
                        <a:t>like to work </a:t>
                      </a:r>
                      <a:r>
                        <a:rPr lang="en-GB" sz="2800" kern="1400" dirty="0" smtClean="0">
                          <a:solidFill>
                            <a:srgbClr val="000000"/>
                          </a:solidFill>
                          <a:effectLst/>
                          <a:latin typeface="+mj-lt"/>
                          <a:ea typeface="Times New Roman" panose="02020603050405020304" pitchFamily="18" charset="0"/>
                          <a:cs typeface="Calibri" panose="020F0502020204030204" pitchFamily="34" charset="0"/>
                        </a:rPr>
                        <a:t>on?</a:t>
                      </a:r>
                      <a:endParaRPr lang="en-GB" sz="2800" dirty="0">
                        <a:effectLst/>
                        <a:latin typeface="+mj-lt"/>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2800" kern="1400" dirty="0">
                          <a:solidFill>
                            <a:srgbClr val="000000"/>
                          </a:solidFill>
                          <a:effectLst/>
                          <a:latin typeface="+mj-lt"/>
                          <a:ea typeface="Times New Roman" panose="02020603050405020304" pitchFamily="18" charset="0"/>
                          <a:cs typeface="Calibri" panose="020F0502020204030204" pitchFamily="34" charset="0"/>
                        </a:rPr>
                        <a:t>My goal</a:t>
                      </a:r>
                      <a:endParaRPr lang="en-GB" sz="2800" dirty="0">
                        <a:effectLst/>
                        <a:latin typeface="+mj-lt"/>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2800" kern="1400" dirty="0">
                          <a:solidFill>
                            <a:srgbClr val="000000"/>
                          </a:solidFill>
                          <a:effectLst/>
                          <a:latin typeface="+mj-lt"/>
                          <a:ea typeface="Times New Roman" panose="02020603050405020304" pitchFamily="18" charset="0"/>
                          <a:cs typeface="Calibri" panose="020F0502020204030204" pitchFamily="34" charset="0"/>
                        </a:rPr>
                        <a:t>How I will achieve my goal?</a:t>
                      </a:r>
                      <a:endParaRPr lang="en-GB" sz="2800" dirty="0">
                        <a:effectLst/>
                        <a:latin typeface="+mj-lt"/>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605979"/>
                  </a:ext>
                </a:extLst>
              </a:tr>
              <a:tr h="2699936">
                <a:tc>
                  <a:txBody>
                    <a:bodyPr/>
                    <a:lstStyle/>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1000" kern="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1000" kern="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8000"/>
                        </a:lnSpc>
                        <a:spcAft>
                          <a:spcPts val="600"/>
                        </a:spcAft>
                      </a:pPr>
                      <a:r>
                        <a:rPr lang="en-GB" sz="1000" kern="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627615"/>
                  </a:ext>
                </a:extLst>
              </a:tr>
            </a:tbl>
          </a:graphicData>
        </a:graphic>
      </p:graphicFrame>
      <p:pic>
        <p:nvPicPr>
          <p:cNvPr id="3" name="Picture 2"/>
          <p:cNvPicPr>
            <a:picLocks noChangeAspect="1"/>
          </p:cNvPicPr>
          <p:nvPr/>
        </p:nvPicPr>
        <p:blipFill rotWithShape="1">
          <a:blip r:embed="rId5"/>
          <a:srcRect l="10582" t="12462" r="18693" b="5606"/>
          <a:stretch/>
        </p:blipFill>
        <p:spPr>
          <a:xfrm>
            <a:off x="310099" y="4583925"/>
            <a:ext cx="1478943" cy="1948071"/>
          </a:xfrm>
          <a:prstGeom prst="rect">
            <a:avLst/>
          </a:prstGeom>
        </p:spPr>
      </p:pic>
    </p:spTree>
    <p:extLst>
      <p:ext uri="{BB962C8B-B14F-4D97-AF65-F5344CB8AC3E}">
        <p14:creationId xmlns:p14="http://schemas.microsoft.com/office/powerpoint/2010/main" val="255371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201</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Reflecting on exercise</vt:lpstr>
      <vt:lpstr>True or False?</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Hunter (School of Education)</dc:creator>
  <cp:lastModifiedBy>Rebecca Wycherley (Education)</cp:lastModifiedBy>
  <cp:revision>11</cp:revision>
  <dcterms:created xsi:type="dcterms:W3CDTF">2019-07-08T11:18:31Z</dcterms:created>
  <dcterms:modified xsi:type="dcterms:W3CDTF">2020-06-05T12:15:12Z</dcterms:modified>
</cp:coreProperties>
</file>