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0" d="100"/>
          <a:sy n="70"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730832D-2184-4EFB-86CC-C4E8319EDDCB}"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3B0BB-A1A5-45C0-B0FA-F0D7553FB24C}" type="slidenum">
              <a:rPr lang="en-GB" smtClean="0"/>
              <a:t>‹#›</a:t>
            </a:fld>
            <a:endParaRPr lang="en-GB"/>
          </a:p>
        </p:txBody>
      </p:sp>
    </p:spTree>
    <p:extLst>
      <p:ext uri="{BB962C8B-B14F-4D97-AF65-F5344CB8AC3E}">
        <p14:creationId xmlns:p14="http://schemas.microsoft.com/office/powerpoint/2010/main" val="1942633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30832D-2184-4EFB-86CC-C4E8319EDDCB}"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3B0BB-A1A5-45C0-B0FA-F0D7553FB24C}" type="slidenum">
              <a:rPr lang="en-GB" smtClean="0"/>
              <a:t>‹#›</a:t>
            </a:fld>
            <a:endParaRPr lang="en-GB"/>
          </a:p>
        </p:txBody>
      </p:sp>
    </p:spTree>
    <p:extLst>
      <p:ext uri="{BB962C8B-B14F-4D97-AF65-F5344CB8AC3E}">
        <p14:creationId xmlns:p14="http://schemas.microsoft.com/office/powerpoint/2010/main" val="4017810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30832D-2184-4EFB-86CC-C4E8319EDDCB}"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3B0BB-A1A5-45C0-B0FA-F0D7553FB24C}" type="slidenum">
              <a:rPr lang="en-GB" smtClean="0"/>
              <a:t>‹#›</a:t>
            </a:fld>
            <a:endParaRPr lang="en-GB"/>
          </a:p>
        </p:txBody>
      </p:sp>
    </p:spTree>
    <p:extLst>
      <p:ext uri="{BB962C8B-B14F-4D97-AF65-F5344CB8AC3E}">
        <p14:creationId xmlns:p14="http://schemas.microsoft.com/office/powerpoint/2010/main" val="1378140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30832D-2184-4EFB-86CC-C4E8319EDDCB}"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3B0BB-A1A5-45C0-B0FA-F0D7553FB24C}" type="slidenum">
              <a:rPr lang="en-GB" smtClean="0"/>
              <a:t>‹#›</a:t>
            </a:fld>
            <a:endParaRPr lang="en-GB"/>
          </a:p>
        </p:txBody>
      </p:sp>
    </p:spTree>
    <p:extLst>
      <p:ext uri="{BB962C8B-B14F-4D97-AF65-F5344CB8AC3E}">
        <p14:creationId xmlns:p14="http://schemas.microsoft.com/office/powerpoint/2010/main" val="813020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30832D-2184-4EFB-86CC-C4E8319EDDCB}"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3B0BB-A1A5-45C0-B0FA-F0D7553FB24C}" type="slidenum">
              <a:rPr lang="en-GB" smtClean="0"/>
              <a:t>‹#›</a:t>
            </a:fld>
            <a:endParaRPr lang="en-GB"/>
          </a:p>
        </p:txBody>
      </p:sp>
    </p:spTree>
    <p:extLst>
      <p:ext uri="{BB962C8B-B14F-4D97-AF65-F5344CB8AC3E}">
        <p14:creationId xmlns:p14="http://schemas.microsoft.com/office/powerpoint/2010/main" val="4116218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730832D-2184-4EFB-86CC-C4E8319EDDCB}"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3B0BB-A1A5-45C0-B0FA-F0D7553FB24C}" type="slidenum">
              <a:rPr lang="en-GB" smtClean="0"/>
              <a:t>‹#›</a:t>
            </a:fld>
            <a:endParaRPr lang="en-GB"/>
          </a:p>
        </p:txBody>
      </p:sp>
    </p:spTree>
    <p:extLst>
      <p:ext uri="{BB962C8B-B14F-4D97-AF65-F5344CB8AC3E}">
        <p14:creationId xmlns:p14="http://schemas.microsoft.com/office/powerpoint/2010/main" val="2648542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730832D-2184-4EFB-86CC-C4E8319EDDCB}" type="datetimeFigureOut">
              <a:rPr lang="en-GB" smtClean="0"/>
              <a:t>05/06/2020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F3B0BB-A1A5-45C0-B0FA-F0D7553FB24C}" type="slidenum">
              <a:rPr lang="en-GB" smtClean="0"/>
              <a:t>‹#›</a:t>
            </a:fld>
            <a:endParaRPr lang="en-GB"/>
          </a:p>
        </p:txBody>
      </p:sp>
    </p:spTree>
    <p:extLst>
      <p:ext uri="{BB962C8B-B14F-4D97-AF65-F5344CB8AC3E}">
        <p14:creationId xmlns:p14="http://schemas.microsoft.com/office/powerpoint/2010/main" val="844701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730832D-2184-4EFB-86CC-C4E8319EDDCB}" type="datetimeFigureOut">
              <a:rPr lang="en-GB" smtClean="0"/>
              <a:t>05/06/2020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F3B0BB-A1A5-45C0-B0FA-F0D7553FB24C}" type="slidenum">
              <a:rPr lang="en-GB" smtClean="0"/>
              <a:t>‹#›</a:t>
            </a:fld>
            <a:endParaRPr lang="en-GB"/>
          </a:p>
        </p:txBody>
      </p:sp>
    </p:spTree>
    <p:extLst>
      <p:ext uri="{BB962C8B-B14F-4D97-AF65-F5344CB8AC3E}">
        <p14:creationId xmlns:p14="http://schemas.microsoft.com/office/powerpoint/2010/main" val="2000899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30832D-2184-4EFB-86CC-C4E8319EDDCB}" type="datetimeFigureOut">
              <a:rPr lang="en-GB" smtClean="0"/>
              <a:t>05/06/2020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F3B0BB-A1A5-45C0-B0FA-F0D7553FB24C}" type="slidenum">
              <a:rPr lang="en-GB" smtClean="0"/>
              <a:t>‹#›</a:t>
            </a:fld>
            <a:endParaRPr lang="en-GB"/>
          </a:p>
        </p:txBody>
      </p:sp>
    </p:spTree>
    <p:extLst>
      <p:ext uri="{BB962C8B-B14F-4D97-AF65-F5344CB8AC3E}">
        <p14:creationId xmlns:p14="http://schemas.microsoft.com/office/powerpoint/2010/main" val="4115477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30832D-2184-4EFB-86CC-C4E8319EDDCB}"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3B0BB-A1A5-45C0-B0FA-F0D7553FB24C}" type="slidenum">
              <a:rPr lang="en-GB" smtClean="0"/>
              <a:t>‹#›</a:t>
            </a:fld>
            <a:endParaRPr lang="en-GB"/>
          </a:p>
        </p:txBody>
      </p:sp>
    </p:spTree>
    <p:extLst>
      <p:ext uri="{BB962C8B-B14F-4D97-AF65-F5344CB8AC3E}">
        <p14:creationId xmlns:p14="http://schemas.microsoft.com/office/powerpoint/2010/main" val="1019410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30832D-2184-4EFB-86CC-C4E8319EDDCB}"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3B0BB-A1A5-45C0-B0FA-F0D7553FB24C}" type="slidenum">
              <a:rPr lang="en-GB" smtClean="0"/>
              <a:t>‹#›</a:t>
            </a:fld>
            <a:endParaRPr lang="en-GB"/>
          </a:p>
        </p:txBody>
      </p:sp>
    </p:spTree>
    <p:extLst>
      <p:ext uri="{BB962C8B-B14F-4D97-AF65-F5344CB8AC3E}">
        <p14:creationId xmlns:p14="http://schemas.microsoft.com/office/powerpoint/2010/main" val="3769493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30832D-2184-4EFB-86CC-C4E8319EDDCB}" type="datetimeFigureOut">
              <a:rPr lang="en-GB" smtClean="0"/>
              <a:t>05/06/2020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F3B0BB-A1A5-45C0-B0FA-F0D7553FB24C}" type="slidenum">
              <a:rPr lang="en-GB" smtClean="0"/>
              <a:t>‹#›</a:t>
            </a:fld>
            <a:endParaRPr lang="en-GB"/>
          </a:p>
        </p:txBody>
      </p:sp>
    </p:spTree>
    <p:extLst>
      <p:ext uri="{BB962C8B-B14F-4D97-AF65-F5344CB8AC3E}">
        <p14:creationId xmlns:p14="http://schemas.microsoft.com/office/powerpoint/2010/main" val="278683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www.childnet.com/resources/pshetoolkit/peer-pressure/back-me-up"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6780" y="1551733"/>
            <a:ext cx="9144000" cy="2387600"/>
          </a:xfrm>
        </p:spPr>
        <p:txBody>
          <a:bodyPr/>
          <a:lstStyle/>
          <a:p>
            <a:r>
              <a:rPr lang="en-GB" dirty="0" smtClean="0"/>
              <a:t>Recognising peer pressure</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10222821" y="5443605"/>
            <a:ext cx="1969179" cy="1414395"/>
          </a:xfrm>
          <a:prstGeom prst="rect">
            <a:avLst/>
          </a:prstGeom>
        </p:spPr>
      </p:pic>
      <p:pic>
        <p:nvPicPr>
          <p:cNvPr id="6" name="Picture 5"/>
          <p:cNvPicPr>
            <a:picLocks noChangeAspect="1"/>
          </p:cNvPicPr>
          <p:nvPr/>
        </p:nvPicPr>
        <p:blipFill>
          <a:blip r:embed="rId4"/>
          <a:stretch>
            <a:fillRect/>
          </a:stretch>
        </p:blipFill>
        <p:spPr>
          <a:xfrm>
            <a:off x="7833694" y="-30483"/>
            <a:ext cx="4523624" cy="1097375"/>
          </a:xfrm>
          <a:prstGeom prst="rect">
            <a:avLst/>
          </a:prstGeom>
        </p:spPr>
      </p:pic>
    </p:spTree>
    <p:extLst>
      <p:ext uri="{BB962C8B-B14F-4D97-AF65-F5344CB8AC3E}">
        <p14:creationId xmlns:p14="http://schemas.microsoft.com/office/powerpoint/2010/main" val="1274373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10171086" y="5443605"/>
            <a:ext cx="1969179" cy="1414395"/>
          </a:xfrm>
          <a:prstGeom prst="rect">
            <a:avLst/>
          </a:prstGeom>
        </p:spPr>
      </p:pic>
      <p:sp>
        <p:nvSpPr>
          <p:cNvPr id="2" name="Title 1"/>
          <p:cNvSpPr>
            <a:spLocks noGrp="1"/>
          </p:cNvSpPr>
          <p:nvPr>
            <p:ph type="ctrTitle"/>
          </p:nvPr>
        </p:nvSpPr>
        <p:spPr>
          <a:xfrm>
            <a:off x="-2029678" y="-197889"/>
            <a:ext cx="9144000" cy="2387600"/>
          </a:xfrm>
        </p:spPr>
        <p:txBody>
          <a:bodyPr>
            <a:normAutofit/>
          </a:bodyPr>
          <a:lstStyle/>
          <a:p>
            <a:r>
              <a:rPr lang="en-GB" sz="5400" dirty="0" smtClean="0"/>
              <a:t>Fact or fiction?</a:t>
            </a:r>
            <a:endParaRPr lang="en-GB" sz="5400" dirty="0"/>
          </a:p>
        </p:txBody>
      </p:sp>
      <p:pic>
        <p:nvPicPr>
          <p:cNvPr id="4" name="Picture 3"/>
          <p:cNvPicPr>
            <a:picLocks noChangeAspect="1"/>
          </p:cNvPicPr>
          <p:nvPr/>
        </p:nvPicPr>
        <p:blipFill>
          <a:blip r:embed="rId3"/>
          <a:stretch>
            <a:fillRect/>
          </a:stretch>
        </p:blipFill>
        <p:spPr>
          <a:xfrm>
            <a:off x="0" y="0"/>
            <a:ext cx="12205250" cy="1066892"/>
          </a:xfrm>
          <a:prstGeom prst="rect">
            <a:avLst/>
          </a:prstGeom>
        </p:spPr>
      </p:pic>
      <p:sp>
        <p:nvSpPr>
          <p:cNvPr id="6" name="TextBox 5"/>
          <p:cNvSpPr txBox="1"/>
          <p:nvPr/>
        </p:nvSpPr>
        <p:spPr>
          <a:xfrm>
            <a:off x="421417" y="2516347"/>
            <a:ext cx="4961611" cy="1384995"/>
          </a:xfrm>
          <a:prstGeom prst="rect">
            <a:avLst/>
          </a:prstGeom>
          <a:noFill/>
        </p:spPr>
        <p:txBody>
          <a:bodyPr wrap="square" rtlCol="0">
            <a:spAutoFit/>
          </a:bodyPr>
          <a:lstStyle/>
          <a:p>
            <a:r>
              <a:rPr lang="en-GB" sz="2800" dirty="0" smtClean="0">
                <a:latin typeface="+mj-lt"/>
              </a:rPr>
              <a:t>a) If you do something because of peer pressure, you are not responsible for your actions.</a:t>
            </a:r>
            <a:endParaRPr lang="en-GB" sz="2800" dirty="0">
              <a:latin typeface="+mj-lt"/>
            </a:endParaRPr>
          </a:p>
        </p:txBody>
      </p:sp>
      <p:sp>
        <p:nvSpPr>
          <p:cNvPr id="7" name="TextBox 6"/>
          <p:cNvSpPr txBox="1"/>
          <p:nvPr/>
        </p:nvSpPr>
        <p:spPr>
          <a:xfrm>
            <a:off x="421417" y="4201200"/>
            <a:ext cx="5565913" cy="954107"/>
          </a:xfrm>
          <a:prstGeom prst="rect">
            <a:avLst/>
          </a:prstGeom>
          <a:noFill/>
        </p:spPr>
        <p:txBody>
          <a:bodyPr wrap="square" rtlCol="0">
            <a:spAutoFit/>
          </a:bodyPr>
          <a:lstStyle/>
          <a:p>
            <a:r>
              <a:rPr lang="en-GB" sz="2800" dirty="0" smtClean="0">
                <a:latin typeface="+mj-lt"/>
              </a:rPr>
              <a:t>b) If you are a good friend, you will always do what your friend wants.</a:t>
            </a:r>
            <a:endParaRPr lang="en-GB" sz="2800" dirty="0">
              <a:latin typeface="+mj-lt"/>
            </a:endParaRPr>
          </a:p>
        </p:txBody>
      </p:sp>
      <p:sp>
        <p:nvSpPr>
          <p:cNvPr id="8" name="TextBox 7"/>
          <p:cNvSpPr txBox="1"/>
          <p:nvPr/>
        </p:nvSpPr>
        <p:spPr>
          <a:xfrm>
            <a:off x="421417" y="5523635"/>
            <a:ext cx="4230095" cy="954107"/>
          </a:xfrm>
          <a:prstGeom prst="rect">
            <a:avLst/>
          </a:prstGeom>
          <a:noFill/>
        </p:spPr>
        <p:txBody>
          <a:bodyPr wrap="square" rtlCol="0">
            <a:spAutoFit/>
          </a:bodyPr>
          <a:lstStyle/>
          <a:p>
            <a:r>
              <a:rPr lang="en-GB" sz="2800" dirty="0" smtClean="0">
                <a:latin typeface="+mj-lt"/>
              </a:rPr>
              <a:t>c) Peer pressure comes from a desire to fit in.</a:t>
            </a:r>
            <a:endParaRPr lang="en-GB" sz="2800" dirty="0">
              <a:latin typeface="+mj-lt"/>
            </a:endParaRPr>
          </a:p>
        </p:txBody>
      </p:sp>
      <p:sp>
        <p:nvSpPr>
          <p:cNvPr id="9" name="TextBox 8"/>
          <p:cNvSpPr txBox="1"/>
          <p:nvPr/>
        </p:nvSpPr>
        <p:spPr>
          <a:xfrm>
            <a:off x="6230688" y="2563065"/>
            <a:ext cx="5470499" cy="954107"/>
          </a:xfrm>
          <a:prstGeom prst="rect">
            <a:avLst/>
          </a:prstGeom>
          <a:noFill/>
        </p:spPr>
        <p:txBody>
          <a:bodyPr wrap="square" rtlCol="0">
            <a:spAutoFit/>
          </a:bodyPr>
          <a:lstStyle/>
          <a:p>
            <a:r>
              <a:rPr lang="en-GB" sz="2800" dirty="0" smtClean="0">
                <a:latin typeface="+mj-lt"/>
              </a:rPr>
              <a:t>d) Peer pressure can be experienced online as well as in person.</a:t>
            </a:r>
            <a:endParaRPr lang="en-GB" sz="2800" dirty="0">
              <a:latin typeface="+mj-lt"/>
            </a:endParaRPr>
          </a:p>
        </p:txBody>
      </p:sp>
      <p:sp>
        <p:nvSpPr>
          <p:cNvPr id="10" name="TextBox 9"/>
          <p:cNvSpPr txBox="1"/>
          <p:nvPr/>
        </p:nvSpPr>
        <p:spPr>
          <a:xfrm>
            <a:off x="6230688" y="4960637"/>
            <a:ext cx="5646315" cy="954107"/>
          </a:xfrm>
          <a:prstGeom prst="rect">
            <a:avLst/>
          </a:prstGeom>
          <a:noFill/>
        </p:spPr>
        <p:txBody>
          <a:bodyPr wrap="square" rtlCol="0">
            <a:spAutoFit/>
          </a:bodyPr>
          <a:lstStyle/>
          <a:p>
            <a:r>
              <a:rPr lang="en-GB" sz="2800" dirty="0" smtClean="0">
                <a:latin typeface="+mj-lt"/>
              </a:rPr>
              <a:t>f) If you give in to peer pressure, you lose some of your individuality. </a:t>
            </a:r>
            <a:endParaRPr lang="en-GB" sz="2800" dirty="0">
              <a:latin typeface="+mj-lt"/>
            </a:endParaRPr>
          </a:p>
        </p:txBody>
      </p:sp>
      <p:pic>
        <p:nvPicPr>
          <p:cNvPr id="12" name="Picture 11"/>
          <p:cNvPicPr>
            <a:picLocks noChangeAspect="1"/>
          </p:cNvPicPr>
          <p:nvPr/>
        </p:nvPicPr>
        <p:blipFill>
          <a:blip r:embed="rId4"/>
          <a:stretch>
            <a:fillRect/>
          </a:stretch>
        </p:blipFill>
        <p:spPr>
          <a:xfrm>
            <a:off x="7681626" y="22225"/>
            <a:ext cx="4523624" cy="1097375"/>
          </a:xfrm>
          <a:prstGeom prst="rect">
            <a:avLst/>
          </a:prstGeom>
        </p:spPr>
      </p:pic>
      <p:sp>
        <p:nvSpPr>
          <p:cNvPr id="3" name="TextBox 2"/>
          <p:cNvSpPr txBox="1"/>
          <p:nvPr/>
        </p:nvSpPr>
        <p:spPr>
          <a:xfrm>
            <a:off x="6230688" y="3727985"/>
            <a:ext cx="4677873" cy="954107"/>
          </a:xfrm>
          <a:prstGeom prst="rect">
            <a:avLst/>
          </a:prstGeom>
          <a:noFill/>
        </p:spPr>
        <p:txBody>
          <a:bodyPr wrap="square" rtlCol="0">
            <a:spAutoFit/>
          </a:bodyPr>
          <a:lstStyle/>
          <a:p>
            <a:r>
              <a:rPr lang="en-GB" sz="2800" dirty="0" smtClean="0">
                <a:latin typeface="+mj-lt"/>
              </a:rPr>
              <a:t>e) Peer pressure only happens to young people.</a:t>
            </a:r>
            <a:endParaRPr lang="en-GB" sz="2800" dirty="0">
              <a:latin typeface="+mj-lt"/>
            </a:endParaRPr>
          </a:p>
        </p:txBody>
      </p:sp>
    </p:spTree>
    <p:extLst>
      <p:ext uri="{BB962C8B-B14F-4D97-AF65-F5344CB8AC3E}">
        <p14:creationId xmlns:p14="http://schemas.microsoft.com/office/powerpoint/2010/main" val="124397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sp>
        <p:nvSpPr>
          <p:cNvPr id="3" name="Title 2"/>
          <p:cNvSpPr>
            <a:spLocks noGrp="1"/>
          </p:cNvSpPr>
          <p:nvPr>
            <p:ph type="ctrTitle"/>
          </p:nvPr>
        </p:nvSpPr>
        <p:spPr>
          <a:xfrm>
            <a:off x="264760" y="3762197"/>
            <a:ext cx="9144000" cy="2387600"/>
          </a:xfrm>
        </p:spPr>
        <p:txBody>
          <a:bodyPr>
            <a:noAutofit/>
          </a:bodyPr>
          <a:lstStyle/>
          <a:p>
            <a:pPr algn="l">
              <a:tabLst>
                <a:tab pos="177800" algn="l"/>
              </a:tabLst>
            </a:pPr>
            <a:r>
              <a:rPr lang="en-GB" sz="2800" dirty="0" smtClean="0"/>
              <a:t>Watch video:</a:t>
            </a:r>
            <a:br>
              <a:rPr lang="en-GB" sz="2800" dirty="0" smtClean="0"/>
            </a:br>
            <a:r>
              <a:rPr lang="en-GB" sz="2800" dirty="0" smtClean="0">
                <a:hlinkClick r:id="rId3"/>
              </a:rPr>
              <a:t>https://www.childnet.com/resources/pshetoolkit/peer-pressure/back-me-up </a:t>
            </a:r>
            <a:r>
              <a:rPr lang="en-GB" sz="2800" dirty="0" smtClean="0"/>
              <a:t>[accessed 28.05.2020].</a:t>
            </a:r>
            <a:br>
              <a:rPr lang="en-GB" sz="2800" dirty="0" smtClean="0"/>
            </a:br>
            <a:r>
              <a:rPr lang="en-GB" sz="2800" dirty="0" smtClean="0"/>
              <a:t/>
            </a:r>
            <a:br>
              <a:rPr lang="en-GB" sz="2800" dirty="0" smtClean="0"/>
            </a:br>
            <a:r>
              <a:rPr lang="en-GB" sz="2800" dirty="0" smtClean="0"/>
              <a:t>-	  Who is being pressured?</a:t>
            </a:r>
            <a:br>
              <a:rPr lang="en-GB" sz="2800" dirty="0" smtClean="0"/>
            </a:br>
            <a:r>
              <a:rPr lang="en-GB" sz="2800" dirty="0" smtClean="0"/>
              <a:t>-	  What are they being pressured to do?</a:t>
            </a:r>
            <a:br>
              <a:rPr lang="en-GB" sz="2800" dirty="0" smtClean="0"/>
            </a:br>
            <a:r>
              <a:rPr lang="en-GB" sz="2800" dirty="0" smtClean="0"/>
              <a:t>-   Why does Jack go along with what Charlie is doing? </a:t>
            </a:r>
            <a:br>
              <a:rPr lang="en-GB" sz="2800" dirty="0" smtClean="0"/>
            </a:br>
            <a:r>
              <a:rPr lang="en-GB" sz="2800" dirty="0" smtClean="0"/>
              <a:t>-	  Are Charlie and Jack equally responsible for bullying?</a:t>
            </a:r>
            <a:br>
              <a:rPr lang="en-GB" sz="2800" dirty="0" smtClean="0"/>
            </a:br>
            <a:r>
              <a:rPr lang="en-GB" sz="2800" dirty="0" smtClean="0"/>
              <a:t>-	  What do you think Charlie will do next? Is this the right  </a:t>
            </a:r>
            <a:br>
              <a:rPr lang="en-GB" sz="2800" dirty="0" smtClean="0"/>
            </a:br>
            <a:r>
              <a:rPr lang="en-GB" sz="2800" dirty="0"/>
              <a:t> </a:t>
            </a:r>
            <a:r>
              <a:rPr lang="en-GB" sz="2800" dirty="0" smtClean="0"/>
              <a:t>   thing to do? </a:t>
            </a:r>
            <a:br>
              <a:rPr lang="en-GB" sz="2800" dirty="0" smtClean="0"/>
            </a:br>
            <a:r>
              <a:rPr lang="en-GB" sz="2800" dirty="0" smtClean="0"/>
              <a:t>-	  What virtues does Charlie need to do the right thing?</a:t>
            </a:r>
            <a:br>
              <a:rPr lang="en-GB" sz="2800" dirty="0" smtClean="0"/>
            </a:br>
            <a:endParaRPr lang="en-GB" sz="2800" dirty="0"/>
          </a:p>
        </p:txBody>
      </p:sp>
      <p:pic>
        <p:nvPicPr>
          <p:cNvPr id="5" name="Picture 4"/>
          <p:cNvPicPr>
            <a:picLocks noChangeAspect="1"/>
          </p:cNvPicPr>
          <p:nvPr/>
        </p:nvPicPr>
        <p:blipFill>
          <a:blip r:embed="rId4"/>
          <a:stretch>
            <a:fillRect/>
          </a:stretch>
        </p:blipFill>
        <p:spPr>
          <a:xfrm>
            <a:off x="9046585" y="1454110"/>
            <a:ext cx="2865368" cy="2133785"/>
          </a:xfrm>
          <a:prstGeom prst="rect">
            <a:avLst/>
          </a:prstGeom>
        </p:spPr>
      </p:pic>
      <p:sp>
        <p:nvSpPr>
          <p:cNvPr id="11" name="Rectangle 10"/>
          <p:cNvSpPr/>
          <p:nvPr/>
        </p:nvSpPr>
        <p:spPr>
          <a:xfrm>
            <a:off x="9770934" y="3564711"/>
            <a:ext cx="1416670" cy="276999"/>
          </a:xfrm>
          <a:prstGeom prst="rect">
            <a:avLst/>
          </a:prstGeom>
        </p:spPr>
        <p:txBody>
          <a:bodyPr wrap="none">
            <a:spAutoFit/>
          </a:bodyPr>
          <a:lstStyle/>
          <a:p>
            <a:r>
              <a:rPr lang="en-GB" sz="1200" dirty="0" smtClean="0"/>
              <a:t>Image: pixabay.com</a:t>
            </a:r>
            <a:endParaRPr lang="en-GB" sz="1200" dirty="0"/>
          </a:p>
        </p:txBody>
      </p:sp>
      <p:pic>
        <p:nvPicPr>
          <p:cNvPr id="12" name="Picture 11"/>
          <p:cNvPicPr>
            <a:picLocks noChangeAspect="1"/>
          </p:cNvPicPr>
          <p:nvPr/>
        </p:nvPicPr>
        <p:blipFill>
          <a:blip r:embed="rId5"/>
          <a:stretch>
            <a:fillRect/>
          </a:stretch>
        </p:blipFill>
        <p:spPr>
          <a:xfrm>
            <a:off x="10112781" y="5429559"/>
            <a:ext cx="1969179" cy="1414395"/>
          </a:xfrm>
          <a:prstGeom prst="rect">
            <a:avLst/>
          </a:prstGeom>
        </p:spPr>
      </p:pic>
      <p:pic>
        <p:nvPicPr>
          <p:cNvPr id="13" name="Picture 12"/>
          <p:cNvPicPr>
            <a:picLocks noChangeAspect="1"/>
          </p:cNvPicPr>
          <p:nvPr/>
        </p:nvPicPr>
        <p:blipFill>
          <a:blip r:embed="rId6"/>
          <a:stretch>
            <a:fillRect/>
          </a:stretch>
        </p:blipFill>
        <p:spPr>
          <a:xfrm>
            <a:off x="7770083" y="-30483"/>
            <a:ext cx="4523624" cy="1097375"/>
          </a:xfrm>
          <a:prstGeom prst="rect">
            <a:avLst/>
          </a:prstGeom>
        </p:spPr>
      </p:pic>
    </p:spTree>
    <p:extLst>
      <p:ext uri="{BB962C8B-B14F-4D97-AF65-F5344CB8AC3E}">
        <p14:creationId xmlns:p14="http://schemas.microsoft.com/office/powerpoint/2010/main" val="281281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10236071" y="5403659"/>
            <a:ext cx="1969179" cy="1414395"/>
          </a:xfrm>
          <a:prstGeom prst="rect">
            <a:avLst/>
          </a:prstGeom>
        </p:spPr>
      </p:pic>
      <p:pic>
        <p:nvPicPr>
          <p:cNvPr id="4" name="Picture 3"/>
          <p:cNvPicPr>
            <a:picLocks noChangeAspect="1"/>
          </p:cNvPicPr>
          <p:nvPr/>
        </p:nvPicPr>
        <p:blipFill>
          <a:blip r:embed="rId3"/>
          <a:stretch>
            <a:fillRect/>
          </a:stretch>
        </p:blipFill>
        <p:spPr>
          <a:xfrm>
            <a:off x="0" y="0"/>
            <a:ext cx="12205250" cy="1066892"/>
          </a:xfrm>
          <a:prstGeom prst="rect">
            <a:avLst/>
          </a:prstGeom>
        </p:spPr>
      </p:pic>
      <p:pic>
        <p:nvPicPr>
          <p:cNvPr id="6" name="Picture 5"/>
          <p:cNvPicPr>
            <a:picLocks noChangeAspect="1"/>
          </p:cNvPicPr>
          <p:nvPr/>
        </p:nvPicPr>
        <p:blipFill>
          <a:blip r:embed="rId4"/>
          <a:stretch>
            <a:fillRect/>
          </a:stretch>
        </p:blipFill>
        <p:spPr>
          <a:xfrm>
            <a:off x="3829287" y="1541545"/>
            <a:ext cx="7226640" cy="4349254"/>
          </a:xfrm>
          <a:prstGeom prst="rect">
            <a:avLst/>
          </a:prstGeom>
        </p:spPr>
      </p:pic>
      <p:sp>
        <p:nvSpPr>
          <p:cNvPr id="7" name="Rectangle 6"/>
          <p:cNvSpPr/>
          <p:nvPr/>
        </p:nvSpPr>
        <p:spPr>
          <a:xfrm>
            <a:off x="328653" y="1498821"/>
            <a:ext cx="3575437" cy="4832092"/>
          </a:xfrm>
          <a:prstGeom prst="rect">
            <a:avLst/>
          </a:prstGeom>
        </p:spPr>
        <p:txBody>
          <a:bodyPr wrap="square">
            <a:spAutoFit/>
          </a:bodyPr>
          <a:lstStyle/>
          <a:p>
            <a:r>
              <a:rPr lang="en-GB" sz="2800" dirty="0" smtClean="0">
                <a:latin typeface="+mj-lt"/>
              </a:rPr>
              <a:t>What is the problem?</a:t>
            </a:r>
          </a:p>
          <a:p>
            <a:endParaRPr lang="en-GB" sz="2800" dirty="0" smtClean="0">
              <a:latin typeface="+mj-lt"/>
            </a:endParaRPr>
          </a:p>
          <a:p>
            <a:r>
              <a:rPr lang="en-GB" sz="2800" dirty="0" smtClean="0">
                <a:latin typeface="+mj-lt"/>
              </a:rPr>
              <a:t>How would you feel?</a:t>
            </a:r>
          </a:p>
          <a:p>
            <a:endParaRPr lang="en-GB" sz="2800" dirty="0" smtClean="0">
              <a:latin typeface="+mj-lt"/>
            </a:endParaRPr>
          </a:p>
          <a:p>
            <a:r>
              <a:rPr lang="en-GB" sz="2800" dirty="0" smtClean="0">
                <a:latin typeface="+mj-lt"/>
              </a:rPr>
              <a:t>What virtues are involved in this scenario?</a:t>
            </a:r>
          </a:p>
          <a:p>
            <a:endParaRPr lang="en-GB" sz="2800" dirty="0" smtClean="0">
              <a:latin typeface="+mj-lt"/>
            </a:endParaRPr>
          </a:p>
          <a:p>
            <a:r>
              <a:rPr lang="en-GB" sz="2800" dirty="0" smtClean="0">
                <a:latin typeface="+mj-lt"/>
              </a:rPr>
              <a:t>What do you think a wise thing to do is? Why?</a:t>
            </a:r>
            <a:endParaRPr lang="en-GB" sz="2800" dirty="0">
              <a:latin typeface="+mj-lt"/>
            </a:endParaRPr>
          </a:p>
        </p:txBody>
      </p:sp>
      <p:sp>
        <p:nvSpPr>
          <p:cNvPr id="8" name="Rectangle 7"/>
          <p:cNvSpPr/>
          <p:nvPr/>
        </p:nvSpPr>
        <p:spPr>
          <a:xfrm>
            <a:off x="4772107" y="2198163"/>
            <a:ext cx="4839694" cy="2246769"/>
          </a:xfrm>
          <a:prstGeom prst="rect">
            <a:avLst/>
          </a:prstGeom>
        </p:spPr>
        <p:txBody>
          <a:bodyPr wrap="square">
            <a:spAutoFit/>
          </a:bodyPr>
          <a:lstStyle/>
          <a:p>
            <a:r>
              <a:rPr lang="en-GB" sz="2000" dirty="0" smtClean="0">
                <a:latin typeface="+mj-lt"/>
              </a:rPr>
              <a:t>You walk into the toilets at break and see one of your friends making fun of a new pupil in the class who doesn’t speak much English.  They see you and tell you that you have to join in. You don’t want to, but they have said if you don’t they will tell the teachers you were making fun of the new pupil.</a:t>
            </a:r>
            <a:endParaRPr lang="en-GB" sz="2000" dirty="0">
              <a:latin typeface="+mj-lt"/>
            </a:endParaRPr>
          </a:p>
        </p:txBody>
      </p:sp>
      <p:pic>
        <p:nvPicPr>
          <p:cNvPr id="9" name="Picture 8"/>
          <p:cNvPicPr>
            <a:picLocks noChangeAspect="1"/>
          </p:cNvPicPr>
          <p:nvPr/>
        </p:nvPicPr>
        <p:blipFill>
          <a:blip r:embed="rId5"/>
          <a:stretch>
            <a:fillRect/>
          </a:stretch>
        </p:blipFill>
        <p:spPr>
          <a:xfrm>
            <a:off x="7793938" y="0"/>
            <a:ext cx="4523624" cy="1097375"/>
          </a:xfrm>
          <a:prstGeom prst="rect">
            <a:avLst/>
          </a:prstGeom>
        </p:spPr>
      </p:pic>
    </p:spTree>
    <p:extLst>
      <p:ext uri="{BB962C8B-B14F-4D97-AF65-F5344CB8AC3E}">
        <p14:creationId xmlns:p14="http://schemas.microsoft.com/office/powerpoint/2010/main" val="2303271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9" name="Picture 8"/>
          <p:cNvPicPr>
            <a:picLocks noChangeAspect="1"/>
          </p:cNvPicPr>
          <p:nvPr/>
        </p:nvPicPr>
        <p:blipFill>
          <a:blip r:embed="rId3"/>
          <a:stretch>
            <a:fillRect/>
          </a:stretch>
        </p:blipFill>
        <p:spPr>
          <a:xfrm>
            <a:off x="7793938" y="0"/>
            <a:ext cx="4523624" cy="1097375"/>
          </a:xfrm>
          <a:prstGeom prst="rect">
            <a:avLst/>
          </a:prstGeom>
        </p:spPr>
      </p:pic>
      <p:pic>
        <p:nvPicPr>
          <p:cNvPr id="10" name="Picture 9"/>
          <p:cNvPicPr>
            <a:picLocks noChangeAspect="1"/>
          </p:cNvPicPr>
          <p:nvPr/>
        </p:nvPicPr>
        <p:blipFill>
          <a:blip r:embed="rId4"/>
          <a:stretch>
            <a:fillRect/>
          </a:stretch>
        </p:blipFill>
        <p:spPr>
          <a:xfrm>
            <a:off x="10222821" y="5443605"/>
            <a:ext cx="1969179" cy="1414395"/>
          </a:xfrm>
          <a:prstGeom prst="rect">
            <a:avLst/>
          </a:prstGeom>
        </p:spPr>
      </p:pic>
      <p:sp>
        <p:nvSpPr>
          <p:cNvPr id="2" name="TextBox 1"/>
          <p:cNvSpPr txBox="1"/>
          <p:nvPr/>
        </p:nvSpPr>
        <p:spPr>
          <a:xfrm>
            <a:off x="1701580" y="2647785"/>
            <a:ext cx="8428382" cy="1077218"/>
          </a:xfrm>
          <a:prstGeom prst="rect">
            <a:avLst/>
          </a:prstGeom>
          <a:noFill/>
        </p:spPr>
        <p:txBody>
          <a:bodyPr wrap="square" rtlCol="0">
            <a:spAutoFit/>
          </a:bodyPr>
          <a:lstStyle/>
          <a:p>
            <a:pPr algn="ctr"/>
            <a:r>
              <a:rPr lang="en-GB" sz="3200" dirty="0" smtClean="0">
                <a:latin typeface="+mj-lt"/>
              </a:rPr>
              <a:t>Which virtues do you think are the most important for dealing with peer pressure? Why?</a:t>
            </a:r>
            <a:endParaRPr lang="en-GB" sz="3200" dirty="0">
              <a:latin typeface="+mj-lt"/>
            </a:endParaRPr>
          </a:p>
        </p:txBody>
      </p:sp>
      <p:pic>
        <p:nvPicPr>
          <p:cNvPr id="3" name="Picture 2"/>
          <p:cNvPicPr>
            <a:picLocks noChangeAspect="1"/>
          </p:cNvPicPr>
          <p:nvPr/>
        </p:nvPicPr>
        <p:blipFill rotWithShape="1">
          <a:blip r:embed="rId5"/>
          <a:srcRect l="11976" t="12217" r="18820" b="5515"/>
          <a:stretch/>
        </p:blipFill>
        <p:spPr>
          <a:xfrm>
            <a:off x="125134" y="4901978"/>
            <a:ext cx="1447137" cy="1956022"/>
          </a:xfrm>
          <a:prstGeom prst="rect">
            <a:avLst/>
          </a:prstGeom>
        </p:spPr>
      </p:pic>
    </p:spTree>
    <p:extLst>
      <p:ext uri="{BB962C8B-B14F-4D97-AF65-F5344CB8AC3E}">
        <p14:creationId xmlns:p14="http://schemas.microsoft.com/office/powerpoint/2010/main" val="895575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313</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Recognising peer pressure</vt:lpstr>
      <vt:lpstr>Fact or fiction?</vt:lpstr>
      <vt:lpstr>Watch video: https://www.childnet.com/resources/pshetoolkit/peer-pressure/back-me-up [accessed 28.05.2020].  -   Who is being pressured? -   What are they being pressured to do? -   Why does Jack go along with what Charlie is doing?  -   Are Charlie and Jack equally responsible for bullying? -   What do you think Charlie will do next? Is this the right       thing to do?  -   What virtues does Charlie need to do the right thing? </vt:lpstr>
      <vt:lpstr>PowerPoint Presentation</vt:lpstr>
      <vt:lpstr>PowerPoint Presentation</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Responding to peer pressure</dc:title>
  <dc:creator>Rachael Hunter (School of Education)</dc:creator>
  <cp:lastModifiedBy>Rebecca Wycherley (Education)</cp:lastModifiedBy>
  <cp:revision>15</cp:revision>
  <dcterms:created xsi:type="dcterms:W3CDTF">2019-07-09T08:01:15Z</dcterms:created>
  <dcterms:modified xsi:type="dcterms:W3CDTF">2020-06-05T12:33:00Z</dcterms:modified>
</cp:coreProperties>
</file>