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0" d="100"/>
          <a:sy n="70"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E4D31F4-5A7D-424C-A3A3-A6CF1EB220AA}" type="datetimeFigureOut">
              <a:rPr lang="en-GB" smtClean="0"/>
              <a:t>03/06/2020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F33872-06EE-4948-86CF-096D6039FBA4}" type="slidenum">
              <a:rPr lang="en-GB" smtClean="0"/>
              <a:t>‹#›</a:t>
            </a:fld>
            <a:endParaRPr lang="en-GB"/>
          </a:p>
        </p:txBody>
      </p:sp>
    </p:spTree>
    <p:extLst>
      <p:ext uri="{BB962C8B-B14F-4D97-AF65-F5344CB8AC3E}">
        <p14:creationId xmlns:p14="http://schemas.microsoft.com/office/powerpoint/2010/main" val="1647242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4D31F4-5A7D-424C-A3A3-A6CF1EB220AA}" type="datetimeFigureOut">
              <a:rPr lang="en-GB" smtClean="0"/>
              <a:t>03/06/2020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F33872-06EE-4948-86CF-096D6039FBA4}" type="slidenum">
              <a:rPr lang="en-GB" smtClean="0"/>
              <a:t>‹#›</a:t>
            </a:fld>
            <a:endParaRPr lang="en-GB"/>
          </a:p>
        </p:txBody>
      </p:sp>
    </p:spTree>
    <p:extLst>
      <p:ext uri="{BB962C8B-B14F-4D97-AF65-F5344CB8AC3E}">
        <p14:creationId xmlns:p14="http://schemas.microsoft.com/office/powerpoint/2010/main" val="1202868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4D31F4-5A7D-424C-A3A3-A6CF1EB220AA}" type="datetimeFigureOut">
              <a:rPr lang="en-GB" smtClean="0"/>
              <a:t>03/06/2020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F33872-06EE-4948-86CF-096D6039FBA4}" type="slidenum">
              <a:rPr lang="en-GB" smtClean="0"/>
              <a:t>‹#›</a:t>
            </a:fld>
            <a:endParaRPr lang="en-GB"/>
          </a:p>
        </p:txBody>
      </p:sp>
    </p:spTree>
    <p:extLst>
      <p:ext uri="{BB962C8B-B14F-4D97-AF65-F5344CB8AC3E}">
        <p14:creationId xmlns:p14="http://schemas.microsoft.com/office/powerpoint/2010/main" val="2136599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4D31F4-5A7D-424C-A3A3-A6CF1EB220AA}" type="datetimeFigureOut">
              <a:rPr lang="en-GB" smtClean="0"/>
              <a:t>03/06/2020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F33872-06EE-4948-86CF-096D6039FBA4}" type="slidenum">
              <a:rPr lang="en-GB" smtClean="0"/>
              <a:t>‹#›</a:t>
            </a:fld>
            <a:endParaRPr lang="en-GB"/>
          </a:p>
        </p:txBody>
      </p:sp>
    </p:spTree>
    <p:extLst>
      <p:ext uri="{BB962C8B-B14F-4D97-AF65-F5344CB8AC3E}">
        <p14:creationId xmlns:p14="http://schemas.microsoft.com/office/powerpoint/2010/main" val="213082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E4D31F4-5A7D-424C-A3A3-A6CF1EB220AA}" type="datetimeFigureOut">
              <a:rPr lang="en-GB" smtClean="0"/>
              <a:t>03/06/2020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F33872-06EE-4948-86CF-096D6039FBA4}" type="slidenum">
              <a:rPr lang="en-GB" smtClean="0"/>
              <a:t>‹#›</a:t>
            </a:fld>
            <a:endParaRPr lang="en-GB"/>
          </a:p>
        </p:txBody>
      </p:sp>
    </p:spTree>
    <p:extLst>
      <p:ext uri="{BB962C8B-B14F-4D97-AF65-F5344CB8AC3E}">
        <p14:creationId xmlns:p14="http://schemas.microsoft.com/office/powerpoint/2010/main" val="2002119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E4D31F4-5A7D-424C-A3A3-A6CF1EB220AA}" type="datetimeFigureOut">
              <a:rPr lang="en-GB" smtClean="0"/>
              <a:t>03/06/2020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F33872-06EE-4948-86CF-096D6039FBA4}" type="slidenum">
              <a:rPr lang="en-GB" smtClean="0"/>
              <a:t>‹#›</a:t>
            </a:fld>
            <a:endParaRPr lang="en-GB"/>
          </a:p>
        </p:txBody>
      </p:sp>
    </p:spTree>
    <p:extLst>
      <p:ext uri="{BB962C8B-B14F-4D97-AF65-F5344CB8AC3E}">
        <p14:creationId xmlns:p14="http://schemas.microsoft.com/office/powerpoint/2010/main" val="3361797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E4D31F4-5A7D-424C-A3A3-A6CF1EB220AA}" type="datetimeFigureOut">
              <a:rPr lang="en-GB" smtClean="0"/>
              <a:t>03/06/2020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9F33872-06EE-4948-86CF-096D6039FBA4}" type="slidenum">
              <a:rPr lang="en-GB" smtClean="0"/>
              <a:t>‹#›</a:t>
            </a:fld>
            <a:endParaRPr lang="en-GB"/>
          </a:p>
        </p:txBody>
      </p:sp>
    </p:spTree>
    <p:extLst>
      <p:ext uri="{BB962C8B-B14F-4D97-AF65-F5344CB8AC3E}">
        <p14:creationId xmlns:p14="http://schemas.microsoft.com/office/powerpoint/2010/main" val="3755890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E4D31F4-5A7D-424C-A3A3-A6CF1EB220AA}" type="datetimeFigureOut">
              <a:rPr lang="en-GB" smtClean="0"/>
              <a:t>03/06/2020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9F33872-06EE-4948-86CF-096D6039FBA4}" type="slidenum">
              <a:rPr lang="en-GB" smtClean="0"/>
              <a:t>‹#›</a:t>
            </a:fld>
            <a:endParaRPr lang="en-GB"/>
          </a:p>
        </p:txBody>
      </p:sp>
    </p:spTree>
    <p:extLst>
      <p:ext uri="{BB962C8B-B14F-4D97-AF65-F5344CB8AC3E}">
        <p14:creationId xmlns:p14="http://schemas.microsoft.com/office/powerpoint/2010/main" val="1508122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4D31F4-5A7D-424C-A3A3-A6CF1EB220AA}" type="datetimeFigureOut">
              <a:rPr lang="en-GB" smtClean="0"/>
              <a:t>03/06/2020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9F33872-06EE-4948-86CF-096D6039FBA4}" type="slidenum">
              <a:rPr lang="en-GB" smtClean="0"/>
              <a:t>‹#›</a:t>
            </a:fld>
            <a:endParaRPr lang="en-GB"/>
          </a:p>
        </p:txBody>
      </p:sp>
    </p:spTree>
    <p:extLst>
      <p:ext uri="{BB962C8B-B14F-4D97-AF65-F5344CB8AC3E}">
        <p14:creationId xmlns:p14="http://schemas.microsoft.com/office/powerpoint/2010/main" val="418522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E4D31F4-5A7D-424C-A3A3-A6CF1EB220AA}" type="datetimeFigureOut">
              <a:rPr lang="en-GB" smtClean="0"/>
              <a:t>03/06/2020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F33872-06EE-4948-86CF-096D6039FBA4}" type="slidenum">
              <a:rPr lang="en-GB" smtClean="0"/>
              <a:t>‹#›</a:t>
            </a:fld>
            <a:endParaRPr lang="en-GB"/>
          </a:p>
        </p:txBody>
      </p:sp>
    </p:spTree>
    <p:extLst>
      <p:ext uri="{BB962C8B-B14F-4D97-AF65-F5344CB8AC3E}">
        <p14:creationId xmlns:p14="http://schemas.microsoft.com/office/powerpoint/2010/main" val="3514518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E4D31F4-5A7D-424C-A3A3-A6CF1EB220AA}" type="datetimeFigureOut">
              <a:rPr lang="en-GB" smtClean="0"/>
              <a:t>03/06/2020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F33872-06EE-4948-86CF-096D6039FBA4}" type="slidenum">
              <a:rPr lang="en-GB" smtClean="0"/>
              <a:t>‹#›</a:t>
            </a:fld>
            <a:endParaRPr lang="en-GB"/>
          </a:p>
        </p:txBody>
      </p:sp>
    </p:spTree>
    <p:extLst>
      <p:ext uri="{BB962C8B-B14F-4D97-AF65-F5344CB8AC3E}">
        <p14:creationId xmlns:p14="http://schemas.microsoft.com/office/powerpoint/2010/main" val="3361305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4D31F4-5A7D-424C-A3A3-A6CF1EB220AA}" type="datetimeFigureOut">
              <a:rPr lang="en-GB" smtClean="0"/>
              <a:t>03/06/2020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F33872-06EE-4948-86CF-096D6039FBA4}" type="slidenum">
              <a:rPr lang="en-GB" smtClean="0"/>
              <a:t>‹#›</a:t>
            </a:fld>
            <a:endParaRPr lang="en-GB"/>
          </a:p>
        </p:txBody>
      </p:sp>
    </p:spTree>
    <p:extLst>
      <p:ext uri="{BB962C8B-B14F-4D97-AF65-F5344CB8AC3E}">
        <p14:creationId xmlns:p14="http://schemas.microsoft.com/office/powerpoint/2010/main" val="2705201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s://www.telegraph.co.uk/women/womens-life/9626762/Olympic-gold-medallist-Helen-Glover-Young-girls-face-peer-pressure-to-drop-out-of-sport.html"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childline.org.uk/info-advice/friends-relationships-sex/friends/peer-pressure/" TargetMode="External"/><Relationship Id="rId5" Type="http://schemas.openxmlformats.org/officeDocument/2006/relationships/hyperlink" Target="https://www.bbc.co.uk/cbbc/findoutmore/help-me-out-peer-pressure"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9315" y="1575588"/>
            <a:ext cx="9144000" cy="2387600"/>
          </a:xfrm>
        </p:spPr>
        <p:txBody>
          <a:bodyPr/>
          <a:lstStyle/>
          <a:p>
            <a:r>
              <a:rPr lang="en-GB" dirty="0" smtClean="0"/>
              <a:t>Standing up to peer pressure</a:t>
            </a:r>
            <a:endParaRPr lang="en-GB" dirty="0"/>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49596" y="24988"/>
            <a:ext cx="4523624" cy="1097375"/>
          </a:xfrm>
          <a:prstGeom prst="rect">
            <a:avLst/>
          </a:prstGeom>
        </p:spPr>
      </p:pic>
      <p:pic>
        <p:nvPicPr>
          <p:cNvPr id="6" name="Picture 5"/>
          <p:cNvPicPr>
            <a:picLocks noChangeAspect="1"/>
          </p:cNvPicPr>
          <p:nvPr/>
        </p:nvPicPr>
        <p:blipFill>
          <a:blip r:embed="rId4"/>
          <a:stretch>
            <a:fillRect/>
          </a:stretch>
        </p:blipFill>
        <p:spPr>
          <a:xfrm>
            <a:off x="10111408" y="5443605"/>
            <a:ext cx="1969179" cy="1414395"/>
          </a:xfrm>
          <a:prstGeom prst="rect">
            <a:avLst/>
          </a:prstGeom>
        </p:spPr>
      </p:pic>
    </p:spTree>
    <p:extLst>
      <p:ext uri="{BB962C8B-B14F-4D97-AF65-F5344CB8AC3E}">
        <p14:creationId xmlns:p14="http://schemas.microsoft.com/office/powerpoint/2010/main" val="3099839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9499" y="4107770"/>
            <a:ext cx="9144000" cy="2387600"/>
          </a:xfrm>
        </p:spPr>
        <p:txBody>
          <a:bodyPr>
            <a:normAutofit fontScale="90000"/>
          </a:bodyPr>
          <a:lstStyle/>
          <a:p>
            <a:pPr marL="355600" indent="-177800" algn="l"/>
            <a:r>
              <a:rPr lang="en-GB" sz="3100" dirty="0" smtClean="0"/>
              <a:t>“Peer pressure makes girls drop out of </a:t>
            </a:r>
            <a:r>
              <a:rPr lang="en-GB" sz="3100" dirty="0" smtClean="0"/>
              <a:t>sport.” </a:t>
            </a:r>
            <a:r>
              <a:rPr lang="en-GB" sz="3100" dirty="0" smtClean="0"/>
              <a:t/>
            </a:r>
            <a:br>
              <a:rPr lang="en-GB" sz="3100" dirty="0" smtClean="0"/>
            </a:br>
            <a:r>
              <a:rPr lang="en-GB" sz="3100" dirty="0" smtClean="0"/>
              <a:t/>
            </a:r>
            <a:br>
              <a:rPr lang="en-GB" sz="3100" dirty="0" smtClean="0"/>
            </a:br>
            <a:r>
              <a:rPr lang="en-GB" sz="3100" dirty="0" smtClean="0"/>
              <a:t>Discuss:</a:t>
            </a:r>
            <a:br>
              <a:rPr lang="en-GB" sz="3100" dirty="0" smtClean="0"/>
            </a:br>
            <a:r>
              <a:rPr lang="en-GB" sz="3100" dirty="0" smtClean="0"/>
              <a:t/>
            </a:r>
            <a:br>
              <a:rPr lang="en-GB" sz="3100" dirty="0" smtClean="0"/>
            </a:br>
            <a:r>
              <a:rPr lang="en-GB" sz="3100" dirty="0" smtClean="0"/>
              <a:t>-	How </a:t>
            </a:r>
            <a:r>
              <a:rPr lang="en-GB" sz="3100" dirty="0" smtClean="0"/>
              <a:t>might this be the case?</a:t>
            </a:r>
            <a:br>
              <a:rPr lang="en-GB" sz="3100" dirty="0" smtClean="0"/>
            </a:br>
            <a:r>
              <a:rPr lang="en-GB" sz="3100" dirty="0" smtClean="0"/>
              <a:t/>
            </a:r>
            <a:br>
              <a:rPr lang="en-GB" sz="3100" dirty="0" smtClean="0"/>
            </a:br>
            <a:r>
              <a:rPr lang="en-GB" sz="3100" dirty="0" smtClean="0"/>
              <a:t>-	</a:t>
            </a:r>
            <a:r>
              <a:rPr lang="en-GB" sz="3100" dirty="0" smtClean="0"/>
              <a:t>Have </a:t>
            </a:r>
            <a:r>
              <a:rPr lang="en-GB" sz="3100" dirty="0" smtClean="0"/>
              <a:t>you ever experienced this?</a:t>
            </a:r>
            <a:br>
              <a:rPr lang="en-GB" sz="3100" dirty="0" smtClean="0"/>
            </a:br>
            <a:r>
              <a:rPr lang="en-GB" sz="3100" dirty="0" smtClean="0"/>
              <a:t/>
            </a:r>
            <a:br>
              <a:rPr lang="en-GB" sz="3100" dirty="0" smtClean="0"/>
            </a:br>
            <a:r>
              <a:rPr lang="en-GB" sz="3100" dirty="0" smtClean="0"/>
              <a:t>-	</a:t>
            </a:r>
            <a:r>
              <a:rPr lang="en-GB" sz="3100" dirty="0" smtClean="0"/>
              <a:t>How </a:t>
            </a:r>
            <a:r>
              <a:rPr lang="en-GB" sz="3100" dirty="0" smtClean="0"/>
              <a:t>does it make you feel? </a:t>
            </a:r>
            <a:br>
              <a:rPr lang="en-GB" sz="3100" dirty="0" smtClean="0"/>
            </a:br>
            <a:r>
              <a:rPr lang="en-GB" sz="3100" dirty="0" smtClean="0"/>
              <a:t/>
            </a:r>
            <a:br>
              <a:rPr lang="en-GB" sz="3100" dirty="0" smtClean="0"/>
            </a:br>
            <a:r>
              <a:rPr lang="en-GB" sz="3100" dirty="0" smtClean="0"/>
              <a:t>-	What could we do about it?</a:t>
            </a:r>
            <a:r>
              <a:rPr lang="en-GB" dirty="0" smtClean="0"/>
              <a:t/>
            </a:r>
            <a:br>
              <a:rPr lang="en-GB" dirty="0" smtClean="0"/>
            </a:br>
            <a:endParaRPr lang="en-GB" dirty="0"/>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49596" y="24988"/>
            <a:ext cx="4523624" cy="1097375"/>
          </a:xfrm>
          <a:prstGeom prst="rect">
            <a:avLst/>
          </a:prstGeom>
        </p:spPr>
      </p:pic>
      <p:pic>
        <p:nvPicPr>
          <p:cNvPr id="6" name="Picture 5"/>
          <p:cNvPicPr>
            <a:picLocks noChangeAspect="1"/>
          </p:cNvPicPr>
          <p:nvPr/>
        </p:nvPicPr>
        <p:blipFill>
          <a:blip r:embed="rId4"/>
          <a:stretch>
            <a:fillRect/>
          </a:stretch>
        </p:blipFill>
        <p:spPr>
          <a:xfrm>
            <a:off x="10222821" y="5424852"/>
            <a:ext cx="1969179" cy="1414395"/>
          </a:xfrm>
          <a:prstGeom prst="rect">
            <a:avLst/>
          </a:prstGeom>
        </p:spPr>
      </p:pic>
      <p:pic>
        <p:nvPicPr>
          <p:cNvPr id="3" name="Picture 2"/>
          <p:cNvPicPr>
            <a:picLocks noChangeAspect="1"/>
          </p:cNvPicPr>
          <p:nvPr/>
        </p:nvPicPr>
        <p:blipFill>
          <a:blip r:embed="rId5"/>
          <a:stretch>
            <a:fillRect/>
          </a:stretch>
        </p:blipFill>
        <p:spPr>
          <a:xfrm>
            <a:off x="7849596" y="2629767"/>
            <a:ext cx="2865368" cy="2133785"/>
          </a:xfrm>
          <a:prstGeom prst="rect">
            <a:avLst/>
          </a:prstGeom>
        </p:spPr>
      </p:pic>
      <p:sp>
        <p:nvSpPr>
          <p:cNvPr id="7" name="Rectangle 6"/>
          <p:cNvSpPr/>
          <p:nvPr/>
        </p:nvSpPr>
        <p:spPr>
          <a:xfrm>
            <a:off x="0" y="6581001"/>
            <a:ext cx="1416670" cy="276999"/>
          </a:xfrm>
          <a:prstGeom prst="rect">
            <a:avLst/>
          </a:prstGeom>
        </p:spPr>
        <p:txBody>
          <a:bodyPr wrap="none">
            <a:spAutoFit/>
          </a:bodyPr>
          <a:lstStyle/>
          <a:p>
            <a:r>
              <a:rPr lang="en-GB" sz="1200" dirty="0" smtClean="0"/>
              <a:t>Image: pixabay.com</a:t>
            </a:r>
            <a:endParaRPr lang="en-GB" sz="1200" dirty="0"/>
          </a:p>
        </p:txBody>
      </p:sp>
    </p:spTree>
    <p:extLst>
      <p:ext uri="{BB962C8B-B14F-4D97-AF65-F5344CB8AC3E}">
        <p14:creationId xmlns:p14="http://schemas.microsoft.com/office/powerpoint/2010/main" val="3327810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49596" y="24988"/>
            <a:ext cx="4523624" cy="1097375"/>
          </a:xfrm>
          <a:prstGeom prst="rect">
            <a:avLst/>
          </a:prstGeom>
        </p:spPr>
      </p:pic>
      <p:pic>
        <p:nvPicPr>
          <p:cNvPr id="6" name="Picture 5"/>
          <p:cNvPicPr>
            <a:picLocks noChangeAspect="1"/>
          </p:cNvPicPr>
          <p:nvPr/>
        </p:nvPicPr>
        <p:blipFill>
          <a:blip r:embed="rId4"/>
          <a:stretch>
            <a:fillRect/>
          </a:stretch>
        </p:blipFill>
        <p:spPr>
          <a:xfrm>
            <a:off x="10222821" y="5424852"/>
            <a:ext cx="1969179" cy="1414395"/>
          </a:xfrm>
          <a:prstGeom prst="rect">
            <a:avLst/>
          </a:prstGeom>
        </p:spPr>
      </p:pic>
      <p:sp>
        <p:nvSpPr>
          <p:cNvPr id="8" name="Title 7"/>
          <p:cNvSpPr>
            <a:spLocks noGrp="1"/>
          </p:cNvSpPr>
          <p:nvPr>
            <p:ph type="ctrTitle"/>
          </p:nvPr>
        </p:nvSpPr>
        <p:spPr>
          <a:xfrm>
            <a:off x="307975" y="4080248"/>
            <a:ext cx="9144000" cy="2387600"/>
          </a:xfrm>
        </p:spPr>
        <p:txBody>
          <a:bodyPr>
            <a:noAutofit/>
          </a:bodyPr>
          <a:lstStyle/>
          <a:p>
            <a:pPr algn="l"/>
            <a:r>
              <a:rPr lang="en-GB" sz="2800" dirty="0" smtClean="0"/>
              <a:t>Look together at the following article:</a:t>
            </a:r>
            <a:br>
              <a:rPr lang="en-GB" sz="2800" dirty="0" smtClean="0"/>
            </a:br>
            <a:r>
              <a:rPr lang="en-GB" sz="2800" dirty="0" smtClean="0">
                <a:hlinkClick r:id="rId5"/>
              </a:rPr>
              <a:t>https://www.telegraph.co.uk/women/womens-life/9626762/Olympic-gold-medallist-Helen-Glover-Young-girls-face-peer-pressure-to-drop-out-of-sport.html</a:t>
            </a:r>
            <a:r>
              <a:rPr lang="en-GB" sz="2800" dirty="0" smtClean="0"/>
              <a:t> [accessed </a:t>
            </a:r>
            <a:r>
              <a:rPr lang="en-GB" sz="2800" dirty="0" smtClean="0"/>
              <a:t>28.05.2020</a:t>
            </a:r>
            <a:r>
              <a:rPr lang="en-GB" sz="2800" dirty="0" smtClean="0"/>
              <a:t>].</a:t>
            </a:r>
            <a:br>
              <a:rPr lang="en-GB" sz="2800" dirty="0" smtClean="0"/>
            </a:br>
            <a:r>
              <a:rPr lang="en-GB" sz="2800" dirty="0" smtClean="0"/>
              <a:t/>
            </a:r>
            <a:br>
              <a:rPr lang="en-GB" sz="2800" dirty="0" smtClean="0"/>
            </a:br>
            <a:r>
              <a:rPr lang="en-GB" sz="2800" dirty="0" smtClean="0"/>
              <a:t>Look at how peer pressure could have stopped Helen from becoming an Olympic gold medallist. </a:t>
            </a:r>
            <a:br>
              <a:rPr lang="en-GB" sz="2800" dirty="0" smtClean="0"/>
            </a:br>
            <a:r>
              <a:rPr lang="en-GB" sz="2800" dirty="0"/>
              <a:t/>
            </a:r>
            <a:br>
              <a:rPr lang="en-GB" sz="2800" dirty="0"/>
            </a:br>
            <a:r>
              <a:rPr lang="en-GB" sz="2800" dirty="0" smtClean="0"/>
              <a:t>How did she overcome this? </a:t>
            </a:r>
            <a:br>
              <a:rPr lang="en-GB" sz="2800" dirty="0" smtClean="0"/>
            </a:br>
            <a:r>
              <a:rPr lang="en-GB" sz="2800" dirty="0"/>
              <a:t/>
            </a:r>
            <a:br>
              <a:rPr lang="en-GB" sz="2800" dirty="0"/>
            </a:br>
            <a:r>
              <a:rPr lang="en-GB" sz="2800" dirty="0" smtClean="0"/>
              <a:t>What virtues did she show?</a:t>
            </a:r>
            <a:br>
              <a:rPr lang="en-GB" sz="2800" dirty="0" smtClean="0"/>
            </a:br>
            <a:endParaRPr lang="en-GB" sz="2800" dirty="0"/>
          </a:p>
        </p:txBody>
      </p:sp>
      <p:sp>
        <p:nvSpPr>
          <p:cNvPr id="9" name="AutoShape 6" descr="Image result for Olympic gold meda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 name="Picture 9"/>
          <p:cNvPicPr>
            <a:picLocks noChangeAspect="1"/>
          </p:cNvPicPr>
          <p:nvPr/>
        </p:nvPicPr>
        <p:blipFill>
          <a:blip r:embed="rId6"/>
          <a:stretch>
            <a:fillRect/>
          </a:stretch>
        </p:blipFill>
        <p:spPr>
          <a:xfrm>
            <a:off x="9604389" y="1937123"/>
            <a:ext cx="2143125" cy="2143125"/>
          </a:xfrm>
          <a:prstGeom prst="rect">
            <a:avLst/>
          </a:prstGeom>
        </p:spPr>
      </p:pic>
      <p:sp>
        <p:nvSpPr>
          <p:cNvPr id="11" name="TextBox 10"/>
          <p:cNvSpPr txBox="1"/>
          <p:nvPr/>
        </p:nvSpPr>
        <p:spPr>
          <a:xfrm>
            <a:off x="0" y="6562248"/>
            <a:ext cx="2009817" cy="276999"/>
          </a:xfrm>
          <a:prstGeom prst="rect">
            <a:avLst/>
          </a:prstGeom>
          <a:noFill/>
        </p:spPr>
        <p:txBody>
          <a:bodyPr wrap="square" rtlCol="0">
            <a:spAutoFit/>
          </a:bodyPr>
          <a:lstStyle/>
          <a:p>
            <a:r>
              <a:rPr lang="en-GB" sz="1200" dirty="0" smtClean="0"/>
              <a:t>Image: wikipedia.org</a:t>
            </a:r>
            <a:endParaRPr lang="en-GB" sz="1200" dirty="0"/>
          </a:p>
        </p:txBody>
      </p:sp>
    </p:spTree>
    <p:extLst>
      <p:ext uri="{BB962C8B-B14F-4D97-AF65-F5344CB8AC3E}">
        <p14:creationId xmlns:p14="http://schemas.microsoft.com/office/powerpoint/2010/main" val="1788811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49596" y="24988"/>
            <a:ext cx="4523624" cy="1097375"/>
          </a:xfrm>
          <a:prstGeom prst="rect">
            <a:avLst/>
          </a:prstGeom>
        </p:spPr>
      </p:pic>
      <p:pic>
        <p:nvPicPr>
          <p:cNvPr id="6" name="Picture 5"/>
          <p:cNvPicPr>
            <a:picLocks noChangeAspect="1"/>
          </p:cNvPicPr>
          <p:nvPr/>
        </p:nvPicPr>
        <p:blipFill>
          <a:blip r:embed="rId4"/>
          <a:stretch>
            <a:fillRect/>
          </a:stretch>
        </p:blipFill>
        <p:spPr>
          <a:xfrm>
            <a:off x="10222821" y="5424852"/>
            <a:ext cx="1969179" cy="1414395"/>
          </a:xfrm>
          <a:prstGeom prst="rect">
            <a:avLst/>
          </a:prstGeom>
        </p:spPr>
      </p:pic>
      <p:sp>
        <p:nvSpPr>
          <p:cNvPr id="9" name="AutoShape 6" descr="Image result for Olympic gold meda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Title 1"/>
          <p:cNvSpPr>
            <a:spLocks noGrp="1"/>
          </p:cNvSpPr>
          <p:nvPr>
            <p:ph type="ctrTitle"/>
          </p:nvPr>
        </p:nvSpPr>
        <p:spPr>
          <a:xfrm>
            <a:off x="372911" y="4287520"/>
            <a:ext cx="9144000" cy="2387600"/>
          </a:xfrm>
        </p:spPr>
        <p:txBody>
          <a:bodyPr>
            <a:normAutofit fontScale="90000"/>
          </a:bodyPr>
          <a:lstStyle/>
          <a:p>
            <a:pPr algn="l"/>
            <a:r>
              <a:rPr lang="en-GB" sz="3100" dirty="0" smtClean="0"/>
              <a:t>There are some tips here for dealing with peer pressure: </a:t>
            </a:r>
            <a:r>
              <a:rPr lang="en-GB" sz="3100" dirty="0" smtClean="0">
                <a:hlinkClick r:id="rId5"/>
              </a:rPr>
              <a:t>https://www.bbc.co.uk/cbbc/findoutmore/help-me-out-peer-pressure</a:t>
            </a:r>
            <a:r>
              <a:rPr lang="en-GB" sz="3100" dirty="0" smtClean="0"/>
              <a:t/>
            </a:r>
            <a:br>
              <a:rPr lang="en-GB" sz="3100" dirty="0" smtClean="0"/>
            </a:br>
            <a:r>
              <a:rPr lang="en-GB" sz="3100" dirty="0"/>
              <a:t/>
            </a:r>
            <a:br>
              <a:rPr lang="en-GB" sz="3100" dirty="0"/>
            </a:br>
            <a:r>
              <a:rPr lang="en-GB" sz="3100" dirty="0" smtClean="0"/>
              <a:t>Or, you could watch the video here: </a:t>
            </a:r>
            <a:br>
              <a:rPr lang="en-GB" sz="3100" dirty="0" smtClean="0"/>
            </a:br>
            <a:r>
              <a:rPr lang="en-GB" sz="3100" dirty="0" smtClean="0">
                <a:hlinkClick r:id="rId6"/>
              </a:rPr>
              <a:t>https://www.childline.org.uk/info-advice/friends-relationships-sex/friends/peer-pressure/ </a:t>
            </a:r>
            <a:br>
              <a:rPr lang="en-GB" sz="3100" dirty="0" smtClean="0">
                <a:hlinkClick r:id="rId6"/>
              </a:rPr>
            </a:br>
            <a:r>
              <a:rPr lang="en-GB" sz="3100" dirty="0"/>
              <a:t/>
            </a:r>
            <a:br>
              <a:rPr lang="en-GB" sz="3100" dirty="0"/>
            </a:br>
            <a:r>
              <a:rPr lang="en-GB" sz="3100" dirty="0" smtClean="0"/>
              <a:t/>
            </a:r>
            <a:br>
              <a:rPr lang="en-GB" sz="3100" dirty="0" smtClean="0"/>
            </a:br>
            <a:r>
              <a:rPr lang="en-GB" sz="3100" dirty="0" smtClean="0"/>
              <a:t>Discuss as a class and make a list of strategies.</a:t>
            </a:r>
            <a:br>
              <a:rPr lang="en-GB" sz="3100" dirty="0" smtClean="0"/>
            </a:br>
            <a:r>
              <a:rPr lang="en-GB" sz="3100" dirty="0" smtClean="0"/>
              <a:t/>
            </a:r>
            <a:br>
              <a:rPr lang="en-GB" sz="3100" dirty="0" smtClean="0"/>
            </a:br>
            <a:endParaRPr lang="en-GB" dirty="0"/>
          </a:p>
        </p:txBody>
      </p:sp>
    </p:spTree>
    <p:extLst>
      <p:ext uri="{BB962C8B-B14F-4D97-AF65-F5344CB8AC3E}">
        <p14:creationId xmlns:p14="http://schemas.microsoft.com/office/powerpoint/2010/main" val="36337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49596" y="24988"/>
            <a:ext cx="4523624" cy="1097375"/>
          </a:xfrm>
          <a:prstGeom prst="rect">
            <a:avLst/>
          </a:prstGeom>
        </p:spPr>
      </p:pic>
      <p:pic>
        <p:nvPicPr>
          <p:cNvPr id="6" name="Picture 5"/>
          <p:cNvPicPr>
            <a:picLocks noChangeAspect="1"/>
          </p:cNvPicPr>
          <p:nvPr/>
        </p:nvPicPr>
        <p:blipFill>
          <a:blip r:embed="rId4"/>
          <a:stretch>
            <a:fillRect/>
          </a:stretch>
        </p:blipFill>
        <p:spPr>
          <a:xfrm>
            <a:off x="10222821" y="5424852"/>
            <a:ext cx="1969179" cy="1414395"/>
          </a:xfrm>
          <a:prstGeom prst="rect">
            <a:avLst/>
          </a:prstGeom>
        </p:spPr>
      </p:pic>
      <p:sp>
        <p:nvSpPr>
          <p:cNvPr id="9" name="AutoShape 6" descr="Image result for Olympic gold meda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Title 1"/>
          <p:cNvSpPr>
            <a:spLocks noGrp="1"/>
          </p:cNvSpPr>
          <p:nvPr>
            <p:ph type="ctrTitle"/>
          </p:nvPr>
        </p:nvSpPr>
        <p:spPr>
          <a:xfrm>
            <a:off x="155575" y="3474574"/>
            <a:ext cx="7443221" cy="2387600"/>
          </a:xfrm>
        </p:spPr>
        <p:txBody>
          <a:bodyPr>
            <a:normAutofit fontScale="90000"/>
          </a:bodyPr>
          <a:lstStyle/>
          <a:p>
            <a:pPr algn="l"/>
            <a:r>
              <a:rPr lang="en-GB" sz="2800" dirty="0" smtClean="0"/>
              <a:t>Use the scenarios from the first lesson on peer pressure.</a:t>
            </a:r>
            <a:br>
              <a:rPr lang="en-GB" sz="2800" dirty="0" smtClean="0"/>
            </a:br>
            <a:r>
              <a:rPr lang="en-GB" sz="2800" dirty="0"/>
              <a:t/>
            </a:r>
            <a:br>
              <a:rPr lang="en-GB" sz="2800" dirty="0"/>
            </a:br>
            <a:r>
              <a:rPr lang="en-GB" sz="2800" dirty="0" smtClean="0"/>
              <a:t>In each group, you need to role play one of the scenarios with one person being pressured, one person putting pressure on and two by standers. </a:t>
            </a:r>
            <a:br>
              <a:rPr lang="en-GB" sz="2800" dirty="0" smtClean="0"/>
            </a:br>
            <a:r>
              <a:rPr lang="en-GB" sz="2800" dirty="0" smtClean="0"/>
              <a:t>  </a:t>
            </a:r>
            <a:br>
              <a:rPr lang="en-GB" sz="2800" dirty="0" smtClean="0"/>
            </a:br>
            <a:r>
              <a:rPr lang="en-GB" sz="2800" dirty="0" smtClean="0"/>
              <a:t>The bystanders must begin by listening but then take a side to join in. </a:t>
            </a:r>
            <a:br>
              <a:rPr lang="en-GB" sz="2800" dirty="0" smtClean="0"/>
            </a:br>
            <a:r>
              <a:rPr lang="en-GB" sz="2800" dirty="0"/>
              <a:t/>
            </a:r>
            <a:br>
              <a:rPr lang="en-GB" sz="2800" dirty="0"/>
            </a:br>
            <a:r>
              <a:rPr lang="en-GB" sz="2800" dirty="0"/>
              <a:t>T</a:t>
            </a:r>
            <a:r>
              <a:rPr lang="en-GB" sz="2800" dirty="0" smtClean="0"/>
              <a:t>hen choose a different scenario and swap roles.</a:t>
            </a:r>
            <a:br>
              <a:rPr lang="en-GB" sz="2800" dirty="0" smtClean="0"/>
            </a:br>
            <a:endParaRPr lang="en-GB" sz="2800" dirty="0"/>
          </a:p>
        </p:txBody>
      </p:sp>
      <p:pic>
        <p:nvPicPr>
          <p:cNvPr id="3" name="Picture 2"/>
          <p:cNvPicPr>
            <a:picLocks noChangeAspect="1"/>
          </p:cNvPicPr>
          <p:nvPr/>
        </p:nvPicPr>
        <p:blipFill>
          <a:blip r:embed="rId5"/>
          <a:stretch>
            <a:fillRect/>
          </a:stretch>
        </p:blipFill>
        <p:spPr>
          <a:xfrm>
            <a:off x="8521021" y="1635950"/>
            <a:ext cx="2926334" cy="2645893"/>
          </a:xfrm>
          <a:prstGeom prst="rect">
            <a:avLst/>
          </a:prstGeom>
        </p:spPr>
      </p:pic>
      <p:sp>
        <p:nvSpPr>
          <p:cNvPr id="7" name="TextBox 6"/>
          <p:cNvSpPr txBox="1"/>
          <p:nvPr/>
        </p:nvSpPr>
        <p:spPr>
          <a:xfrm flipH="1">
            <a:off x="0" y="6562248"/>
            <a:ext cx="1804946" cy="276999"/>
          </a:xfrm>
          <a:prstGeom prst="rect">
            <a:avLst/>
          </a:prstGeom>
          <a:noFill/>
        </p:spPr>
        <p:txBody>
          <a:bodyPr wrap="square" rtlCol="0">
            <a:spAutoFit/>
          </a:bodyPr>
          <a:lstStyle/>
          <a:p>
            <a:r>
              <a:rPr lang="en-GB" sz="1200" dirty="0" smtClean="0"/>
              <a:t>Image: pixabay.com</a:t>
            </a:r>
            <a:endParaRPr lang="en-GB" sz="1200" dirty="0"/>
          </a:p>
        </p:txBody>
      </p:sp>
    </p:spTree>
    <p:extLst>
      <p:ext uri="{BB962C8B-B14F-4D97-AF65-F5344CB8AC3E}">
        <p14:creationId xmlns:p14="http://schemas.microsoft.com/office/powerpoint/2010/main" val="2409844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49596" y="24988"/>
            <a:ext cx="4523624" cy="1097375"/>
          </a:xfrm>
          <a:prstGeom prst="rect">
            <a:avLst/>
          </a:prstGeom>
        </p:spPr>
      </p:pic>
      <p:pic>
        <p:nvPicPr>
          <p:cNvPr id="6" name="Picture 5"/>
          <p:cNvPicPr>
            <a:picLocks noChangeAspect="1"/>
          </p:cNvPicPr>
          <p:nvPr/>
        </p:nvPicPr>
        <p:blipFill>
          <a:blip r:embed="rId4"/>
          <a:stretch>
            <a:fillRect/>
          </a:stretch>
        </p:blipFill>
        <p:spPr>
          <a:xfrm>
            <a:off x="10222821" y="5424852"/>
            <a:ext cx="1969179" cy="1414395"/>
          </a:xfrm>
          <a:prstGeom prst="rect">
            <a:avLst/>
          </a:prstGeom>
        </p:spPr>
      </p:pic>
      <p:sp>
        <p:nvSpPr>
          <p:cNvPr id="9" name="AutoShape 6" descr="Image result for Olympic gold meda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Title 1"/>
          <p:cNvSpPr>
            <a:spLocks noGrp="1"/>
          </p:cNvSpPr>
          <p:nvPr>
            <p:ph type="ctrTitle"/>
          </p:nvPr>
        </p:nvSpPr>
        <p:spPr>
          <a:xfrm>
            <a:off x="307975" y="4168438"/>
            <a:ext cx="9144000" cy="2387600"/>
          </a:xfrm>
        </p:spPr>
        <p:txBody>
          <a:bodyPr>
            <a:normAutofit fontScale="90000"/>
          </a:bodyPr>
          <a:lstStyle/>
          <a:p>
            <a:pPr algn="l"/>
            <a:r>
              <a:rPr lang="en-GB" sz="2800" dirty="0" smtClean="0"/>
              <a:t>Discuss:</a:t>
            </a:r>
            <a:br>
              <a:rPr lang="en-GB" sz="2800" dirty="0" smtClean="0"/>
            </a:br>
            <a:r>
              <a:rPr lang="en-GB" sz="2800" dirty="0" smtClean="0"/>
              <a:t/>
            </a:r>
            <a:br>
              <a:rPr lang="en-GB" sz="2800" dirty="0" smtClean="0"/>
            </a:br>
            <a:r>
              <a:rPr lang="en-GB" sz="2800" dirty="0" smtClean="0"/>
              <a:t>- </a:t>
            </a:r>
            <a:r>
              <a:rPr lang="en-GB" sz="2800" dirty="0" smtClean="0"/>
              <a:t> How </a:t>
            </a:r>
            <a:r>
              <a:rPr lang="en-GB" sz="2800" dirty="0" smtClean="0"/>
              <a:t>did you find standing up to peer pressure? </a:t>
            </a:r>
            <a:br>
              <a:rPr lang="en-GB" sz="2800" dirty="0" smtClean="0"/>
            </a:br>
            <a:r>
              <a:rPr lang="en-GB" sz="2800" dirty="0" smtClean="0"/>
              <a:t/>
            </a:r>
            <a:br>
              <a:rPr lang="en-GB" sz="2800" dirty="0" smtClean="0"/>
            </a:br>
            <a:r>
              <a:rPr lang="en-GB" sz="2800" dirty="0" smtClean="0"/>
              <a:t>- </a:t>
            </a:r>
            <a:r>
              <a:rPr lang="en-GB" sz="2800" dirty="0" smtClean="0"/>
              <a:t> What </a:t>
            </a:r>
            <a:r>
              <a:rPr lang="en-GB" sz="2800" dirty="0" smtClean="0"/>
              <a:t>techniques did the people putting pressure on you use?</a:t>
            </a:r>
            <a:br>
              <a:rPr lang="en-GB" sz="2800" dirty="0" smtClean="0"/>
            </a:br>
            <a:r>
              <a:rPr lang="en-GB" sz="2800" dirty="0" smtClean="0"/>
              <a:t/>
            </a:r>
            <a:br>
              <a:rPr lang="en-GB" sz="2800" dirty="0" smtClean="0"/>
            </a:br>
            <a:r>
              <a:rPr lang="en-GB" sz="2800" dirty="0" smtClean="0"/>
              <a:t>-  What techniques did you use to resist? </a:t>
            </a:r>
            <a:br>
              <a:rPr lang="en-GB" sz="2800" dirty="0" smtClean="0"/>
            </a:br>
            <a:r>
              <a:rPr lang="en-GB" sz="2800" dirty="0" smtClean="0"/>
              <a:t/>
            </a:r>
            <a:br>
              <a:rPr lang="en-GB" sz="2800" dirty="0" smtClean="0"/>
            </a:br>
            <a:r>
              <a:rPr lang="en-GB" sz="2800" dirty="0" smtClean="0"/>
              <a:t>- </a:t>
            </a:r>
            <a:r>
              <a:rPr lang="en-GB" sz="2800" dirty="0" smtClean="0"/>
              <a:t> Which </a:t>
            </a:r>
            <a:r>
              <a:rPr lang="en-GB" sz="2800" dirty="0" smtClean="0"/>
              <a:t>techniques were the most effective? </a:t>
            </a:r>
            <a:br>
              <a:rPr lang="en-GB" sz="2800" dirty="0" smtClean="0"/>
            </a:br>
            <a:r>
              <a:rPr lang="en-GB" sz="2800" dirty="0" smtClean="0"/>
              <a:t/>
            </a:r>
            <a:br>
              <a:rPr lang="en-GB" sz="2800" dirty="0" smtClean="0"/>
            </a:br>
            <a:r>
              <a:rPr lang="en-GB" sz="2800" dirty="0" smtClean="0"/>
              <a:t>- </a:t>
            </a:r>
            <a:r>
              <a:rPr lang="en-GB" sz="2800" dirty="0" smtClean="0"/>
              <a:t> Which </a:t>
            </a:r>
            <a:r>
              <a:rPr lang="en-GB" sz="2800" dirty="0" smtClean="0"/>
              <a:t>techniques were less effective?</a:t>
            </a:r>
            <a:br>
              <a:rPr lang="en-GB" sz="2800" dirty="0" smtClean="0"/>
            </a:br>
            <a:r>
              <a:rPr lang="en-GB" sz="2800" dirty="0" smtClean="0"/>
              <a:t/>
            </a:r>
            <a:br>
              <a:rPr lang="en-GB" sz="2800" dirty="0" smtClean="0"/>
            </a:br>
            <a:r>
              <a:rPr lang="en-GB" sz="2800" dirty="0" smtClean="0"/>
              <a:t/>
            </a:r>
            <a:br>
              <a:rPr lang="en-GB" sz="2800" dirty="0" smtClean="0"/>
            </a:br>
            <a:endParaRPr lang="en-GB" sz="2800" dirty="0"/>
          </a:p>
        </p:txBody>
      </p:sp>
      <p:pic>
        <p:nvPicPr>
          <p:cNvPr id="3" name="Picture 2"/>
          <p:cNvPicPr>
            <a:picLocks noChangeAspect="1"/>
          </p:cNvPicPr>
          <p:nvPr/>
        </p:nvPicPr>
        <p:blipFill>
          <a:blip r:embed="rId5"/>
          <a:stretch>
            <a:fillRect/>
          </a:stretch>
        </p:blipFill>
        <p:spPr>
          <a:xfrm>
            <a:off x="8919446" y="2275440"/>
            <a:ext cx="2865368" cy="2133785"/>
          </a:xfrm>
          <a:prstGeom prst="rect">
            <a:avLst/>
          </a:prstGeom>
        </p:spPr>
      </p:pic>
      <p:sp>
        <p:nvSpPr>
          <p:cNvPr id="7" name="Rectangle 6"/>
          <p:cNvSpPr/>
          <p:nvPr/>
        </p:nvSpPr>
        <p:spPr>
          <a:xfrm>
            <a:off x="0" y="6581001"/>
            <a:ext cx="1416670" cy="276999"/>
          </a:xfrm>
          <a:prstGeom prst="rect">
            <a:avLst/>
          </a:prstGeom>
        </p:spPr>
        <p:txBody>
          <a:bodyPr wrap="none">
            <a:spAutoFit/>
          </a:bodyPr>
          <a:lstStyle/>
          <a:p>
            <a:r>
              <a:rPr lang="en-GB" sz="1200" dirty="0" smtClean="0"/>
              <a:t>Image: pixabay.com</a:t>
            </a:r>
            <a:endParaRPr lang="en-GB" sz="1200" dirty="0"/>
          </a:p>
        </p:txBody>
      </p:sp>
    </p:spTree>
    <p:extLst>
      <p:ext uri="{BB962C8B-B14F-4D97-AF65-F5344CB8AC3E}">
        <p14:creationId xmlns:p14="http://schemas.microsoft.com/office/powerpoint/2010/main" val="4262787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49596" y="24988"/>
            <a:ext cx="4523624" cy="1097375"/>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sp>
        <p:nvSpPr>
          <p:cNvPr id="9" name="AutoShape 6" descr="Image result for Olympic gold meda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Title 7"/>
          <p:cNvSpPr>
            <a:spLocks noGrp="1"/>
          </p:cNvSpPr>
          <p:nvPr>
            <p:ph type="ctrTitle"/>
          </p:nvPr>
        </p:nvSpPr>
        <p:spPr>
          <a:xfrm>
            <a:off x="1785067" y="2565025"/>
            <a:ext cx="9144000" cy="2387600"/>
          </a:xfrm>
        </p:spPr>
        <p:txBody>
          <a:bodyPr>
            <a:normAutofit fontScale="90000"/>
          </a:bodyPr>
          <a:lstStyle/>
          <a:p>
            <a:pPr algn="l"/>
            <a:r>
              <a:rPr lang="en-GB" sz="3100" dirty="0" smtClean="0"/>
              <a:t>What would happen if:</a:t>
            </a:r>
            <a:br>
              <a:rPr lang="en-GB" sz="3100" dirty="0" smtClean="0"/>
            </a:br>
            <a:r>
              <a:rPr lang="en-GB" sz="3100" dirty="0" smtClean="0"/>
              <a:t/>
            </a:r>
            <a:br>
              <a:rPr lang="en-GB" sz="3100" dirty="0" smtClean="0"/>
            </a:br>
            <a:r>
              <a:rPr lang="en-GB" sz="3100" smtClean="0"/>
              <a:t>-     You </a:t>
            </a:r>
            <a:r>
              <a:rPr lang="en-GB" sz="3100" dirty="0" smtClean="0"/>
              <a:t>are too defensive and apologise for </a:t>
            </a:r>
            <a:r>
              <a:rPr lang="en-GB" sz="3100" smtClean="0"/>
              <a:t>saying </a:t>
            </a:r>
            <a:r>
              <a:rPr lang="en-GB" sz="3100" smtClean="0"/>
              <a:t>no</a:t>
            </a:r>
            <a:r>
              <a:rPr lang="en-GB" sz="3100" smtClean="0"/>
              <a:t>?</a:t>
            </a:r>
            <a:r>
              <a:rPr lang="en-GB" sz="3100" dirty="0" smtClean="0"/>
              <a:t/>
            </a:r>
            <a:br>
              <a:rPr lang="en-GB" sz="3100" dirty="0" smtClean="0"/>
            </a:br>
            <a:r>
              <a:rPr lang="en-GB" sz="3100" dirty="0" smtClean="0"/>
              <a:t>-     You </a:t>
            </a:r>
            <a:r>
              <a:rPr lang="en-GB" sz="3100" dirty="0" smtClean="0"/>
              <a:t>say no aggressively to a friend?</a:t>
            </a:r>
            <a:r>
              <a:rPr lang="en-GB" dirty="0" smtClean="0"/>
              <a:t/>
            </a:r>
            <a:br>
              <a:rPr lang="en-GB" dirty="0" smtClean="0"/>
            </a:br>
            <a:endParaRPr lang="en-GB" dirty="0"/>
          </a:p>
        </p:txBody>
      </p:sp>
      <p:pic>
        <p:nvPicPr>
          <p:cNvPr id="10" name="Picture 9"/>
          <p:cNvPicPr>
            <a:picLocks noChangeAspect="1"/>
          </p:cNvPicPr>
          <p:nvPr/>
        </p:nvPicPr>
        <p:blipFill>
          <a:blip r:embed="rId5"/>
          <a:stretch>
            <a:fillRect/>
          </a:stretch>
        </p:blipFill>
        <p:spPr>
          <a:xfrm>
            <a:off x="0" y="4480354"/>
            <a:ext cx="2091109" cy="2377646"/>
          </a:xfrm>
          <a:prstGeom prst="rect">
            <a:avLst/>
          </a:prstGeom>
        </p:spPr>
      </p:pic>
    </p:spTree>
    <p:extLst>
      <p:ext uri="{BB962C8B-B14F-4D97-AF65-F5344CB8AC3E}">
        <p14:creationId xmlns:p14="http://schemas.microsoft.com/office/powerpoint/2010/main" val="15077515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334</Words>
  <Application>Microsoft Office PowerPoint</Application>
  <PresentationFormat>Widescreen</PresentationFormat>
  <Paragraphs>11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Standing up to peer pressure</vt:lpstr>
      <vt:lpstr>“Peer pressure makes girls drop out of sport.”   Discuss:  - How might this be the case?  - Have you ever experienced this?  - How does it make you feel?   - What could we do about it? </vt:lpstr>
      <vt:lpstr>Look together at the following article: https://www.telegraph.co.uk/women/womens-life/9626762/Olympic-gold-medallist-Helen-Glover-Young-girls-face-peer-pressure-to-drop-out-of-sport.html [accessed 28.05.2020].  Look at how peer pressure could have stopped Helen from becoming an Olympic gold medallist.   How did she overcome this?   What virtues did she show? </vt:lpstr>
      <vt:lpstr>There are some tips here for dealing with peer pressure: https://www.bbc.co.uk/cbbc/findoutmore/help-me-out-peer-pressure  Or, you could watch the video here:  https://www.childline.org.uk/info-advice/friends-relationships-sex/friends/peer-pressure/    Discuss as a class and make a list of strategies.  </vt:lpstr>
      <vt:lpstr>Use the scenarios from the first lesson on peer pressure.  In each group, you need to role play one of the scenarios with one person being pressured, one person putting pressure on and two by standers.     The bystanders must begin by listening but then take a side to join in.   Then choose a different scenario and swap roles. </vt:lpstr>
      <vt:lpstr>Discuss:  -  How did you find standing up to peer pressure?   -  What techniques did the people putting pressure on you use?  -  What techniques did you use to resist?   -  Which techniques were the most effective?   -  Which techniques were less effective?   </vt:lpstr>
      <vt:lpstr>What would happen if:  -     You are too defensive and apologise for saying no? -     You say no aggressively to a friend? </vt:lpstr>
    </vt:vector>
  </TitlesOfParts>
  <Company>UoB IT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Standing up to peer pressure</dc:title>
  <dc:creator>Rachael Hunter (School of Education)</dc:creator>
  <cp:lastModifiedBy>Rebecca Wycherley (Education)</cp:lastModifiedBy>
  <cp:revision>10</cp:revision>
  <dcterms:created xsi:type="dcterms:W3CDTF">2019-07-09T08:36:23Z</dcterms:created>
  <dcterms:modified xsi:type="dcterms:W3CDTF">2020-06-03T13:55:11Z</dcterms:modified>
</cp:coreProperties>
</file>