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0" d="100"/>
          <a:sy n="70" d="100"/>
        </p:scale>
        <p:origin x="57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3FE8A9C-0F3D-47B4-B79F-AAE79ADC180B}" type="datetimeFigureOut">
              <a:rPr lang="en-GB" smtClean="0"/>
              <a:t>04/06/2020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8B9646-3669-4381-A9D4-CC65211001D0}" type="slidenum">
              <a:rPr lang="en-GB" smtClean="0"/>
              <a:t>‹#›</a:t>
            </a:fld>
            <a:endParaRPr lang="en-GB"/>
          </a:p>
        </p:txBody>
      </p:sp>
    </p:spTree>
    <p:extLst>
      <p:ext uri="{BB962C8B-B14F-4D97-AF65-F5344CB8AC3E}">
        <p14:creationId xmlns:p14="http://schemas.microsoft.com/office/powerpoint/2010/main" val="4152128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3FE8A9C-0F3D-47B4-B79F-AAE79ADC180B}" type="datetimeFigureOut">
              <a:rPr lang="en-GB" smtClean="0"/>
              <a:t>04/06/2020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8B9646-3669-4381-A9D4-CC65211001D0}" type="slidenum">
              <a:rPr lang="en-GB" smtClean="0"/>
              <a:t>‹#›</a:t>
            </a:fld>
            <a:endParaRPr lang="en-GB"/>
          </a:p>
        </p:txBody>
      </p:sp>
    </p:spTree>
    <p:extLst>
      <p:ext uri="{BB962C8B-B14F-4D97-AF65-F5344CB8AC3E}">
        <p14:creationId xmlns:p14="http://schemas.microsoft.com/office/powerpoint/2010/main" val="1599945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3FE8A9C-0F3D-47B4-B79F-AAE79ADC180B}" type="datetimeFigureOut">
              <a:rPr lang="en-GB" smtClean="0"/>
              <a:t>04/06/2020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8B9646-3669-4381-A9D4-CC65211001D0}" type="slidenum">
              <a:rPr lang="en-GB" smtClean="0"/>
              <a:t>‹#›</a:t>
            </a:fld>
            <a:endParaRPr lang="en-GB"/>
          </a:p>
        </p:txBody>
      </p:sp>
    </p:spTree>
    <p:extLst>
      <p:ext uri="{BB962C8B-B14F-4D97-AF65-F5344CB8AC3E}">
        <p14:creationId xmlns:p14="http://schemas.microsoft.com/office/powerpoint/2010/main" val="2282298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3FE8A9C-0F3D-47B4-B79F-AAE79ADC180B}" type="datetimeFigureOut">
              <a:rPr lang="en-GB" smtClean="0"/>
              <a:t>04/06/2020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8B9646-3669-4381-A9D4-CC65211001D0}" type="slidenum">
              <a:rPr lang="en-GB" smtClean="0"/>
              <a:t>‹#›</a:t>
            </a:fld>
            <a:endParaRPr lang="en-GB"/>
          </a:p>
        </p:txBody>
      </p:sp>
    </p:spTree>
    <p:extLst>
      <p:ext uri="{BB962C8B-B14F-4D97-AF65-F5344CB8AC3E}">
        <p14:creationId xmlns:p14="http://schemas.microsoft.com/office/powerpoint/2010/main" val="1149848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3FE8A9C-0F3D-47B4-B79F-AAE79ADC180B}" type="datetimeFigureOut">
              <a:rPr lang="en-GB" smtClean="0"/>
              <a:t>04/06/2020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8B9646-3669-4381-A9D4-CC65211001D0}" type="slidenum">
              <a:rPr lang="en-GB" smtClean="0"/>
              <a:t>‹#›</a:t>
            </a:fld>
            <a:endParaRPr lang="en-GB"/>
          </a:p>
        </p:txBody>
      </p:sp>
    </p:spTree>
    <p:extLst>
      <p:ext uri="{BB962C8B-B14F-4D97-AF65-F5344CB8AC3E}">
        <p14:creationId xmlns:p14="http://schemas.microsoft.com/office/powerpoint/2010/main" val="1888970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3FE8A9C-0F3D-47B4-B79F-AAE79ADC180B}" type="datetimeFigureOut">
              <a:rPr lang="en-GB" smtClean="0"/>
              <a:t>04/06/2020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8B9646-3669-4381-A9D4-CC65211001D0}" type="slidenum">
              <a:rPr lang="en-GB" smtClean="0"/>
              <a:t>‹#›</a:t>
            </a:fld>
            <a:endParaRPr lang="en-GB"/>
          </a:p>
        </p:txBody>
      </p:sp>
    </p:spTree>
    <p:extLst>
      <p:ext uri="{BB962C8B-B14F-4D97-AF65-F5344CB8AC3E}">
        <p14:creationId xmlns:p14="http://schemas.microsoft.com/office/powerpoint/2010/main" val="1548850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3FE8A9C-0F3D-47B4-B79F-AAE79ADC180B}" type="datetimeFigureOut">
              <a:rPr lang="en-GB" smtClean="0"/>
              <a:t>04/06/2020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28B9646-3669-4381-A9D4-CC65211001D0}" type="slidenum">
              <a:rPr lang="en-GB" smtClean="0"/>
              <a:t>‹#›</a:t>
            </a:fld>
            <a:endParaRPr lang="en-GB"/>
          </a:p>
        </p:txBody>
      </p:sp>
    </p:spTree>
    <p:extLst>
      <p:ext uri="{BB962C8B-B14F-4D97-AF65-F5344CB8AC3E}">
        <p14:creationId xmlns:p14="http://schemas.microsoft.com/office/powerpoint/2010/main" val="2727476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3FE8A9C-0F3D-47B4-B79F-AAE79ADC180B}" type="datetimeFigureOut">
              <a:rPr lang="en-GB" smtClean="0"/>
              <a:t>04/06/2020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28B9646-3669-4381-A9D4-CC65211001D0}" type="slidenum">
              <a:rPr lang="en-GB" smtClean="0"/>
              <a:t>‹#›</a:t>
            </a:fld>
            <a:endParaRPr lang="en-GB"/>
          </a:p>
        </p:txBody>
      </p:sp>
    </p:spTree>
    <p:extLst>
      <p:ext uri="{BB962C8B-B14F-4D97-AF65-F5344CB8AC3E}">
        <p14:creationId xmlns:p14="http://schemas.microsoft.com/office/powerpoint/2010/main" val="3412368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FE8A9C-0F3D-47B4-B79F-AAE79ADC180B}" type="datetimeFigureOut">
              <a:rPr lang="en-GB" smtClean="0"/>
              <a:t>04/06/2020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28B9646-3669-4381-A9D4-CC65211001D0}" type="slidenum">
              <a:rPr lang="en-GB" smtClean="0"/>
              <a:t>‹#›</a:t>
            </a:fld>
            <a:endParaRPr lang="en-GB"/>
          </a:p>
        </p:txBody>
      </p:sp>
    </p:spTree>
    <p:extLst>
      <p:ext uri="{BB962C8B-B14F-4D97-AF65-F5344CB8AC3E}">
        <p14:creationId xmlns:p14="http://schemas.microsoft.com/office/powerpoint/2010/main" val="1268525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3FE8A9C-0F3D-47B4-B79F-AAE79ADC180B}" type="datetimeFigureOut">
              <a:rPr lang="en-GB" smtClean="0"/>
              <a:t>04/06/2020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8B9646-3669-4381-A9D4-CC65211001D0}" type="slidenum">
              <a:rPr lang="en-GB" smtClean="0"/>
              <a:t>‹#›</a:t>
            </a:fld>
            <a:endParaRPr lang="en-GB"/>
          </a:p>
        </p:txBody>
      </p:sp>
    </p:spTree>
    <p:extLst>
      <p:ext uri="{BB962C8B-B14F-4D97-AF65-F5344CB8AC3E}">
        <p14:creationId xmlns:p14="http://schemas.microsoft.com/office/powerpoint/2010/main" val="1627862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3FE8A9C-0F3D-47B4-B79F-AAE79ADC180B}" type="datetimeFigureOut">
              <a:rPr lang="en-GB" smtClean="0"/>
              <a:t>04/06/2020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8B9646-3669-4381-A9D4-CC65211001D0}" type="slidenum">
              <a:rPr lang="en-GB" smtClean="0"/>
              <a:t>‹#›</a:t>
            </a:fld>
            <a:endParaRPr lang="en-GB"/>
          </a:p>
        </p:txBody>
      </p:sp>
    </p:spTree>
    <p:extLst>
      <p:ext uri="{BB962C8B-B14F-4D97-AF65-F5344CB8AC3E}">
        <p14:creationId xmlns:p14="http://schemas.microsoft.com/office/powerpoint/2010/main" val="1390977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FE8A9C-0F3D-47B4-B79F-AAE79ADC180B}" type="datetimeFigureOut">
              <a:rPr lang="en-GB" smtClean="0"/>
              <a:t>04/06/2020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8B9646-3669-4381-A9D4-CC65211001D0}" type="slidenum">
              <a:rPr lang="en-GB" smtClean="0"/>
              <a:t>‹#›</a:t>
            </a:fld>
            <a:endParaRPr lang="en-GB"/>
          </a:p>
        </p:txBody>
      </p:sp>
    </p:spTree>
    <p:extLst>
      <p:ext uri="{BB962C8B-B14F-4D97-AF65-F5344CB8AC3E}">
        <p14:creationId xmlns:p14="http://schemas.microsoft.com/office/powerpoint/2010/main" val="27534274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hyperlink" Target="http://www.writetothem.com/"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30625" y="1638486"/>
            <a:ext cx="9144000" cy="2387600"/>
          </a:xfrm>
        </p:spPr>
        <p:txBody>
          <a:bodyPr/>
          <a:lstStyle/>
          <a:p>
            <a:r>
              <a:rPr lang="en-GB" dirty="0" smtClean="0"/>
              <a:t>Participating in a democracy</a:t>
            </a:r>
            <a:endParaRPr lang="en-GB" dirty="0"/>
          </a:p>
        </p:txBody>
      </p:sp>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681626" y="0"/>
            <a:ext cx="4523624" cy="1097375"/>
          </a:xfrm>
          <a:prstGeom prst="rect">
            <a:avLst/>
          </a:prstGeom>
        </p:spPr>
      </p:pic>
      <p:pic>
        <p:nvPicPr>
          <p:cNvPr id="6" name="Picture 5"/>
          <p:cNvPicPr>
            <a:picLocks noChangeAspect="1"/>
          </p:cNvPicPr>
          <p:nvPr/>
        </p:nvPicPr>
        <p:blipFill>
          <a:blip r:embed="rId4"/>
          <a:stretch>
            <a:fillRect/>
          </a:stretch>
        </p:blipFill>
        <p:spPr>
          <a:xfrm>
            <a:off x="10236071" y="5349875"/>
            <a:ext cx="1969179" cy="1414395"/>
          </a:xfrm>
          <a:prstGeom prst="rect">
            <a:avLst/>
          </a:prstGeom>
        </p:spPr>
      </p:pic>
    </p:spTree>
    <p:extLst>
      <p:ext uri="{BB962C8B-B14F-4D97-AF65-F5344CB8AC3E}">
        <p14:creationId xmlns:p14="http://schemas.microsoft.com/office/powerpoint/2010/main" val="17852769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7466" y="2316534"/>
            <a:ext cx="6944139" cy="2387600"/>
          </a:xfrm>
        </p:spPr>
        <p:txBody>
          <a:bodyPr>
            <a:noAutofit/>
          </a:bodyPr>
          <a:lstStyle/>
          <a:p>
            <a:pPr algn="l"/>
            <a:r>
              <a:rPr lang="en-GB" sz="2800" dirty="0" smtClean="0"/>
              <a:t>Democracy only works if ordinary people participate.</a:t>
            </a:r>
            <a:br>
              <a:rPr lang="en-GB" sz="2800" dirty="0" smtClean="0"/>
            </a:br>
            <a:r>
              <a:rPr lang="en-GB" sz="2800" dirty="0" smtClean="0"/>
              <a:t>	 </a:t>
            </a:r>
            <a:br>
              <a:rPr lang="en-GB" sz="2800" dirty="0" smtClean="0"/>
            </a:br>
            <a:r>
              <a:rPr lang="en-GB" sz="2800" dirty="0" smtClean="0"/>
              <a:t>What are the different ways that people can participate in democracy? </a:t>
            </a:r>
            <a:br>
              <a:rPr lang="en-GB" sz="2800" dirty="0" smtClean="0"/>
            </a:br>
            <a:r>
              <a:rPr lang="en-GB" sz="2800" dirty="0" smtClean="0"/>
              <a:t/>
            </a:r>
            <a:br>
              <a:rPr lang="en-GB" sz="2800" dirty="0" smtClean="0"/>
            </a:br>
            <a:r>
              <a:rPr lang="en-GB" sz="2800" dirty="0" smtClean="0"/>
              <a:t>Create a brainstorm on the board. </a:t>
            </a:r>
            <a:endParaRPr lang="en-GB" sz="2800" dirty="0"/>
          </a:p>
        </p:txBody>
      </p:sp>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681626" y="0"/>
            <a:ext cx="4523624" cy="1097375"/>
          </a:xfrm>
          <a:prstGeom prst="rect">
            <a:avLst/>
          </a:prstGeom>
        </p:spPr>
      </p:pic>
      <p:pic>
        <p:nvPicPr>
          <p:cNvPr id="6" name="Picture 5"/>
          <p:cNvPicPr>
            <a:picLocks noChangeAspect="1"/>
          </p:cNvPicPr>
          <p:nvPr/>
        </p:nvPicPr>
        <p:blipFill>
          <a:blip r:embed="rId4"/>
          <a:stretch>
            <a:fillRect/>
          </a:stretch>
        </p:blipFill>
        <p:spPr>
          <a:xfrm>
            <a:off x="10236071" y="5349875"/>
            <a:ext cx="1969179" cy="1414395"/>
          </a:xfrm>
          <a:prstGeom prst="rect">
            <a:avLst/>
          </a:prstGeom>
        </p:spPr>
      </p:pic>
      <p:sp>
        <p:nvSpPr>
          <p:cNvPr id="3" name="Rectangle 2"/>
          <p:cNvSpPr/>
          <p:nvPr/>
        </p:nvSpPr>
        <p:spPr>
          <a:xfrm>
            <a:off x="297466" y="4704134"/>
            <a:ext cx="9432898" cy="800219"/>
          </a:xfrm>
          <a:prstGeom prst="rect">
            <a:avLst/>
          </a:prstGeom>
        </p:spPr>
        <p:txBody>
          <a:bodyPr wrap="square">
            <a:spAutoFit/>
          </a:bodyPr>
          <a:lstStyle/>
          <a:p>
            <a:r>
              <a:rPr lang="en-GB" dirty="0" smtClean="0"/>
              <a:t/>
            </a:r>
            <a:br>
              <a:rPr lang="en-GB" dirty="0" smtClean="0"/>
            </a:br>
            <a:r>
              <a:rPr lang="en-GB" sz="2800" dirty="0" smtClean="0">
                <a:latin typeface="+mj-lt"/>
              </a:rPr>
              <a:t>Which of these can young people be involved in?</a:t>
            </a:r>
            <a:endParaRPr lang="en-GB" sz="2800" dirty="0">
              <a:latin typeface="+mj-lt"/>
            </a:endParaRPr>
          </a:p>
        </p:txBody>
      </p:sp>
      <p:pic>
        <p:nvPicPr>
          <p:cNvPr id="7" name="Picture 6"/>
          <p:cNvPicPr>
            <a:picLocks noChangeAspect="1"/>
          </p:cNvPicPr>
          <p:nvPr/>
        </p:nvPicPr>
        <p:blipFill rotWithShape="1">
          <a:blip r:embed="rId5"/>
          <a:srcRect l="2007" t="8168" r="9686" b="8719"/>
          <a:stretch/>
        </p:blipFill>
        <p:spPr>
          <a:xfrm>
            <a:off x="7537837" y="2067338"/>
            <a:ext cx="3649648" cy="2576223"/>
          </a:xfrm>
          <a:prstGeom prst="rect">
            <a:avLst/>
          </a:prstGeom>
        </p:spPr>
      </p:pic>
      <p:sp>
        <p:nvSpPr>
          <p:cNvPr id="8" name="TextBox 7"/>
          <p:cNvSpPr txBox="1"/>
          <p:nvPr/>
        </p:nvSpPr>
        <p:spPr>
          <a:xfrm>
            <a:off x="0" y="6564326"/>
            <a:ext cx="3387255" cy="276999"/>
          </a:xfrm>
          <a:prstGeom prst="rect">
            <a:avLst/>
          </a:prstGeom>
          <a:noFill/>
        </p:spPr>
        <p:txBody>
          <a:bodyPr wrap="square" rtlCol="0">
            <a:spAutoFit/>
          </a:bodyPr>
          <a:lstStyle/>
          <a:p>
            <a:r>
              <a:rPr lang="en-GB" sz="1200" dirty="0" smtClean="0"/>
              <a:t>Image: pixabay.com</a:t>
            </a:r>
            <a:endParaRPr lang="en-GB" sz="1200" dirty="0"/>
          </a:p>
        </p:txBody>
      </p:sp>
    </p:spTree>
    <p:extLst>
      <p:ext uri="{BB962C8B-B14F-4D97-AF65-F5344CB8AC3E}">
        <p14:creationId xmlns:p14="http://schemas.microsoft.com/office/powerpoint/2010/main" val="2768213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681626" y="0"/>
            <a:ext cx="4523624" cy="1097375"/>
          </a:xfrm>
          <a:prstGeom prst="rect">
            <a:avLst/>
          </a:prstGeom>
        </p:spPr>
      </p:pic>
      <p:pic>
        <p:nvPicPr>
          <p:cNvPr id="6" name="Picture 5"/>
          <p:cNvPicPr>
            <a:picLocks noChangeAspect="1"/>
          </p:cNvPicPr>
          <p:nvPr/>
        </p:nvPicPr>
        <p:blipFill>
          <a:blip r:embed="rId4"/>
          <a:stretch>
            <a:fillRect/>
          </a:stretch>
        </p:blipFill>
        <p:spPr>
          <a:xfrm>
            <a:off x="10236071" y="5349875"/>
            <a:ext cx="1969179" cy="1414395"/>
          </a:xfrm>
          <a:prstGeom prst="rect">
            <a:avLst/>
          </a:prstGeom>
        </p:spPr>
      </p:pic>
      <p:sp>
        <p:nvSpPr>
          <p:cNvPr id="9" name="Rectangle 8"/>
          <p:cNvSpPr/>
          <p:nvPr/>
        </p:nvSpPr>
        <p:spPr>
          <a:xfrm>
            <a:off x="304799" y="1490870"/>
            <a:ext cx="3615194" cy="4832092"/>
          </a:xfrm>
          <a:prstGeom prst="rect">
            <a:avLst/>
          </a:prstGeom>
        </p:spPr>
        <p:txBody>
          <a:bodyPr wrap="square">
            <a:spAutoFit/>
          </a:bodyPr>
          <a:lstStyle/>
          <a:p>
            <a:r>
              <a:rPr lang="en-GB" sz="2800" dirty="0" smtClean="0">
                <a:latin typeface="+mj-lt"/>
              </a:rPr>
              <a:t>What is the problem?</a:t>
            </a:r>
          </a:p>
          <a:p>
            <a:endParaRPr lang="en-GB" sz="2800" dirty="0" smtClean="0">
              <a:latin typeface="+mj-lt"/>
            </a:endParaRPr>
          </a:p>
          <a:p>
            <a:r>
              <a:rPr lang="en-GB" sz="2800" dirty="0" smtClean="0">
                <a:latin typeface="+mj-lt"/>
              </a:rPr>
              <a:t>How would you feel?</a:t>
            </a:r>
          </a:p>
          <a:p>
            <a:endParaRPr lang="en-GB" sz="2800" dirty="0" smtClean="0">
              <a:latin typeface="+mj-lt"/>
            </a:endParaRPr>
          </a:p>
          <a:p>
            <a:r>
              <a:rPr lang="en-GB" sz="2800" dirty="0" smtClean="0">
                <a:latin typeface="+mj-lt"/>
              </a:rPr>
              <a:t>What virtues are involved in this scenario?</a:t>
            </a:r>
          </a:p>
          <a:p>
            <a:endParaRPr lang="en-GB" sz="2800" dirty="0" smtClean="0">
              <a:latin typeface="+mj-lt"/>
            </a:endParaRPr>
          </a:p>
          <a:p>
            <a:r>
              <a:rPr lang="en-GB" sz="2800" dirty="0" smtClean="0">
                <a:latin typeface="+mj-lt"/>
              </a:rPr>
              <a:t>What do you think a </a:t>
            </a:r>
            <a:r>
              <a:rPr lang="en-GB" sz="2800" dirty="0" smtClean="0">
                <a:latin typeface="+mj-lt"/>
              </a:rPr>
              <a:t>‘wise’ </a:t>
            </a:r>
            <a:r>
              <a:rPr lang="en-GB" sz="2800" dirty="0" smtClean="0">
                <a:latin typeface="+mj-lt"/>
              </a:rPr>
              <a:t>thing to do is? Why?</a:t>
            </a:r>
            <a:endParaRPr lang="en-GB" sz="2800" dirty="0">
              <a:latin typeface="+mj-lt"/>
            </a:endParaRPr>
          </a:p>
        </p:txBody>
      </p:sp>
      <p:pic>
        <p:nvPicPr>
          <p:cNvPr id="10" name="Picture 9"/>
          <p:cNvPicPr>
            <a:picLocks noChangeAspect="1"/>
          </p:cNvPicPr>
          <p:nvPr/>
        </p:nvPicPr>
        <p:blipFill>
          <a:blip r:embed="rId5"/>
          <a:stretch>
            <a:fillRect/>
          </a:stretch>
        </p:blipFill>
        <p:spPr>
          <a:xfrm>
            <a:off x="4003120" y="1446967"/>
            <a:ext cx="7523116" cy="4919898"/>
          </a:xfrm>
          <a:prstGeom prst="rect">
            <a:avLst/>
          </a:prstGeom>
        </p:spPr>
      </p:pic>
      <p:sp>
        <p:nvSpPr>
          <p:cNvPr id="2" name="Rectangle 1"/>
          <p:cNvSpPr/>
          <p:nvPr/>
        </p:nvSpPr>
        <p:spPr>
          <a:xfrm>
            <a:off x="9567081" y="3330054"/>
            <a:ext cx="1091820" cy="99628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5070124" y="2578474"/>
            <a:ext cx="5766198" cy="1938992"/>
          </a:xfrm>
          <a:prstGeom prst="rect">
            <a:avLst/>
          </a:prstGeom>
        </p:spPr>
        <p:txBody>
          <a:bodyPr wrap="square">
            <a:spAutoFit/>
          </a:bodyPr>
          <a:lstStyle/>
          <a:p>
            <a:r>
              <a:rPr lang="en-GB" sz="2000" dirty="0" smtClean="0">
                <a:latin typeface="+mj-lt"/>
              </a:rPr>
              <a:t>You are having an election for the school council. Your best friend is standing for election and has </a:t>
            </a:r>
            <a:r>
              <a:rPr lang="en-GB" sz="2000" dirty="0" smtClean="0">
                <a:latin typeface="+mj-lt"/>
              </a:rPr>
              <a:t>made </a:t>
            </a:r>
            <a:r>
              <a:rPr lang="en-GB" sz="2000" dirty="0" smtClean="0">
                <a:latin typeface="+mj-lt"/>
              </a:rPr>
              <a:t>you promise to vote for them. However, you think the other candidate would be better at the job. The other candidate isn’t very popular. Your friend will be really upset if they don’t win. What should you do?</a:t>
            </a:r>
            <a:endParaRPr lang="en-GB" sz="2000" dirty="0">
              <a:latin typeface="+mj-lt"/>
            </a:endParaRPr>
          </a:p>
        </p:txBody>
      </p:sp>
    </p:spTree>
    <p:extLst>
      <p:ext uri="{BB962C8B-B14F-4D97-AF65-F5344CB8AC3E}">
        <p14:creationId xmlns:p14="http://schemas.microsoft.com/office/powerpoint/2010/main" val="29047128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681626" y="0"/>
            <a:ext cx="4523624" cy="1097375"/>
          </a:xfrm>
          <a:prstGeom prst="rect">
            <a:avLst/>
          </a:prstGeom>
        </p:spPr>
      </p:pic>
      <p:pic>
        <p:nvPicPr>
          <p:cNvPr id="6" name="Picture 5"/>
          <p:cNvPicPr>
            <a:picLocks noChangeAspect="1"/>
          </p:cNvPicPr>
          <p:nvPr/>
        </p:nvPicPr>
        <p:blipFill>
          <a:blip r:embed="rId4"/>
          <a:stretch>
            <a:fillRect/>
          </a:stretch>
        </p:blipFill>
        <p:spPr>
          <a:xfrm>
            <a:off x="10236071" y="5349875"/>
            <a:ext cx="1969179" cy="1414395"/>
          </a:xfrm>
          <a:prstGeom prst="rect">
            <a:avLst/>
          </a:prstGeom>
        </p:spPr>
      </p:pic>
      <p:sp>
        <p:nvSpPr>
          <p:cNvPr id="2" name="Rectangle 1"/>
          <p:cNvSpPr/>
          <p:nvPr/>
        </p:nvSpPr>
        <p:spPr>
          <a:xfrm>
            <a:off x="2293292" y="1760614"/>
            <a:ext cx="9061171" cy="3970318"/>
          </a:xfrm>
          <a:prstGeom prst="rect">
            <a:avLst/>
          </a:prstGeom>
        </p:spPr>
        <p:txBody>
          <a:bodyPr wrap="square">
            <a:spAutoFit/>
          </a:bodyPr>
          <a:lstStyle/>
          <a:p>
            <a:r>
              <a:rPr lang="en-GB" sz="2800" dirty="0" smtClean="0">
                <a:latin typeface="+mj-lt"/>
              </a:rPr>
              <a:t>What issues in your local community are important to you? Create a brainstorm on the board.</a:t>
            </a:r>
          </a:p>
          <a:p>
            <a:endParaRPr lang="en-GB" sz="2800" dirty="0" smtClean="0">
              <a:latin typeface="+mj-lt"/>
            </a:endParaRPr>
          </a:p>
          <a:p>
            <a:r>
              <a:rPr lang="en-GB" sz="2800" dirty="0" smtClean="0">
                <a:latin typeface="+mj-lt"/>
              </a:rPr>
              <a:t>In groups, research one of the issues and plan a letter to send to your local MP.</a:t>
            </a:r>
          </a:p>
          <a:p>
            <a:endParaRPr lang="en-GB" sz="2800" dirty="0">
              <a:latin typeface="+mj-lt"/>
            </a:endParaRPr>
          </a:p>
          <a:p>
            <a:r>
              <a:rPr lang="en-GB" sz="2800" dirty="0" smtClean="0">
                <a:latin typeface="+mj-lt"/>
              </a:rPr>
              <a:t>You can write to them using the website </a:t>
            </a:r>
            <a:r>
              <a:rPr lang="en-GB" sz="2800" dirty="0" smtClean="0">
                <a:latin typeface="+mj-lt"/>
                <a:hlinkClick r:id="rId5"/>
              </a:rPr>
              <a:t>www.writetothem.com</a:t>
            </a:r>
            <a:r>
              <a:rPr lang="en-GB" sz="2800" dirty="0">
                <a:latin typeface="+mj-lt"/>
              </a:rPr>
              <a:t> </a:t>
            </a:r>
            <a:r>
              <a:rPr lang="en-GB" sz="2800" smtClean="0">
                <a:latin typeface="+mj-lt"/>
              </a:rPr>
              <a:t>[accessed </a:t>
            </a:r>
            <a:r>
              <a:rPr lang="en-GB" sz="2800" smtClean="0">
                <a:latin typeface="+mj-lt"/>
              </a:rPr>
              <a:t>29.05.2020</a:t>
            </a:r>
            <a:r>
              <a:rPr lang="en-GB" sz="2800" smtClean="0">
                <a:latin typeface="+mj-lt"/>
              </a:rPr>
              <a:t>].</a:t>
            </a:r>
            <a:endParaRPr lang="en-GB" sz="2800" dirty="0" smtClean="0">
              <a:latin typeface="+mj-lt"/>
            </a:endParaRPr>
          </a:p>
          <a:p>
            <a:r>
              <a:rPr lang="en-GB" sz="2800" dirty="0" smtClean="0">
                <a:latin typeface="+mj-lt"/>
              </a:rPr>
              <a:t>  </a:t>
            </a:r>
            <a:endParaRPr lang="en-GB" sz="2800" dirty="0">
              <a:latin typeface="+mj-lt"/>
            </a:endParaRPr>
          </a:p>
        </p:txBody>
      </p:sp>
      <p:pic>
        <p:nvPicPr>
          <p:cNvPr id="3" name="Picture 2"/>
          <p:cNvPicPr>
            <a:picLocks noChangeAspect="1"/>
          </p:cNvPicPr>
          <p:nvPr/>
        </p:nvPicPr>
        <p:blipFill rotWithShape="1">
          <a:blip r:embed="rId6"/>
          <a:srcRect l="1735" t="8877" r="6939" b="9356"/>
          <a:stretch/>
        </p:blipFill>
        <p:spPr>
          <a:xfrm>
            <a:off x="43650" y="4742735"/>
            <a:ext cx="2025976" cy="1838266"/>
          </a:xfrm>
          <a:prstGeom prst="rect">
            <a:avLst/>
          </a:prstGeom>
        </p:spPr>
      </p:pic>
      <p:sp>
        <p:nvSpPr>
          <p:cNvPr id="7" name="TextBox 6"/>
          <p:cNvSpPr txBox="1"/>
          <p:nvPr/>
        </p:nvSpPr>
        <p:spPr>
          <a:xfrm>
            <a:off x="0" y="6581001"/>
            <a:ext cx="3570136" cy="276999"/>
          </a:xfrm>
          <a:prstGeom prst="rect">
            <a:avLst/>
          </a:prstGeom>
          <a:noFill/>
        </p:spPr>
        <p:txBody>
          <a:bodyPr wrap="square" rtlCol="0">
            <a:spAutoFit/>
          </a:bodyPr>
          <a:lstStyle/>
          <a:p>
            <a:r>
              <a:rPr lang="en-GB" sz="1200" dirty="0" smtClean="0"/>
              <a:t>Image: commons.wikimedia.org</a:t>
            </a:r>
            <a:endParaRPr lang="en-GB" sz="1200" dirty="0"/>
          </a:p>
        </p:txBody>
      </p:sp>
    </p:spTree>
    <p:extLst>
      <p:ext uri="{BB962C8B-B14F-4D97-AF65-F5344CB8AC3E}">
        <p14:creationId xmlns:p14="http://schemas.microsoft.com/office/powerpoint/2010/main" val="36684265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202</Words>
  <Application>Microsoft Office PowerPoint</Application>
  <PresentationFormat>Widescreen</PresentationFormat>
  <Paragraphs>19</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Participating in a democracy</vt:lpstr>
      <vt:lpstr>Democracy only works if ordinary people participate.    What are the different ways that people can participate in democracy?   Create a brainstorm on the board. </vt:lpstr>
      <vt:lpstr>PowerPoint Presentation</vt:lpstr>
      <vt:lpstr>PowerPoint Presentation</vt:lpstr>
    </vt:vector>
  </TitlesOfParts>
  <Company>UoB IT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Taking part in a democracy</dc:title>
  <dc:creator>Rachael Hunter (School of Education)</dc:creator>
  <cp:lastModifiedBy>Rebecca Wycherley (Education)</cp:lastModifiedBy>
  <cp:revision>9</cp:revision>
  <dcterms:created xsi:type="dcterms:W3CDTF">2019-07-15T12:55:07Z</dcterms:created>
  <dcterms:modified xsi:type="dcterms:W3CDTF">2020-06-04T13:51:08Z</dcterms:modified>
</cp:coreProperties>
</file>