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0" autoAdjust="0"/>
    <p:restoredTop sz="94660"/>
  </p:normalViewPr>
  <p:slideViewPr>
    <p:cSldViewPr snapToGrid="0">
      <p:cViewPr varScale="1">
        <p:scale>
          <a:sx n="70" d="100"/>
          <a:sy n="70" d="100"/>
        </p:scale>
        <p:origin x="576"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119B4500-561D-440D-8572-E9465D6FA442}" type="datetimeFigureOut">
              <a:rPr lang="en-GB" smtClean="0"/>
              <a:t>04/06/2020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1B87BD6-AD10-4C4C-BC85-5C2572F9634E}" type="slidenum">
              <a:rPr lang="en-GB" smtClean="0"/>
              <a:t>‹#›</a:t>
            </a:fld>
            <a:endParaRPr lang="en-GB"/>
          </a:p>
        </p:txBody>
      </p:sp>
    </p:spTree>
    <p:extLst>
      <p:ext uri="{BB962C8B-B14F-4D97-AF65-F5344CB8AC3E}">
        <p14:creationId xmlns:p14="http://schemas.microsoft.com/office/powerpoint/2010/main" val="36958367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119B4500-561D-440D-8572-E9465D6FA442}" type="datetimeFigureOut">
              <a:rPr lang="en-GB" smtClean="0"/>
              <a:t>04/06/2020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1B87BD6-AD10-4C4C-BC85-5C2572F9634E}" type="slidenum">
              <a:rPr lang="en-GB" smtClean="0"/>
              <a:t>‹#›</a:t>
            </a:fld>
            <a:endParaRPr lang="en-GB"/>
          </a:p>
        </p:txBody>
      </p:sp>
    </p:spTree>
    <p:extLst>
      <p:ext uri="{BB962C8B-B14F-4D97-AF65-F5344CB8AC3E}">
        <p14:creationId xmlns:p14="http://schemas.microsoft.com/office/powerpoint/2010/main" val="15923359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119B4500-561D-440D-8572-E9465D6FA442}" type="datetimeFigureOut">
              <a:rPr lang="en-GB" smtClean="0"/>
              <a:t>04/06/2020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1B87BD6-AD10-4C4C-BC85-5C2572F9634E}" type="slidenum">
              <a:rPr lang="en-GB" smtClean="0"/>
              <a:t>‹#›</a:t>
            </a:fld>
            <a:endParaRPr lang="en-GB"/>
          </a:p>
        </p:txBody>
      </p:sp>
    </p:spTree>
    <p:extLst>
      <p:ext uri="{BB962C8B-B14F-4D97-AF65-F5344CB8AC3E}">
        <p14:creationId xmlns:p14="http://schemas.microsoft.com/office/powerpoint/2010/main" val="8131827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119B4500-561D-440D-8572-E9465D6FA442}" type="datetimeFigureOut">
              <a:rPr lang="en-GB" smtClean="0"/>
              <a:t>04/06/2020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1B87BD6-AD10-4C4C-BC85-5C2572F9634E}" type="slidenum">
              <a:rPr lang="en-GB" smtClean="0"/>
              <a:t>‹#›</a:t>
            </a:fld>
            <a:endParaRPr lang="en-GB"/>
          </a:p>
        </p:txBody>
      </p:sp>
    </p:spTree>
    <p:extLst>
      <p:ext uri="{BB962C8B-B14F-4D97-AF65-F5344CB8AC3E}">
        <p14:creationId xmlns:p14="http://schemas.microsoft.com/office/powerpoint/2010/main" val="42728068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119B4500-561D-440D-8572-E9465D6FA442}" type="datetimeFigureOut">
              <a:rPr lang="en-GB" smtClean="0"/>
              <a:t>04/06/2020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1B87BD6-AD10-4C4C-BC85-5C2572F9634E}" type="slidenum">
              <a:rPr lang="en-GB" smtClean="0"/>
              <a:t>‹#›</a:t>
            </a:fld>
            <a:endParaRPr lang="en-GB"/>
          </a:p>
        </p:txBody>
      </p:sp>
    </p:spTree>
    <p:extLst>
      <p:ext uri="{BB962C8B-B14F-4D97-AF65-F5344CB8AC3E}">
        <p14:creationId xmlns:p14="http://schemas.microsoft.com/office/powerpoint/2010/main" val="42095174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119B4500-561D-440D-8572-E9465D6FA442}" type="datetimeFigureOut">
              <a:rPr lang="en-GB" smtClean="0"/>
              <a:t>04/06/2020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1B87BD6-AD10-4C4C-BC85-5C2572F9634E}" type="slidenum">
              <a:rPr lang="en-GB" smtClean="0"/>
              <a:t>‹#›</a:t>
            </a:fld>
            <a:endParaRPr lang="en-GB"/>
          </a:p>
        </p:txBody>
      </p:sp>
    </p:spTree>
    <p:extLst>
      <p:ext uri="{BB962C8B-B14F-4D97-AF65-F5344CB8AC3E}">
        <p14:creationId xmlns:p14="http://schemas.microsoft.com/office/powerpoint/2010/main" val="32720979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119B4500-561D-440D-8572-E9465D6FA442}" type="datetimeFigureOut">
              <a:rPr lang="en-GB" smtClean="0"/>
              <a:t>04/06/2020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71B87BD6-AD10-4C4C-BC85-5C2572F9634E}" type="slidenum">
              <a:rPr lang="en-GB" smtClean="0"/>
              <a:t>‹#›</a:t>
            </a:fld>
            <a:endParaRPr lang="en-GB"/>
          </a:p>
        </p:txBody>
      </p:sp>
    </p:spTree>
    <p:extLst>
      <p:ext uri="{BB962C8B-B14F-4D97-AF65-F5344CB8AC3E}">
        <p14:creationId xmlns:p14="http://schemas.microsoft.com/office/powerpoint/2010/main" val="18900345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119B4500-561D-440D-8572-E9465D6FA442}" type="datetimeFigureOut">
              <a:rPr lang="en-GB" smtClean="0"/>
              <a:t>04/06/2020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71B87BD6-AD10-4C4C-BC85-5C2572F9634E}" type="slidenum">
              <a:rPr lang="en-GB" smtClean="0"/>
              <a:t>‹#›</a:t>
            </a:fld>
            <a:endParaRPr lang="en-GB"/>
          </a:p>
        </p:txBody>
      </p:sp>
    </p:spTree>
    <p:extLst>
      <p:ext uri="{BB962C8B-B14F-4D97-AF65-F5344CB8AC3E}">
        <p14:creationId xmlns:p14="http://schemas.microsoft.com/office/powerpoint/2010/main" val="15937236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19B4500-561D-440D-8572-E9465D6FA442}" type="datetimeFigureOut">
              <a:rPr lang="en-GB" smtClean="0"/>
              <a:t>04/06/2020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71B87BD6-AD10-4C4C-BC85-5C2572F9634E}" type="slidenum">
              <a:rPr lang="en-GB" smtClean="0"/>
              <a:t>‹#›</a:t>
            </a:fld>
            <a:endParaRPr lang="en-GB"/>
          </a:p>
        </p:txBody>
      </p:sp>
    </p:spTree>
    <p:extLst>
      <p:ext uri="{BB962C8B-B14F-4D97-AF65-F5344CB8AC3E}">
        <p14:creationId xmlns:p14="http://schemas.microsoft.com/office/powerpoint/2010/main" val="723788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119B4500-561D-440D-8572-E9465D6FA442}" type="datetimeFigureOut">
              <a:rPr lang="en-GB" smtClean="0"/>
              <a:t>04/06/2020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1B87BD6-AD10-4C4C-BC85-5C2572F9634E}" type="slidenum">
              <a:rPr lang="en-GB" smtClean="0"/>
              <a:t>‹#›</a:t>
            </a:fld>
            <a:endParaRPr lang="en-GB"/>
          </a:p>
        </p:txBody>
      </p:sp>
    </p:spTree>
    <p:extLst>
      <p:ext uri="{BB962C8B-B14F-4D97-AF65-F5344CB8AC3E}">
        <p14:creationId xmlns:p14="http://schemas.microsoft.com/office/powerpoint/2010/main" val="10457472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119B4500-561D-440D-8572-E9465D6FA442}" type="datetimeFigureOut">
              <a:rPr lang="en-GB" smtClean="0"/>
              <a:t>04/06/2020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1B87BD6-AD10-4C4C-BC85-5C2572F9634E}" type="slidenum">
              <a:rPr lang="en-GB" smtClean="0"/>
              <a:t>‹#›</a:t>
            </a:fld>
            <a:endParaRPr lang="en-GB"/>
          </a:p>
        </p:txBody>
      </p:sp>
    </p:spTree>
    <p:extLst>
      <p:ext uri="{BB962C8B-B14F-4D97-AF65-F5344CB8AC3E}">
        <p14:creationId xmlns:p14="http://schemas.microsoft.com/office/powerpoint/2010/main" val="2676508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19B4500-561D-440D-8572-E9465D6FA442}" type="datetimeFigureOut">
              <a:rPr lang="en-GB" smtClean="0"/>
              <a:t>04/06/2020</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1B87BD6-AD10-4C4C-BC85-5C2572F9634E}" type="slidenum">
              <a:rPr lang="en-GB" smtClean="0"/>
              <a:t>‹#›</a:t>
            </a:fld>
            <a:endParaRPr lang="en-GB"/>
          </a:p>
        </p:txBody>
      </p:sp>
    </p:spTree>
    <p:extLst>
      <p:ext uri="{BB962C8B-B14F-4D97-AF65-F5344CB8AC3E}">
        <p14:creationId xmlns:p14="http://schemas.microsoft.com/office/powerpoint/2010/main" val="48889963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6.png"/><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7.png"/><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8.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Healthy online friendships</a:t>
            </a:r>
            <a:endParaRPr lang="en-GB" dirty="0"/>
          </a:p>
        </p:txBody>
      </p:sp>
      <p:pic>
        <p:nvPicPr>
          <p:cNvPr id="4" name="Picture 3"/>
          <p:cNvPicPr>
            <a:picLocks noChangeAspect="1"/>
          </p:cNvPicPr>
          <p:nvPr/>
        </p:nvPicPr>
        <p:blipFill>
          <a:blip r:embed="rId2"/>
          <a:stretch>
            <a:fillRect/>
          </a:stretch>
        </p:blipFill>
        <p:spPr>
          <a:xfrm>
            <a:off x="0" y="0"/>
            <a:ext cx="12205250" cy="1066892"/>
          </a:xfrm>
          <a:prstGeom prst="rect">
            <a:avLst/>
          </a:prstGeom>
        </p:spPr>
      </p:pic>
      <p:pic>
        <p:nvPicPr>
          <p:cNvPr id="5" name="Picture 4"/>
          <p:cNvPicPr>
            <a:picLocks noChangeAspect="1"/>
          </p:cNvPicPr>
          <p:nvPr/>
        </p:nvPicPr>
        <p:blipFill>
          <a:blip r:embed="rId3"/>
          <a:stretch>
            <a:fillRect/>
          </a:stretch>
        </p:blipFill>
        <p:spPr>
          <a:xfrm>
            <a:off x="7746229" y="-18290"/>
            <a:ext cx="4523624" cy="1103472"/>
          </a:xfrm>
          <a:prstGeom prst="rect">
            <a:avLst/>
          </a:prstGeom>
        </p:spPr>
      </p:pic>
      <p:pic>
        <p:nvPicPr>
          <p:cNvPr id="6" name="Picture 5"/>
          <p:cNvPicPr>
            <a:picLocks noChangeAspect="1"/>
          </p:cNvPicPr>
          <p:nvPr/>
        </p:nvPicPr>
        <p:blipFill>
          <a:blip r:embed="rId4"/>
          <a:stretch>
            <a:fillRect/>
          </a:stretch>
        </p:blipFill>
        <p:spPr>
          <a:xfrm>
            <a:off x="10222821" y="5443605"/>
            <a:ext cx="1969179" cy="1414395"/>
          </a:xfrm>
          <a:prstGeom prst="rect">
            <a:avLst/>
          </a:prstGeom>
        </p:spPr>
      </p:pic>
    </p:spTree>
    <p:extLst>
      <p:ext uri="{BB962C8B-B14F-4D97-AF65-F5344CB8AC3E}">
        <p14:creationId xmlns:p14="http://schemas.microsoft.com/office/powerpoint/2010/main" val="8549797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86247" y="2582379"/>
            <a:ext cx="9158624" cy="2387600"/>
          </a:xfrm>
        </p:spPr>
        <p:txBody>
          <a:bodyPr>
            <a:noAutofit/>
          </a:bodyPr>
          <a:lstStyle/>
          <a:p>
            <a:pPr algn="l"/>
            <a:r>
              <a:rPr lang="en-GB" sz="3200" dirty="0" smtClean="0"/>
              <a:t>How can people keep online friendships safe and positive? </a:t>
            </a:r>
            <a:br>
              <a:rPr lang="en-GB" sz="3200" dirty="0" smtClean="0"/>
            </a:br>
            <a:r>
              <a:rPr lang="en-GB" sz="3200" dirty="0"/>
              <a:t/>
            </a:r>
            <a:br>
              <a:rPr lang="en-GB" sz="3200" dirty="0"/>
            </a:br>
            <a:r>
              <a:rPr lang="en-GB" sz="3200" dirty="0" smtClean="0"/>
              <a:t>Jot down as many ideas as you can on post-it notes.</a:t>
            </a:r>
            <a:br>
              <a:rPr lang="en-GB" sz="3200" dirty="0" smtClean="0"/>
            </a:br>
            <a:r>
              <a:rPr lang="en-GB" sz="3200" dirty="0"/>
              <a:t/>
            </a:r>
            <a:br>
              <a:rPr lang="en-GB" sz="3200" dirty="0"/>
            </a:br>
            <a:r>
              <a:rPr lang="en-GB" sz="3200" dirty="0" smtClean="0"/>
              <a:t>Are there any common ideas or themes?</a:t>
            </a:r>
            <a:br>
              <a:rPr lang="en-GB" sz="3200" dirty="0" smtClean="0"/>
            </a:br>
            <a:r>
              <a:rPr lang="en-GB" sz="3200" dirty="0" smtClean="0"/>
              <a:t/>
            </a:r>
            <a:br>
              <a:rPr lang="en-GB" sz="3200" dirty="0" smtClean="0"/>
            </a:br>
            <a:endParaRPr lang="en-GB" sz="3200" dirty="0"/>
          </a:p>
        </p:txBody>
      </p:sp>
      <p:pic>
        <p:nvPicPr>
          <p:cNvPr id="4" name="Picture 3"/>
          <p:cNvPicPr>
            <a:picLocks noChangeAspect="1"/>
          </p:cNvPicPr>
          <p:nvPr/>
        </p:nvPicPr>
        <p:blipFill>
          <a:blip r:embed="rId2"/>
          <a:stretch>
            <a:fillRect/>
          </a:stretch>
        </p:blipFill>
        <p:spPr>
          <a:xfrm>
            <a:off x="0" y="0"/>
            <a:ext cx="12205250" cy="1066892"/>
          </a:xfrm>
          <a:prstGeom prst="rect">
            <a:avLst/>
          </a:prstGeom>
        </p:spPr>
      </p:pic>
      <p:pic>
        <p:nvPicPr>
          <p:cNvPr id="5" name="Picture 4"/>
          <p:cNvPicPr>
            <a:picLocks noChangeAspect="1"/>
          </p:cNvPicPr>
          <p:nvPr/>
        </p:nvPicPr>
        <p:blipFill>
          <a:blip r:embed="rId3"/>
          <a:stretch>
            <a:fillRect/>
          </a:stretch>
        </p:blipFill>
        <p:spPr>
          <a:xfrm>
            <a:off x="7746229" y="-18290"/>
            <a:ext cx="4523624" cy="1103472"/>
          </a:xfrm>
          <a:prstGeom prst="rect">
            <a:avLst/>
          </a:prstGeom>
        </p:spPr>
      </p:pic>
      <p:pic>
        <p:nvPicPr>
          <p:cNvPr id="6" name="Picture 5"/>
          <p:cNvPicPr>
            <a:picLocks noChangeAspect="1"/>
          </p:cNvPicPr>
          <p:nvPr/>
        </p:nvPicPr>
        <p:blipFill>
          <a:blip r:embed="rId4"/>
          <a:stretch>
            <a:fillRect/>
          </a:stretch>
        </p:blipFill>
        <p:spPr>
          <a:xfrm>
            <a:off x="10222821" y="5443605"/>
            <a:ext cx="1969179" cy="1414395"/>
          </a:xfrm>
          <a:prstGeom prst="rect">
            <a:avLst/>
          </a:prstGeom>
        </p:spPr>
      </p:pic>
      <p:pic>
        <p:nvPicPr>
          <p:cNvPr id="7" name="Picture 6"/>
          <p:cNvPicPr>
            <a:picLocks noChangeAspect="1"/>
          </p:cNvPicPr>
          <p:nvPr/>
        </p:nvPicPr>
        <p:blipFill>
          <a:blip r:embed="rId4"/>
          <a:stretch>
            <a:fillRect/>
          </a:stretch>
        </p:blipFill>
        <p:spPr>
          <a:xfrm>
            <a:off x="10222820" y="5425315"/>
            <a:ext cx="1969179" cy="1414395"/>
          </a:xfrm>
          <a:prstGeom prst="rect">
            <a:avLst/>
          </a:prstGeom>
        </p:spPr>
      </p:pic>
      <p:pic>
        <p:nvPicPr>
          <p:cNvPr id="9" name="Picture 8"/>
          <p:cNvPicPr>
            <a:picLocks noChangeAspect="1"/>
          </p:cNvPicPr>
          <p:nvPr/>
        </p:nvPicPr>
        <p:blipFill rotWithShape="1">
          <a:blip r:embed="rId5"/>
          <a:srcRect l="15457" t="5681" r="14859" b="4927"/>
          <a:stretch/>
        </p:blipFill>
        <p:spPr>
          <a:xfrm>
            <a:off x="7347994" y="3558276"/>
            <a:ext cx="2957886" cy="2931272"/>
          </a:xfrm>
          <a:prstGeom prst="rect">
            <a:avLst/>
          </a:prstGeom>
        </p:spPr>
      </p:pic>
    </p:spTree>
    <p:extLst>
      <p:ext uri="{BB962C8B-B14F-4D97-AF65-F5344CB8AC3E}">
        <p14:creationId xmlns:p14="http://schemas.microsoft.com/office/powerpoint/2010/main" val="7075952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0" y="0"/>
            <a:ext cx="12205250" cy="1066892"/>
          </a:xfrm>
          <a:prstGeom prst="rect">
            <a:avLst/>
          </a:prstGeom>
        </p:spPr>
      </p:pic>
      <p:pic>
        <p:nvPicPr>
          <p:cNvPr id="5" name="Picture 4"/>
          <p:cNvPicPr>
            <a:picLocks noChangeAspect="1"/>
          </p:cNvPicPr>
          <p:nvPr/>
        </p:nvPicPr>
        <p:blipFill>
          <a:blip r:embed="rId3"/>
          <a:stretch>
            <a:fillRect/>
          </a:stretch>
        </p:blipFill>
        <p:spPr>
          <a:xfrm>
            <a:off x="7746229" y="-18290"/>
            <a:ext cx="4523624" cy="1103472"/>
          </a:xfrm>
          <a:prstGeom prst="rect">
            <a:avLst/>
          </a:prstGeom>
        </p:spPr>
      </p:pic>
      <p:pic>
        <p:nvPicPr>
          <p:cNvPr id="6" name="Picture 5"/>
          <p:cNvPicPr>
            <a:picLocks noChangeAspect="1"/>
          </p:cNvPicPr>
          <p:nvPr/>
        </p:nvPicPr>
        <p:blipFill>
          <a:blip r:embed="rId4"/>
          <a:stretch>
            <a:fillRect/>
          </a:stretch>
        </p:blipFill>
        <p:spPr>
          <a:xfrm>
            <a:off x="10222821" y="5443605"/>
            <a:ext cx="1969179" cy="1414395"/>
          </a:xfrm>
          <a:prstGeom prst="rect">
            <a:avLst/>
          </a:prstGeom>
        </p:spPr>
      </p:pic>
      <p:pic>
        <p:nvPicPr>
          <p:cNvPr id="7" name="Picture 6"/>
          <p:cNvPicPr>
            <a:picLocks noChangeAspect="1"/>
          </p:cNvPicPr>
          <p:nvPr/>
        </p:nvPicPr>
        <p:blipFill>
          <a:blip r:embed="rId4"/>
          <a:stretch>
            <a:fillRect/>
          </a:stretch>
        </p:blipFill>
        <p:spPr>
          <a:xfrm>
            <a:off x="10222820" y="5425315"/>
            <a:ext cx="1969179" cy="1414395"/>
          </a:xfrm>
          <a:prstGeom prst="rect">
            <a:avLst/>
          </a:prstGeom>
        </p:spPr>
      </p:pic>
      <p:sp>
        <p:nvSpPr>
          <p:cNvPr id="3" name="Title 2"/>
          <p:cNvSpPr>
            <a:spLocks noGrp="1"/>
          </p:cNvSpPr>
          <p:nvPr>
            <p:ph type="ctrTitle"/>
          </p:nvPr>
        </p:nvSpPr>
        <p:spPr>
          <a:xfrm>
            <a:off x="259745" y="4770162"/>
            <a:ext cx="9963075" cy="2387600"/>
          </a:xfrm>
        </p:spPr>
        <p:txBody>
          <a:bodyPr>
            <a:noAutofit/>
          </a:bodyPr>
          <a:lstStyle/>
          <a:p>
            <a:pPr algn="l"/>
            <a:r>
              <a:rPr lang="en-GB" sz="2800" dirty="0" smtClean="0"/>
              <a:t/>
            </a:r>
            <a:br>
              <a:rPr lang="en-GB" sz="2800" dirty="0" smtClean="0"/>
            </a:br>
            <a:r>
              <a:rPr lang="en-GB" sz="2800" dirty="0" smtClean="0"/>
              <a:t/>
            </a:r>
            <a:br>
              <a:rPr lang="en-GB" sz="2800" dirty="0" smtClean="0"/>
            </a:br>
            <a:r>
              <a:rPr lang="en-GB" sz="2800" b="1" u="sng" dirty="0" smtClean="0"/>
              <a:t>Sara’s story</a:t>
            </a:r>
            <a:br>
              <a:rPr lang="en-GB" sz="2800" b="1" u="sng" dirty="0" smtClean="0"/>
            </a:br>
            <a:r>
              <a:rPr lang="en-GB" sz="2800" dirty="0" smtClean="0"/>
              <a:t>Sara has just started secondary school. She had a close group of friends at primary school but most of them are at different schools, so she doesn’t see them much anymore. She has found it hard to make new friends at school, and has been feeling lonely.</a:t>
            </a:r>
            <a:br>
              <a:rPr lang="en-GB" sz="2800" dirty="0" smtClean="0"/>
            </a:br>
            <a:r>
              <a:rPr lang="en-GB" sz="2800" dirty="0" smtClean="0"/>
              <a:t/>
            </a:r>
            <a:br>
              <a:rPr lang="en-GB" sz="2800" dirty="0" smtClean="0"/>
            </a:br>
            <a:r>
              <a:rPr lang="en-GB" sz="2800" dirty="0" smtClean="0"/>
              <a:t>When she is using the Internet for her homework, Sara comes across a website with lots of friendly people helping each other with their homework and other questions. Sara creates an account using her name and the year she was born – Sara2008. She is soon chatting to lots of other people who help her with her homework project and she feels great. She gets on particularly well with someone called Redheadboy, and soon they are chatting about everything, including Sara’s worries at school. </a:t>
            </a:r>
            <a:br>
              <a:rPr lang="en-GB" sz="2800" dirty="0" smtClean="0"/>
            </a:br>
            <a:endParaRPr lang="en-GB" sz="2800" dirty="0"/>
          </a:p>
        </p:txBody>
      </p:sp>
    </p:spTree>
    <p:extLst>
      <p:ext uri="{BB962C8B-B14F-4D97-AF65-F5344CB8AC3E}">
        <p14:creationId xmlns:p14="http://schemas.microsoft.com/office/powerpoint/2010/main" val="15311915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96168" y="1380023"/>
            <a:ext cx="10264471" cy="4351338"/>
          </a:xfrm>
        </p:spPr>
        <p:txBody>
          <a:bodyPr>
            <a:noAutofit/>
          </a:bodyPr>
          <a:lstStyle/>
          <a:p>
            <a:pPr marL="0" indent="0">
              <a:buNone/>
            </a:pPr>
            <a:r>
              <a:rPr lang="en-GB" dirty="0" smtClean="0">
                <a:latin typeface="+mj-lt"/>
              </a:rPr>
              <a:t>Redheadboy says he likes a lot of the same things as Sara, and is the same age. He says he also feels lonely at school sometimes but gives Sara lots of advice and encouragement. Sara starts to spend a lot of time chatting to Redheadboy online when she gets home from school, and sometimes late in the evening. She tells her Mum that she’s doing homework. She stops replying to messages from her old school friends and doesn’t join in with her family in the evenings. She much prefers chatting to Redheadboy, she feels like he really understands her.</a:t>
            </a:r>
          </a:p>
          <a:p>
            <a:pPr marL="0" indent="0">
              <a:buNone/>
            </a:pPr>
            <a:r>
              <a:rPr lang="en-GB" dirty="0" smtClean="0">
                <a:latin typeface="+mj-lt"/>
              </a:rPr>
              <a:t/>
            </a:r>
            <a:br>
              <a:rPr lang="en-GB" dirty="0" smtClean="0">
                <a:latin typeface="+mj-lt"/>
              </a:rPr>
            </a:br>
            <a:r>
              <a:rPr lang="en-GB" dirty="0" smtClean="0">
                <a:latin typeface="+mj-lt"/>
              </a:rPr>
              <a:t>One day, Redheadboy tells Sara that he’s going to a park near where both of them live on Saturday afternoon with his cousin, and she should come to meet him to chat. Sara can’t wait to meet Redheadboy – she feels like he’s her best friend. However, she feels a bit unsure. </a:t>
            </a:r>
            <a:br>
              <a:rPr lang="en-GB" dirty="0" smtClean="0">
                <a:latin typeface="+mj-lt"/>
              </a:rPr>
            </a:br>
            <a:endParaRPr lang="en-GB" dirty="0">
              <a:latin typeface="+mj-lt"/>
            </a:endParaRPr>
          </a:p>
        </p:txBody>
      </p:sp>
      <p:pic>
        <p:nvPicPr>
          <p:cNvPr id="4" name="Picture 3"/>
          <p:cNvPicPr>
            <a:picLocks noChangeAspect="1"/>
          </p:cNvPicPr>
          <p:nvPr/>
        </p:nvPicPr>
        <p:blipFill>
          <a:blip r:embed="rId2"/>
          <a:stretch>
            <a:fillRect/>
          </a:stretch>
        </p:blipFill>
        <p:spPr>
          <a:xfrm>
            <a:off x="0" y="0"/>
            <a:ext cx="12205250" cy="1066892"/>
          </a:xfrm>
          <a:prstGeom prst="rect">
            <a:avLst/>
          </a:prstGeom>
        </p:spPr>
      </p:pic>
      <p:pic>
        <p:nvPicPr>
          <p:cNvPr id="5" name="Picture 4"/>
          <p:cNvPicPr>
            <a:picLocks noChangeAspect="1"/>
          </p:cNvPicPr>
          <p:nvPr/>
        </p:nvPicPr>
        <p:blipFill>
          <a:blip r:embed="rId3"/>
          <a:stretch>
            <a:fillRect/>
          </a:stretch>
        </p:blipFill>
        <p:spPr>
          <a:xfrm>
            <a:off x="7817792" y="30889"/>
            <a:ext cx="4523624" cy="1103472"/>
          </a:xfrm>
          <a:prstGeom prst="rect">
            <a:avLst/>
          </a:prstGeom>
        </p:spPr>
      </p:pic>
      <p:pic>
        <p:nvPicPr>
          <p:cNvPr id="6" name="Picture 5"/>
          <p:cNvPicPr>
            <a:picLocks noChangeAspect="1"/>
          </p:cNvPicPr>
          <p:nvPr/>
        </p:nvPicPr>
        <p:blipFill rotWithShape="1">
          <a:blip r:embed="rId4"/>
          <a:srcRect l="5110" r="6460"/>
          <a:stretch/>
        </p:blipFill>
        <p:spPr>
          <a:xfrm>
            <a:off x="10424159" y="5443605"/>
            <a:ext cx="1741335" cy="1414395"/>
          </a:xfrm>
          <a:prstGeom prst="rect">
            <a:avLst/>
          </a:prstGeom>
        </p:spPr>
      </p:pic>
    </p:spTree>
    <p:extLst>
      <p:ext uri="{BB962C8B-B14F-4D97-AF65-F5344CB8AC3E}">
        <p14:creationId xmlns:p14="http://schemas.microsoft.com/office/powerpoint/2010/main" val="11464513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0" y="0"/>
            <a:ext cx="12205250" cy="1066892"/>
          </a:xfrm>
          <a:prstGeom prst="rect">
            <a:avLst/>
          </a:prstGeom>
        </p:spPr>
      </p:pic>
      <p:pic>
        <p:nvPicPr>
          <p:cNvPr id="5" name="Picture 4"/>
          <p:cNvPicPr>
            <a:picLocks noChangeAspect="1"/>
          </p:cNvPicPr>
          <p:nvPr/>
        </p:nvPicPr>
        <p:blipFill>
          <a:blip r:embed="rId3"/>
          <a:stretch>
            <a:fillRect/>
          </a:stretch>
        </p:blipFill>
        <p:spPr>
          <a:xfrm>
            <a:off x="7817792" y="30889"/>
            <a:ext cx="4523624" cy="1103472"/>
          </a:xfrm>
          <a:prstGeom prst="rect">
            <a:avLst/>
          </a:prstGeom>
        </p:spPr>
      </p:pic>
      <p:pic>
        <p:nvPicPr>
          <p:cNvPr id="6" name="Picture 5"/>
          <p:cNvPicPr>
            <a:picLocks noChangeAspect="1"/>
          </p:cNvPicPr>
          <p:nvPr/>
        </p:nvPicPr>
        <p:blipFill>
          <a:blip r:embed="rId4"/>
          <a:stretch>
            <a:fillRect/>
          </a:stretch>
        </p:blipFill>
        <p:spPr>
          <a:xfrm>
            <a:off x="10236071" y="5353684"/>
            <a:ext cx="1969179" cy="1414395"/>
          </a:xfrm>
          <a:prstGeom prst="rect">
            <a:avLst/>
          </a:prstGeom>
        </p:spPr>
      </p:pic>
      <p:sp>
        <p:nvSpPr>
          <p:cNvPr id="2" name="Content Placeholder 1"/>
          <p:cNvSpPr>
            <a:spLocks noGrp="1"/>
          </p:cNvSpPr>
          <p:nvPr>
            <p:ph idx="1"/>
          </p:nvPr>
        </p:nvSpPr>
        <p:spPr>
          <a:xfrm>
            <a:off x="272331" y="1648277"/>
            <a:ext cx="10515600" cy="4351338"/>
          </a:xfrm>
        </p:spPr>
        <p:txBody>
          <a:bodyPr>
            <a:normAutofit fontScale="92500"/>
          </a:bodyPr>
          <a:lstStyle/>
          <a:p>
            <a:pPr marL="0" indent="0">
              <a:buNone/>
            </a:pPr>
            <a:r>
              <a:rPr lang="en-GB" dirty="0" smtClean="0">
                <a:latin typeface="+mj-lt"/>
              </a:rPr>
              <a:t>Discuss:</a:t>
            </a:r>
          </a:p>
          <a:p>
            <a:pPr marL="0" indent="0">
              <a:buNone/>
            </a:pPr>
            <a:endParaRPr lang="en-GB" dirty="0" smtClean="0">
              <a:latin typeface="+mj-lt"/>
            </a:endParaRPr>
          </a:p>
          <a:p>
            <a:pPr>
              <a:buFontTx/>
              <a:buChar char="-"/>
            </a:pPr>
            <a:r>
              <a:rPr lang="en-GB" dirty="0" smtClean="0">
                <a:latin typeface="+mj-lt"/>
              </a:rPr>
              <a:t>  Is </a:t>
            </a:r>
            <a:r>
              <a:rPr lang="en-GB" dirty="0" smtClean="0">
                <a:latin typeface="+mj-lt"/>
              </a:rPr>
              <a:t>this a safe relationship? Why?</a:t>
            </a:r>
          </a:p>
          <a:p>
            <a:pPr>
              <a:buFontTx/>
              <a:buChar char="-"/>
            </a:pPr>
            <a:endParaRPr lang="en-GB" dirty="0" smtClean="0">
              <a:latin typeface="+mj-lt"/>
            </a:endParaRPr>
          </a:p>
          <a:p>
            <a:pPr>
              <a:buFontTx/>
              <a:buChar char="-"/>
            </a:pPr>
            <a:r>
              <a:rPr lang="en-GB" dirty="0" smtClean="0">
                <a:latin typeface="+mj-lt"/>
              </a:rPr>
              <a:t>  What </a:t>
            </a:r>
            <a:r>
              <a:rPr lang="en-GB" dirty="0" smtClean="0">
                <a:latin typeface="+mj-lt"/>
              </a:rPr>
              <a:t>mistakes has Sara made?</a:t>
            </a:r>
          </a:p>
          <a:p>
            <a:pPr>
              <a:buFontTx/>
              <a:buChar char="-"/>
            </a:pPr>
            <a:endParaRPr lang="en-GB" dirty="0" smtClean="0">
              <a:latin typeface="+mj-lt"/>
            </a:endParaRPr>
          </a:p>
          <a:p>
            <a:pPr>
              <a:buFontTx/>
              <a:buChar char="-"/>
            </a:pPr>
            <a:r>
              <a:rPr lang="en-GB" dirty="0" smtClean="0">
                <a:latin typeface="+mj-lt"/>
              </a:rPr>
              <a:t>  Why </a:t>
            </a:r>
            <a:r>
              <a:rPr lang="en-GB" dirty="0" smtClean="0">
                <a:latin typeface="+mj-lt"/>
              </a:rPr>
              <a:t>do you think she made these mistakes?</a:t>
            </a:r>
          </a:p>
          <a:p>
            <a:pPr>
              <a:buFontTx/>
              <a:buChar char="-"/>
            </a:pPr>
            <a:endParaRPr lang="en-GB" dirty="0" smtClean="0">
              <a:latin typeface="+mj-lt"/>
            </a:endParaRPr>
          </a:p>
          <a:p>
            <a:pPr>
              <a:buFontTx/>
              <a:buChar char="-"/>
            </a:pPr>
            <a:r>
              <a:rPr lang="en-GB" dirty="0" smtClean="0">
                <a:latin typeface="+mj-lt"/>
              </a:rPr>
              <a:t>  What </a:t>
            </a:r>
            <a:r>
              <a:rPr lang="en-GB" dirty="0" smtClean="0">
                <a:latin typeface="+mj-lt"/>
              </a:rPr>
              <a:t>should she do now, and next time she is making a friend online? </a:t>
            </a:r>
          </a:p>
          <a:p>
            <a:endParaRPr lang="en-GB" dirty="0"/>
          </a:p>
        </p:txBody>
      </p:sp>
      <p:pic>
        <p:nvPicPr>
          <p:cNvPr id="7" name="Picture 6"/>
          <p:cNvPicPr>
            <a:picLocks noChangeAspect="1"/>
          </p:cNvPicPr>
          <p:nvPr/>
        </p:nvPicPr>
        <p:blipFill>
          <a:blip r:embed="rId5"/>
          <a:stretch>
            <a:fillRect/>
          </a:stretch>
        </p:blipFill>
        <p:spPr>
          <a:xfrm>
            <a:off x="7578821" y="2150491"/>
            <a:ext cx="3432345" cy="2560542"/>
          </a:xfrm>
          <a:prstGeom prst="rect">
            <a:avLst/>
          </a:prstGeom>
        </p:spPr>
      </p:pic>
      <p:sp>
        <p:nvSpPr>
          <p:cNvPr id="8" name="Rectangle 7"/>
          <p:cNvSpPr/>
          <p:nvPr/>
        </p:nvSpPr>
        <p:spPr>
          <a:xfrm>
            <a:off x="0" y="6581001"/>
            <a:ext cx="1416670" cy="276999"/>
          </a:xfrm>
          <a:prstGeom prst="rect">
            <a:avLst/>
          </a:prstGeom>
        </p:spPr>
        <p:txBody>
          <a:bodyPr wrap="none">
            <a:spAutoFit/>
          </a:bodyPr>
          <a:lstStyle/>
          <a:p>
            <a:r>
              <a:rPr lang="en-GB" sz="1200" dirty="0" smtClean="0"/>
              <a:t>Image: pixabay.com</a:t>
            </a:r>
            <a:endParaRPr lang="en-GB" sz="1200" dirty="0"/>
          </a:p>
        </p:txBody>
      </p:sp>
    </p:spTree>
    <p:extLst>
      <p:ext uri="{BB962C8B-B14F-4D97-AF65-F5344CB8AC3E}">
        <p14:creationId xmlns:p14="http://schemas.microsoft.com/office/powerpoint/2010/main" val="38893851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0" y="0"/>
            <a:ext cx="12205250" cy="1066892"/>
          </a:xfrm>
          <a:prstGeom prst="rect">
            <a:avLst/>
          </a:prstGeom>
        </p:spPr>
      </p:pic>
      <p:pic>
        <p:nvPicPr>
          <p:cNvPr id="5" name="Picture 4"/>
          <p:cNvPicPr>
            <a:picLocks noChangeAspect="1"/>
          </p:cNvPicPr>
          <p:nvPr/>
        </p:nvPicPr>
        <p:blipFill>
          <a:blip r:embed="rId3"/>
          <a:stretch>
            <a:fillRect/>
          </a:stretch>
        </p:blipFill>
        <p:spPr>
          <a:xfrm>
            <a:off x="7817792" y="30889"/>
            <a:ext cx="4523624" cy="1103472"/>
          </a:xfrm>
          <a:prstGeom prst="rect">
            <a:avLst/>
          </a:prstGeom>
        </p:spPr>
      </p:pic>
      <p:pic>
        <p:nvPicPr>
          <p:cNvPr id="6" name="Picture 5"/>
          <p:cNvPicPr>
            <a:picLocks noChangeAspect="1"/>
          </p:cNvPicPr>
          <p:nvPr/>
        </p:nvPicPr>
        <p:blipFill>
          <a:blip r:embed="rId4"/>
          <a:stretch>
            <a:fillRect/>
          </a:stretch>
        </p:blipFill>
        <p:spPr>
          <a:xfrm>
            <a:off x="10236071" y="5443605"/>
            <a:ext cx="1969179" cy="1414395"/>
          </a:xfrm>
          <a:prstGeom prst="rect">
            <a:avLst/>
          </a:prstGeom>
        </p:spPr>
      </p:pic>
      <p:sp>
        <p:nvSpPr>
          <p:cNvPr id="9" name="Rectangle 8"/>
          <p:cNvSpPr/>
          <p:nvPr/>
        </p:nvSpPr>
        <p:spPr>
          <a:xfrm>
            <a:off x="258462" y="1459791"/>
            <a:ext cx="3313628" cy="4832092"/>
          </a:xfrm>
          <a:prstGeom prst="rect">
            <a:avLst/>
          </a:prstGeom>
        </p:spPr>
        <p:txBody>
          <a:bodyPr wrap="square">
            <a:spAutoFit/>
          </a:bodyPr>
          <a:lstStyle/>
          <a:p>
            <a:r>
              <a:rPr lang="en-GB" sz="2800" dirty="0" smtClean="0">
                <a:latin typeface="+mj-lt"/>
              </a:rPr>
              <a:t>What is the problem?</a:t>
            </a:r>
          </a:p>
          <a:p>
            <a:endParaRPr lang="en-GB" sz="2800" dirty="0" smtClean="0">
              <a:latin typeface="+mj-lt"/>
            </a:endParaRPr>
          </a:p>
          <a:p>
            <a:r>
              <a:rPr lang="en-GB" sz="2800" dirty="0" smtClean="0">
                <a:latin typeface="+mj-lt"/>
              </a:rPr>
              <a:t>How would you feel?</a:t>
            </a:r>
          </a:p>
          <a:p>
            <a:endParaRPr lang="en-GB" sz="2800" dirty="0" smtClean="0">
              <a:latin typeface="+mj-lt"/>
            </a:endParaRPr>
          </a:p>
          <a:p>
            <a:r>
              <a:rPr lang="en-GB" sz="2800" dirty="0" smtClean="0">
                <a:latin typeface="+mj-lt"/>
              </a:rPr>
              <a:t>What virtues are involved in this scenario?</a:t>
            </a:r>
          </a:p>
          <a:p>
            <a:endParaRPr lang="en-GB" sz="2800" dirty="0" smtClean="0">
              <a:latin typeface="+mj-lt"/>
            </a:endParaRPr>
          </a:p>
          <a:p>
            <a:r>
              <a:rPr lang="en-GB" sz="2800" dirty="0" smtClean="0">
                <a:latin typeface="+mj-lt"/>
              </a:rPr>
              <a:t>What do you think a wise thing to do is? Why?</a:t>
            </a:r>
            <a:endParaRPr lang="en-GB" sz="2800" dirty="0">
              <a:latin typeface="+mj-lt"/>
            </a:endParaRPr>
          </a:p>
        </p:txBody>
      </p:sp>
      <p:pic>
        <p:nvPicPr>
          <p:cNvPr id="10" name="Picture 9"/>
          <p:cNvPicPr>
            <a:picLocks noChangeAspect="1"/>
          </p:cNvPicPr>
          <p:nvPr/>
        </p:nvPicPr>
        <p:blipFill>
          <a:blip r:embed="rId5"/>
          <a:stretch>
            <a:fillRect/>
          </a:stretch>
        </p:blipFill>
        <p:spPr>
          <a:xfrm>
            <a:off x="3572090" y="1230904"/>
            <a:ext cx="7523116" cy="4919898"/>
          </a:xfrm>
          <a:prstGeom prst="rect">
            <a:avLst/>
          </a:prstGeom>
        </p:spPr>
      </p:pic>
      <p:sp>
        <p:nvSpPr>
          <p:cNvPr id="2" name="Rectangle 1"/>
          <p:cNvSpPr/>
          <p:nvPr/>
        </p:nvSpPr>
        <p:spPr>
          <a:xfrm>
            <a:off x="9225887" y="3138985"/>
            <a:ext cx="1010184" cy="98263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Rectangle 10"/>
          <p:cNvSpPr/>
          <p:nvPr/>
        </p:nvSpPr>
        <p:spPr>
          <a:xfrm>
            <a:off x="4678502" y="2026129"/>
            <a:ext cx="5557569" cy="2554545"/>
          </a:xfrm>
          <a:prstGeom prst="rect">
            <a:avLst/>
          </a:prstGeom>
        </p:spPr>
        <p:txBody>
          <a:bodyPr wrap="square">
            <a:spAutoFit/>
          </a:bodyPr>
          <a:lstStyle/>
          <a:p>
            <a:r>
              <a:rPr lang="en-GB" sz="2000" dirty="0" smtClean="0">
                <a:latin typeface="+mj-lt"/>
              </a:rPr>
              <a:t>Some of your friends in your class have been posing in the bathroom, pretending to do a catwalk and taking selfies at </a:t>
            </a:r>
            <a:r>
              <a:rPr lang="en-GB" sz="2000" dirty="0" smtClean="0">
                <a:latin typeface="+mj-lt"/>
              </a:rPr>
              <a:t>break time. </a:t>
            </a:r>
            <a:r>
              <a:rPr lang="en-GB" sz="2000" dirty="0" smtClean="0">
                <a:latin typeface="+mj-lt"/>
              </a:rPr>
              <a:t>They have posted them on a social media site and have been getting lots of likes and positive comments. They want you to join them and, when you are unsure, they say that “you’re too uptight and they’re not doing anything </a:t>
            </a:r>
            <a:r>
              <a:rPr lang="en-GB" sz="2000" dirty="0" smtClean="0">
                <a:latin typeface="+mj-lt"/>
              </a:rPr>
              <a:t>wrong”. </a:t>
            </a:r>
            <a:endParaRPr lang="en-GB" sz="2000" dirty="0">
              <a:latin typeface="+mj-lt"/>
            </a:endParaRPr>
          </a:p>
        </p:txBody>
      </p:sp>
    </p:spTree>
    <p:extLst>
      <p:ext uri="{BB962C8B-B14F-4D97-AF65-F5344CB8AC3E}">
        <p14:creationId xmlns:p14="http://schemas.microsoft.com/office/powerpoint/2010/main" val="39969302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0" y="0"/>
            <a:ext cx="12205250" cy="1066892"/>
          </a:xfrm>
          <a:prstGeom prst="rect">
            <a:avLst/>
          </a:prstGeom>
        </p:spPr>
      </p:pic>
      <p:pic>
        <p:nvPicPr>
          <p:cNvPr id="5" name="Picture 4"/>
          <p:cNvPicPr>
            <a:picLocks noChangeAspect="1"/>
          </p:cNvPicPr>
          <p:nvPr/>
        </p:nvPicPr>
        <p:blipFill>
          <a:blip r:embed="rId3"/>
          <a:stretch>
            <a:fillRect/>
          </a:stretch>
        </p:blipFill>
        <p:spPr>
          <a:xfrm>
            <a:off x="7817792" y="30889"/>
            <a:ext cx="4523624" cy="1103472"/>
          </a:xfrm>
          <a:prstGeom prst="rect">
            <a:avLst/>
          </a:prstGeom>
        </p:spPr>
      </p:pic>
      <p:pic>
        <p:nvPicPr>
          <p:cNvPr id="6" name="Picture 5"/>
          <p:cNvPicPr>
            <a:picLocks noChangeAspect="1"/>
          </p:cNvPicPr>
          <p:nvPr/>
        </p:nvPicPr>
        <p:blipFill>
          <a:blip r:embed="rId4"/>
          <a:stretch>
            <a:fillRect/>
          </a:stretch>
        </p:blipFill>
        <p:spPr>
          <a:xfrm>
            <a:off x="10222821" y="5443605"/>
            <a:ext cx="1969179" cy="1414395"/>
          </a:xfrm>
          <a:prstGeom prst="rect">
            <a:avLst/>
          </a:prstGeom>
        </p:spPr>
      </p:pic>
      <p:sp>
        <p:nvSpPr>
          <p:cNvPr id="2" name="Rectangle 1"/>
          <p:cNvSpPr/>
          <p:nvPr/>
        </p:nvSpPr>
        <p:spPr>
          <a:xfrm>
            <a:off x="2973788" y="2777870"/>
            <a:ext cx="6598935" cy="1384995"/>
          </a:xfrm>
          <a:prstGeom prst="rect">
            <a:avLst/>
          </a:prstGeom>
        </p:spPr>
        <p:txBody>
          <a:bodyPr wrap="square">
            <a:spAutoFit/>
          </a:bodyPr>
          <a:lstStyle/>
          <a:p>
            <a:r>
              <a:rPr lang="en-GB" sz="2800" dirty="0" smtClean="0">
                <a:latin typeface="+mj-lt"/>
              </a:rPr>
              <a:t>Could you organise a presentation or session for a younger year group about having positive and safe friendships online?</a:t>
            </a:r>
            <a:endParaRPr lang="en-GB" sz="2800" dirty="0">
              <a:latin typeface="+mj-lt"/>
            </a:endParaRPr>
          </a:p>
        </p:txBody>
      </p:sp>
      <p:pic>
        <p:nvPicPr>
          <p:cNvPr id="3" name="Picture 2"/>
          <p:cNvPicPr>
            <a:picLocks noChangeAspect="1"/>
          </p:cNvPicPr>
          <p:nvPr/>
        </p:nvPicPr>
        <p:blipFill rotWithShape="1">
          <a:blip r:embed="rId5"/>
          <a:srcRect l="2449" t="8181" r="6808" b="9189"/>
          <a:stretch/>
        </p:blipFill>
        <p:spPr>
          <a:xfrm>
            <a:off x="82163" y="4268368"/>
            <a:ext cx="2472856" cy="2282023"/>
          </a:xfrm>
          <a:prstGeom prst="rect">
            <a:avLst/>
          </a:prstGeom>
        </p:spPr>
      </p:pic>
      <p:sp>
        <p:nvSpPr>
          <p:cNvPr id="7" name="TextBox 6"/>
          <p:cNvSpPr txBox="1"/>
          <p:nvPr/>
        </p:nvSpPr>
        <p:spPr>
          <a:xfrm>
            <a:off x="0" y="6550391"/>
            <a:ext cx="2973788" cy="276999"/>
          </a:xfrm>
          <a:prstGeom prst="rect">
            <a:avLst/>
          </a:prstGeom>
          <a:noFill/>
        </p:spPr>
        <p:txBody>
          <a:bodyPr wrap="square" rtlCol="0">
            <a:spAutoFit/>
          </a:bodyPr>
          <a:lstStyle/>
          <a:p>
            <a:r>
              <a:rPr lang="en-GB" sz="1200" dirty="0" smtClean="0"/>
              <a:t>Image: commons.wikimedia.org</a:t>
            </a:r>
            <a:endParaRPr lang="en-GB" sz="1200" dirty="0"/>
          </a:p>
        </p:txBody>
      </p:sp>
    </p:spTree>
    <p:extLst>
      <p:ext uri="{BB962C8B-B14F-4D97-AF65-F5344CB8AC3E}">
        <p14:creationId xmlns:p14="http://schemas.microsoft.com/office/powerpoint/2010/main" val="232384378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105</TotalTime>
  <Words>533</Words>
  <Application>Microsoft Office PowerPoint</Application>
  <PresentationFormat>Widescreen</PresentationFormat>
  <Paragraphs>25</Paragraphs>
  <Slides>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Calibri</vt:lpstr>
      <vt:lpstr>Calibri Light</vt:lpstr>
      <vt:lpstr>Office Theme</vt:lpstr>
      <vt:lpstr>Healthy online friendships</vt:lpstr>
      <vt:lpstr>How can people keep online friendships safe and positive?   Jot down as many ideas as you can on post-it notes.  Are there any common ideas or themes?  </vt:lpstr>
      <vt:lpstr>  Sara’s story Sara has just started secondary school. She had a close group of friends at primary school but most of them are at different schools, so she doesn’t see them much anymore. She has found it hard to make new friends at school, and has been feeling lonely.  When she is using the Internet for her homework, Sara comes across a website with lots of friendly people helping each other with their homework and other questions. Sara creates an account using her name and the year she was born – Sara2008. She is soon chatting to lots of other people who help her with her homework project and she feels great. She gets on particularly well with someone called Redheadboy, and soon they are chatting about everything, including Sara’s worries at school.  </vt:lpstr>
      <vt:lpstr>PowerPoint Presentation</vt:lpstr>
      <vt:lpstr>PowerPoint Presentation</vt:lpstr>
      <vt:lpstr>PowerPoint Presentation</vt:lpstr>
      <vt:lpstr>PowerPoint Presentation</vt:lpstr>
    </vt:vector>
  </TitlesOfParts>
  <Company>UoB IT Services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Healthy online friendships</dc:title>
  <dc:creator>Rachael Hunter (School of Education)</dc:creator>
  <cp:lastModifiedBy>Rebecca Wycherley (Education)</cp:lastModifiedBy>
  <cp:revision>12</cp:revision>
  <dcterms:created xsi:type="dcterms:W3CDTF">2019-07-16T07:54:51Z</dcterms:created>
  <dcterms:modified xsi:type="dcterms:W3CDTF">2020-06-04T14:30:56Z</dcterms:modified>
</cp:coreProperties>
</file>