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58F85D0-8ACF-44B8-9D22-5CD59EF8F20A}"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62271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8F85D0-8ACF-44B8-9D22-5CD59EF8F20A}"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322759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8F85D0-8ACF-44B8-9D22-5CD59EF8F20A}"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3718744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58F85D0-8ACF-44B8-9D22-5CD59EF8F20A}"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34579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58F85D0-8ACF-44B8-9D22-5CD59EF8F20A}"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54312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58F85D0-8ACF-44B8-9D22-5CD59EF8F20A}"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63229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58F85D0-8ACF-44B8-9D22-5CD59EF8F20A}"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286243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58F85D0-8ACF-44B8-9D22-5CD59EF8F20A}"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160542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F85D0-8ACF-44B8-9D22-5CD59EF8F20A}"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3127891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8F85D0-8ACF-44B8-9D22-5CD59EF8F20A}"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70223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8F85D0-8ACF-44B8-9D22-5CD59EF8F20A}"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5514DE-B167-4224-BC1D-E7C54A4BD5D1}" type="slidenum">
              <a:rPr lang="en-GB" smtClean="0"/>
              <a:t>‹#›</a:t>
            </a:fld>
            <a:endParaRPr lang="en-GB"/>
          </a:p>
        </p:txBody>
      </p:sp>
    </p:spTree>
    <p:extLst>
      <p:ext uri="{BB962C8B-B14F-4D97-AF65-F5344CB8AC3E}">
        <p14:creationId xmlns:p14="http://schemas.microsoft.com/office/powerpoint/2010/main" val="2291577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F85D0-8ACF-44B8-9D22-5CD59EF8F20A}" type="datetimeFigureOut">
              <a:rPr lang="en-GB" smtClean="0"/>
              <a:t>04/06/2020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514DE-B167-4224-BC1D-E7C54A4BD5D1}" type="slidenum">
              <a:rPr lang="en-GB" smtClean="0"/>
              <a:t>‹#›</a:t>
            </a:fld>
            <a:endParaRPr lang="en-GB"/>
          </a:p>
        </p:txBody>
      </p:sp>
    </p:spTree>
    <p:extLst>
      <p:ext uri="{BB962C8B-B14F-4D97-AF65-F5344CB8AC3E}">
        <p14:creationId xmlns:p14="http://schemas.microsoft.com/office/powerpoint/2010/main" val="827128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hyperlink" Target="https://www.youtube.com/watch?v=ji4MUtCm8Hw"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783" y="1598374"/>
            <a:ext cx="9144000" cy="2387600"/>
          </a:xfrm>
        </p:spPr>
        <p:txBody>
          <a:bodyPr/>
          <a:lstStyle/>
          <a:p>
            <a:r>
              <a:rPr lang="en-GB" dirty="0" smtClean="0"/>
              <a:t>Win-win situations</a:t>
            </a:r>
            <a:endParaRPr lang="en-GB" dirty="0"/>
          </a:p>
        </p:txBody>
      </p:sp>
      <p:pic>
        <p:nvPicPr>
          <p:cNvPr id="4" name="Picture 3"/>
          <p:cNvPicPr>
            <a:picLocks noChangeAspect="1"/>
          </p:cNvPicPr>
          <p:nvPr/>
        </p:nvPicPr>
        <p:blipFill>
          <a:blip r:embed="rId2"/>
          <a:stretch>
            <a:fillRect/>
          </a:stretch>
        </p:blipFill>
        <p:spPr>
          <a:xfrm>
            <a:off x="-13250" y="0"/>
            <a:ext cx="12205250" cy="1066892"/>
          </a:xfrm>
          <a:prstGeom prst="rect">
            <a:avLst/>
          </a:prstGeom>
        </p:spPr>
      </p:pic>
      <p:pic>
        <p:nvPicPr>
          <p:cNvPr id="5" name="Picture 4"/>
          <p:cNvPicPr>
            <a:picLocks noChangeAspect="1"/>
          </p:cNvPicPr>
          <p:nvPr/>
        </p:nvPicPr>
        <p:blipFill>
          <a:blip r:embed="rId3"/>
          <a:stretch>
            <a:fillRect/>
          </a:stretch>
        </p:blipFill>
        <p:spPr>
          <a:xfrm>
            <a:off x="7754181" y="-30483"/>
            <a:ext cx="4523624"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Tree>
    <p:extLst>
      <p:ext uri="{BB962C8B-B14F-4D97-AF65-F5344CB8AC3E}">
        <p14:creationId xmlns:p14="http://schemas.microsoft.com/office/powerpoint/2010/main" val="2942819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250" y="0"/>
            <a:ext cx="12205250" cy="1066892"/>
          </a:xfrm>
          <a:prstGeom prst="rect">
            <a:avLst/>
          </a:prstGeom>
        </p:spPr>
      </p:pic>
      <p:pic>
        <p:nvPicPr>
          <p:cNvPr id="5" name="Picture 4"/>
          <p:cNvPicPr>
            <a:picLocks noChangeAspect="1"/>
          </p:cNvPicPr>
          <p:nvPr/>
        </p:nvPicPr>
        <p:blipFill>
          <a:blip r:embed="rId3"/>
          <a:stretch>
            <a:fillRect/>
          </a:stretch>
        </p:blipFill>
        <p:spPr>
          <a:xfrm>
            <a:off x="7754181" y="-30483"/>
            <a:ext cx="4523624" cy="1097375"/>
          </a:xfrm>
          <a:prstGeom prst="rect">
            <a:avLst/>
          </a:prstGeom>
        </p:spPr>
      </p:pic>
      <p:sp>
        <p:nvSpPr>
          <p:cNvPr id="3" name="Title 2"/>
          <p:cNvSpPr>
            <a:spLocks noGrp="1"/>
          </p:cNvSpPr>
          <p:nvPr>
            <p:ph type="ctrTitle"/>
          </p:nvPr>
        </p:nvSpPr>
        <p:spPr>
          <a:xfrm>
            <a:off x="196413" y="1436346"/>
            <a:ext cx="7742241" cy="2387600"/>
          </a:xfrm>
        </p:spPr>
        <p:txBody>
          <a:bodyPr>
            <a:normAutofit fontScale="90000"/>
          </a:bodyPr>
          <a:lstStyle/>
          <a:p>
            <a:pPr algn="l"/>
            <a:r>
              <a:rPr lang="en-GB" sz="3100" dirty="0" smtClean="0"/>
              <a:t>Watch ‘The </a:t>
            </a:r>
            <a:r>
              <a:rPr lang="en-GB" sz="3100" dirty="0" err="1" smtClean="0"/>
              <a:t>Zax</a:t>
            </a:r>
            <a:r>
              <a:rPr lang="en-GB" sz="3100" dirty="0" smtClean="0"/>
              <a:t>’ by Dr </a:t>
            </a:r>
            <a:r>
              <a:rPr lang="en-GB" sz="3100" dirty="0" smtClean="0"/>
              <a:t>Seuss:</a:t>
            </a:r>
            <a:r>
              <a:rPr lang="en-GB" sz="3100" dirty="0" smtClean="0"/>
              <a:t/>
            </a:r>
            <a:br>
              <a:rPr lang="en-GB" sz="3100" dirty="0" smtClean="0"/>
            </a:br>
            <a:r>
              <a:rPr lang="en-GB" sz="3100" dirty="0" smtClean="0">
                <a:hlinkClick r:id="rId4"/>
              </a:rPr>
              <a:t>https</a:t>
            </a:r>
            <a:r>
              <a:rPr lang="en-GB" sz="3100" dirty="0" smtClean="0">
                <a:hlinkClick r:id="rId4"/>
              </a:rPr>
              <a:t>://www.youtube.com/watch?v=ji4MUtCm8Hw</a:t>
            </a:r>
            <a:r>
              <a:rPr lang="en-GB" sz="3100" dirty="0" smtClean="0"/>
              <a:t> [accessed </a:t>
            </a:r>
            <a:r>
              <a:rPr lang="en-GB" sz="3100" dirty="0" smtClean="0"/>
              <a:t>29.05.2020</a:t>
            </a:r>
            <a:r>
              <a:rPr lang="en-GB" sz="3100" dirty="0" smtClean="0"/>
              <a:t>]</a:t>
            </a:r>
            <a:br>
              <a:rPr lang="en-GB" sz="3100" dirty="0" smtClean="0"/>
            </a:br>
            <a:r>
              <a:rPr lang="en-GB" sz="3100" dirty="0" smtClean="0"/>
              <a:t/>
            </a:r>
            <a:br>
              <a:rPr lang="en-GB" sz="3100" dirty="0" smtClean="0"/>
            </a:br>
            <a:endParaRPr lang="en-GB" dirty="0"/>
          </a:p>
        </p:txBody>
      </p:sp>
      <p:sp>
        <p:nvSpPr>
          <p:cNvPr id="7" name="Rectangle 6"/>
          <p:cNvSpPr/>
          <p:nvPr/>
        </p:nvSpPr>
        <p:spPr>
          <a:xfrm>
            <a:off x="196413" y="2952321"/>
            <a:ext cx="7566750" cy="3416320"/>
          </a:xfrm>
          <a:prstGeom prst="rect">
            <a:avLst/>
          </a:prstGeom>
        </p:spPr>
        <p:txBody>
          <a:bodyPr wrap="square">
            <a:spAutoFit/>
          </a:bodyPr>
          <a:lstStyle/>
          <a:p>
            <a:r>
              <a:rPr lang="en-GB" sz="2400" dirty="0" smtClean="0">
                <a:latin typeface="+mj-lt"/>
              </a:rPr>
              <a:t>What is the conflict about? </a:t>
            </a:r>
            <a:br>
              <a:rPr lang="en-GB" sz="2400" dirty="0" smtClean="0">
                <a:latin typeface="+mj-lt"/>
              </a:rPr>
            </a:br>
            <a:r>
              <a:rPr lang="en-GB" sz="2400" dirty="0" smtClean="0">
                <a:latin typeface="+mj-lt"/>
              </a:rPr>
              <a:t/>
            </a:r>
            <a:br>
              <a:rPr lang="en-GB" sz="2400" dirty="0" smtClean="0">
                <a:latin typeface="+mj-lt"/>
              </a:rPr>
            </a:br>
            <a:r>
              <a:rPr lang="en-GB" sz="2400" dirty="0" smtClean="0">
                <a:latin typeface="+mj-lt"/>
              </a:rPr>
              <a:t>What barriers are there to solving the conflict? </a:t>
            </a:r>
            <a:br>
              <a:rPr lang="en-GB" sz="2400" dirty="0" smtClean="0">
                <a:latin typeface="+mj-lt"/>
              </a:rPr>
            </a:br>
            <a:r>
              <a:rPr lang="en-GB" sz="2400" dirty="0" smtClean="0">
                <a:latin typeface="+mj-lt"/>
              </a:rPr>
              <a:t/>
            </a:r>
            <a:br>
              <a:rPr lang="en-GB" sz="2400" dirty="0" smtClean="0">
                <a:latin typeface="+mj-lt"/>
              </a:rPr>
            </a:br>
            <a:r>
              <a:rPr lang="en-GB" sz="2400" dirty="0" smtClean="0">
                <a:latin typeface="+mj-lt"/>
              </a:rPr>
              <a:t>What virtues would </a:t>
            </a:r>
            <a:r>
              <a:rPr lang="en-GB" sz="2400" dirty="0" smtClean="0">
                <a:latin typeface="+mj-lt"/>
              </a:rPr>
              <a:t>‘The </a:t>
            </a:r>
            <a:r>
              <a:rPr lang="en-GB" sz="2400" dirty="0" err="1" smtClean="0">
                <a:latin typeface="+mj-lt"/>
              </a:rPr>
              <a:t>Zax</a:t>
            </a:r>
            <a:r>
              <a:rPr lang="en-GB" sz="2400" dirty="0" smtClean="0">
                <a:latin typeface="+mj-lt"/>
              </a:rPr>
              <a:t>’ </a:t>
            </a:r>
            <a:r>
              <a:rPr lang="en-GB" sz="2400" dirty="0" smtClean="0">
                <a:latin typeface="+mj-lt"/>
              </a:rPr>
              <a:t>need to develop to solve the conflict?</a:t>
            </a:r>
            <a:br>
              <a:rPr lang="en-GB" sz="2400" dirty="0" smtClean="0">
                <a:latin typeface="+mj-lt"/>
              </a:rPr>
            </a:br>
            <a:r>
              <a:rPr lang="en-GB" sz="2400" dirty="0" smtClean="0">
                <a:latin typeface="+mj-lt"/>
              </a:rPr>
              <a:t/>
            </a:r>
            <a:br>
              <a:rPr lang="en-GB" sz="2400" dirty="0" smtClean="0">
                <a:latin typeface="+mj-lt"/>
              </a:rPr>
            </a:br>
            <a:r>
              <a:rPr lang="en-GB" sz="2400" dirty="0" smtClean="0">
                <a:latin typeface="+mj-lt"/>
              </a:rPr>
              <a:t>What other barriers might there be to solving a conflict?</a:t>
            </a:r>
            <a:br>
              <a:rPr lang="en-GB" sz="2400" dirty="0" smtClean="0">
                <a:latin typeface="+mj-lt"/>
              </a:rPr>
            </a:br>
            <a:endParaRPr lang="en-GB" sz="2400" dirty="0">
              <a:latin typeface="+mj-lt"/>
            </a:endParaRPr>
          </a:p>
        </p:txBody>
      </p:sp>
      <p:pic>
        <p:nvPicPr>
          <p:cNvPr id="8" name="Picture 7"/>
          <p:cNvPicPr>
            <a:picLocks noChangeAspect="1"/>
          </p:cNvPicPr>
          <p:nvPr/>
        </p:nvPicPr>
        <p:blipFill rotWithShape="1">
          <a:blip r:embed="rId5"/>
          <a:srcRect l="19558" t="1892" r="21767"/>
          <a:stretch/>
        </p:blipFill>
        <p:spPr>
          <a:xfrm>
            <a:off x="7850908" y="1348509"/>
            <a:ext cx="2980378" cy="4382611"/>
          </a:xfrm>
          <a:prstGeom prst="rect">
            <a:avLst/>
          </a:prstGeom>
        </p:spPr>
      </p:pic>
      <p:sp>
        <p:nvSpPr>
          <p:cNvPr id="9" name="TextBox 8"/>
          <p:cNvSpPr txBox="1"/>
          <p:nvPr/>
        </p:nvSpPr>
        <p:spPr>
          <a:xfrm>
            <a:off x="-13250" y="6581001"/>
            <a:ext cx="2708838" cy="276999"/>
          </a:xfrm>
          <a:prstGeom prst="rect">
            <a:avLst/>
          </a:prstGeom>
          <a:noFill/>
        </p:spPr>
        <p:txBody>
          <a:bodyPr wrap="square" rtlCol="0">
            <a:spAutoFit/>
          </a:bodyPr>
          <a:lstStyle/>
          <a:p>
            <a:r>
              <a:rPr lang="en-GB" sz="1200" dirty="0" smtClean="0"/>
              <a:t>Image: pinterest.com</a:t>
            </a:r>
            <a:endParaRPr lang="en-GB" sz="1200" dirty="0"/>
          </a:p>
        </p:txBody>
      </p:sp>
      <p:pic>
        <p:nvPicPr>
          <p:cNvPr id="6" name="Picture 5"/>
          <p:cNvPicPr>
            <a:picLocks noChangeAspect="1"/>
          </p:cNvPicPr>
          <p:nvPr/>
        </p:nvPicPr>
        <p:blipFill>
          <a:blip r:embed="rId6"/>
          <a:stretch>
            <a:fillRect/>
          </a:stretch>
        </p:blipFill>
        <p:spPr>
          <a:xfrm>
            <a:off x="10222820" y="5443605"/>
            <a:ext cx="1969179" cy="1414395"/>
          </a:xfrm>
          <a:prstGeom prst="rect">
            <a:avLst/>
          </a:prstGeom>
        </p:spPr>
      </p:pic>
    </p:spTree>
    <p:extLst>
      <p:ext uri="{BB962C8B-B14F-4D97-AF65-F5344CB8AC3E}">
        <p14:creationId xmlns:p14="http://schemas.microsoft.com/office/powerpoint/2010/main" val="134728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250" y="0"/>
            <a:ext cx="12205250" cy="1066892"/>
          </a:xfrm>
          <a:prstGeom prst="rect">
            <a:avLst/>
          </a:prstGeom>
        </p:spPr>
      </p:pic>
      <p:pic>
        <p:nvPicPr>
          <p:cNvPr id="5" name="Picture 4"/>
          <p:cNvPicPr>
            <a:picLocks noChangeAspect="1"/>
          </p:cNvPicPr>
          <p:nvPr/>
        </p:nvPicPr>
        <p:blipFill>
          <a:blip r:embed="rId3"/>
          <a:stretch>
            <a:fillRect/>
          </a:stretch>
        </p:blipFill>
        <p:spPr>
          <a:xfrm>
            <a:off x="7754181" y="-30483"/>
            <a:ext cx="4523624" cy="1097375"/>
          </a:xfrm>
          <a:prstGeom prst="rect">
            <a:avLst/>
          </a:prstGeom>
        </p:spPr>
      </p:pic>
      <p:pic>
        <p:nvPicPr>
          <p:cNvPr id="6" name="Picture 5"/>
          <p:cNvPicPr>
            <a:picLocks noChangeAspect="1"/>
          </p:cNvPicPr>
          <p:nvPr/>
        </p:nvPicPr>
        <p:blipFill>
          <a:blip r:embed="rId4"/>
          <a:stretch>
            <a:fillRect/>
          </a:stretch>
        </p:blipFill>
        <p:spPr>
          <a:xfrm>
            <a:off x="10222821" y="5431397"/>
            <a:ext cx="1969179" cy="1414395"/>
          </a:xfrm>
          <a:prstGeom prst="rect">
            <a:avLst/>
          </a:prstGeom>
        </p:spPr>
      </p:pic>
      <p:sp>
        <p:nvSpPr>
          <p:cNvPr id="3" name="Title 2"/>
          <p:cNvSpPr>
            <a:spLocks noGrp="1"/>
          </p:cNvSpPr>
          <p:nvPr>
            <p:ph type="ctrTitle"/>
          </p:nvPr>
        </p:nvSpPr>
        <p:spPr>
          <a:xfrm>
            <a:off x="84814" y="1462037"/>
            <a:ext cx="12009121" cy="494500"/>
          </a:xfrm>
        </p:spPr>
        <p:txBody>
          <a:bodyPr>
            <a:normAutofit/>
          </a:bodyPr>
          <a:lstStyle/>
          <a:p>
            <a:pPr algn="l"/>
            <a:r>
              <a:rPr lang="en-GB" sz="2800" dirty="0" smtClean="0"/>
              <a:t>Which of these actions will escalate a conflict and which will de-escalate a conflict?</a:t>
            </a:r>
            <a:endParaRPr lang="en-GB" sz="2800" dirty="0"/>
          </a:p>
        </p:txBody>
      </p:sp>
      <p:sp>
        <p:nvSpPr>
          <p:cNvPr id="10" name="TextBox 9"/>
          <p:cNvSpPr txBox="1"/>
          <p:nvPr/>
        </p:nvSpPr>
        <p:spPr>
          <a:xfrm>
            <a:off x="516835" y="2416686"/>
            <a:ext cx="3053301" cy="523220"/>
          </a:xfrm>
          <a:prstGeom prst="rect">
            <a:avLst/>
          </a:prstGeom>
          <a:noFill/>
        </p:spPr>
        <p:txBody>
          <a:bodyPr wrap="square" rtlCol="0">
            <a:spAutoFit/>
          </a:bodyPr>
          <a:lstStyle/>
          <a:p>
            <a:r>
              <a:rPr lang="en-GB" sz="2800" dirty="0" smtClean="0">
                <a:latin typeface="+mj-lt"/>
              </a:rPr>
              <a:t>Name calling</a:t>
            </a:r>
            <a:endParaRPr lang="en-GB" sz="2800" dirty="0">
              <a:latin typeface="+mj-lt"/>
            </a:endParaRPr>
          </a:p>
        </p:txBody>
      </p:sp>
      <p:sp>
        <p:nvSpPr>
          <p:cNvPr id="11" name="TextBox 10"/>
          <p:cNvSpPr txBox="1"/>
          <p:nvPr/>
        </p:nvSpPr>
        <p:spPr>
          <a:xfrm>
            <a:off x="385639" y="4014236"/>
            <a:ext cx="2767054" cy="523220"/>
          </a:xfrm>
          <a:prstGeom prst="rect">
            <a:avLst/>
          </a:prstGeom>
          <a:noFill/>
        </p:spPr>
        <p:txBody>
          <a:bodyPr wrap="square" rtlCol="0">
            <a:spAutoFit/>
          </a:bodyPr>
          <a:lstStyle/>
          <a:p>
            <a:r>
              <a:rPr lang="en-GB" sz="2800" dirty="0" smtClean="0">
                <a:latin typeface="+mj-lt"/>
              </a:rPr>
              <a:t>Walking away</a:t>
            </a:r>
            <a:endParaRPr lang="en-GB" sz="2800" dirty="0">
              <a:latin typeface="+mj-lt"/>
            </a:endParaRPr>
          </a:p>
        </p:txBody>
      </p:sp>
      <p:sp>
        <p:nvSpPr>
          <p:cNvPr id="12" name="TextBox 11"/>
          <p:cNvSpPr txBox="1"/>
          <p:nvPr/>
        </p:nvSpPr>
        <p:spPr>
          <a:xfrm>
            <a:off x="516835" y="5661542"/>
            <a:ext cx="3244132" cy="954107"/>
          </a:xfrm>
          <a:prstGeom prst="rect">
            <a:avLst/>
          </a:prstGeom>
          <a:noFill/>
        </p:spPr>
        <p:txBody>
          <a:bodyPr wrap="square" rtlCol="0">
            <a:spAutoFit/>
          </a:bodyPr>
          <a:lstStyle/>
          <a:p>
            <a:r>
              <a:rPr lang="en-GB" sz="2800" dirty="0" smtClean="0">
                <a:latin typeface="+mj-lt"/>
              </a:rPr>
              <a:t>Listening carefully to the other </a:t>
            </a:r>
            <a:r>
              <a:rPr lang="en-GB" sz="2800" dirty="0" smtClean="0">
                <a:latin typeface="+mj-lt"/>
              </a:rPr>
              <a:t>person</a:t>
            </a:r>
            <a:endParaRPr lang="en-GB" sz="2800" dirty="0">
              <a:latin typeface="+mj-lt"/>
            </a:endParaRPr>
          </a:p>
        </p:txBody>
      </p:sp>
      <p:sp>
        <p:nvSpPr>
          <p:cNvPr id="13" name="TextBox 12"/>
          <p:cNvSpPr txBox="1"/>
          <p:nvPr/>
        </p:nvSpPr>
        <p:spPr>
          <a:xfrm>
            <a:off x="3402263" y="2840562"/>
            <a:ext cx="3725185" cy="1384995"/>
          </a:xfrm>
          <a:prstGeom prst="rect">
            <a:avLst/>
          </a:prstGeom>
          <a:noFill/>
        </p:spPr>
        <p:txBody>
          <a:bodyPr wrap="square" rtlCol="0">
            <a:spAutoFit/>
          </a:bodyPr>
          <a:lstStyle/>
          <a:p>
            <a:r>
              <a:rPr lang="en-GB" sz="2800" dirty="0" smtClean="0">
                <a:latin typeface="+mj-lt"/>
              </a:rPr>
              <a:t>Mentioning an event that happened in the </a:t>
            </a:r>
            <a:r>
              <a:rPr lang="en-GB" sz="2800" dirty="0" smtClean="0">
                <a:latin typeface="+mj-lt"/>
              </a:rPr>
              <a:t>past</a:t>
            </a:r>
            <a:endParaRPr lang="en-GB" sz="2800" dirty="0">
              <a:latin typeface="+mj-lt"/>
            </a:endParaRPr>
          </a:p>
        </p:txBody>
      </p:sp>
      <p:sp>
        <p:nvSpPr>
          <p:cNvPr id="14" name="TextBox 13"/>
          <p:cNvSpPr txBox="1"/>
          <p:nvPr/>
        </p:nvSpPr>
        <p:spPr>
          <a:xfrm>
            <a:off x="3770578" y="4704158"/>
            <a:ext cx="3983603" cy="523220"/>
          </a:xfrm>
          <a:prstGeom prst="rect">
            <a:avLst/>
          </a:prstGeom>
          <a:noFill/>
        </p:spPr>
        <p:txBody>
          <a:bodyPr wrap="square" rtlCol="0">
            <a:spAutoFit/>
          </a:bodyPr>
          <a:lstStyle/>
          <a:p>
            <a:r>
              <a:rPr lang="en-GB" sz="2800" dirty="0" smtClean="0">
                <a:latin typeface="+mj-lt"/>
              </a:rPr>
              <a:t>Lowering your voice</a:t>
            </a:r>
            <a:endParaRPr lang="en-GB" sz="2800" dirty="0">
              <a:latin typeface="+mj-lt"/>
            </a:endParaRPr>
          </a:p>
        </p:txBody>
      </p:sp>
      <p:sp>
        <p:nvSpPr>
          <p:cNvPr id="15" name="TextBox 14"/>
          <p:cNvSpPr txBox="1"/>
          <p:nvPr/>
        </p:nvSpPr>
        <p:spPr>
          <a:xfrm>
            <a:off x="7544891" y="2578952"/>
            <a:ext cx="3784821" cy="523220"/>
          </a:xfrm>
          <a:prstGeom prst="rect">
            <a:avLst/>
          </a:prstGeom>
          <a:noFill/>
        </p:spPr>
        <p:txBody>
          <a:bodyPr wrap="square" rtlCol="0">
            <a:spAutoFit/>
          </a:bodyPr>
          <a:lstStyle/>
          <a:p>
            <a:r>
              <a:rPr lang="en-GB" sz="2800" dirty="0" smtClean="0">
                <a:latin typeface="+mj-lt"/>
              </a:rPr>
              <a:t>Explaining how you feel</a:t>
            </a:r>
            <a:endParaRPr lang="en-GB" sz="2800" dirty="0">
              <a:latin typeface="+mj-lt"/>
            </a:endParaRPr>
          </a:p>
        </p:txBody>
      </p:sp>
      <p:sp>
        <p:nvSpPr>
          <p:cNvPr id="16" name="TextBox 15"/>
          <p:cNvSpPr txBox="1"/>
          <p:nvPr/>
        </p:nvSpPr>
        <p:spPr>
          <a:xfrm>
            <a:off x="7190629" y="3752626"/>
            <a:ext cx="1765190" cy="523220"/>
          </a:xfrm>
          <a:prstGeom prst="rect">
            <a:avLst/>
          </a:prstGeom>
          <a:noFill/>
        </p:spPr>
        <p:txBody>
          <a:bodyPr wrap="square" rtlCol="0">
            <a:spAutoFit/>
          </a:bodyPr>
          <a:lstStyle/>
          <a:p>
            <a:r>
              <a:rPr lang="en-GB" sz="2800" dirty="0" smtClean="0">
                <a:latin typeface="+mj-lt"/>
              </a:rPr>
              <a:t>Blaming</a:t>
            </a:r>
            <a:endParaRPr lang="en-GB" sz="2800" dirty="0">
              <a:latin typeface="+mj-lt"/>
            </a:endParaRPr>
          </a:p>
        </p:txBody>
      </p:sp>
      <p:sp>
        <p:nvSpPr>
          <p:cNvPr id="17" name="TextBox 16"/>
          <p:cNvSpPr txBox="1"/>
          <p:nvPr/>
        </p:nvSpPr>
        <p:spPr>
          <a:xfrm>
            <a:off x="8955819" y="4666358"/>
            <a:ext cx="3236181" cy="523220"/>
          </a:xfrm>
          <a:prstGeom prst="rect">
            <a:avLst/>
          </a:prstGeom>
          <a:noFill/>
        </p:spPr>
        <p:txBody>
          <a:bodyPr wrap="square" rtlCol="0">
            <a:spAutoFit/>
          </a:bodyPr>
          <a:lstStyle/>
          <a:p>
            <a:r>
              <a:rPr lang="en-GB" sz="2800" dirty="0" smtClean="0">
                <a:latin typeface="+mj-lt"/>
              </a:rPr>
              <a:t>Raising your voice</a:t>
            </a:r>
            <a:endParaRPr lang="en-GB" sz="2800" dirty="0">
              <a:latin typeface="+mj-lt"/>
            </a:endParaRPr>
          </a:p>
        </p:txBody>
      </p:sp>
      <p:sp>
        <p:nvSpPr>
          <p:cNvPr id="18" name="TextBox 17"/>
          <p:cNvSpPr txBox="1"/>
          <p:nvPr/>
        </p:nvSpPr>
        <p:spPr>
          <a:xfrm>
            <a:off x="5739945" y="5756269"/>
            <a:ext cx="3697356" cy="523220"/>
          </a:xfrm>
          <a:prstGeom prst="rect">
            <a:avLst/>
          </a:prstGeom>
          <a:noFill/>
        </p:spPr>
        <p:txBody>
          <a:bodyPr wrap="square" rtlCol="0">
            <a:spAutoFit/>
          </a:bodyPr>
          <a:lstStyle/>
          <a:p>
            <a:r>
              <a:rPr lang="en-GB" sz="2800" dirty="0" smtClean="0">
                <a:latin typeface="+mj-lt"/>
              </a:rPr>
              <a:t>Involving other people</a:t>
            </a:r>
            <a:endParaRPr lang="en-GB" sz="2800" dirty="0">
              <a:latin typeface="+mj-lt"/>
            </a:endParaRPr>
          </a:p>
        </p:txBody>
      </p:sp>
    </p:spTree>
    <p:extLst>
      <p:ext uri="{BB962C8B-B14F-4D97-AF65-F5344CB8AC3E}">
        <p14:creationId xmlns:p14="http://schemas.microsoft.com/office/powerpoint/2010/main" val="154524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250" y="0"/>
            <a:ext cx="12205250" cy="1066892"/>
          </a:xfrm>
          <a:prstGeom prst="rect">
            <a:avLst/>
          </a:prstGeom>
        </p:spPr>
      </p:pic>
      <p:pic>
        <p:nvPicPr>
          <p:cNvPr id="5" name="Picture 4"/>
          <p:cNvPicPr>
            <a:picLocks noChangeAspect="1"/>
          </p:cNvPicPr>
          <p:nvPr/>
        </p:nvPicPr>
        <p:blipFill>
          <a:blip r:embed="rId3"/>
          <a:stretch>
            <a:fillRect/>
          </a:stretch>
        </p:blipFill>
        <p:spPr>
          <a:xfrm>
            <a:off x="7754181" y="-30483"/>
            <a:ext cx="4523624"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2" name="Title 1"/>
          <p:cNvSpPr>
            <a:spLocks noGrp="1"/>
          </p:cNvSpPr>
          <p:nvPr>
            <p:ph type="ctrTitle"/>
          </p:nvPr>
        </p:nvSpPr>
        <p:spPr>
          <a:xfrm>
            <a:off x="204084" y="4643561"/>
            <a:ext cx="4542845" cy="2387600"/>
          </a:xfrm>
        </p:spPr>
        <p:txBody>
          <a:bodyPr>
            <a:normAutofit fontScale="90000"/>
          </a:bodyPr>
          <a:lstStyle/>
          <a:p>
            <a:pPr algn="l"/>
            <a:r>
              <a:rPr lang="en-GB" sz="3100" dirty="0" smtClean="0"/>
              <a:t>Aleena is a keen footballer and attends football practice every week. Her mum says that, if her room isn’t tidied by 6pm, she can’t go. The coach says that, if she doesn’t go to practice, she won’t be picked for the match on Saturday. It is 6pm and Aleena hasn’t tidied her room. </a:t>
            </a:r>
            <a:br>
              <a:rPr lang="en-GB" sz="3100" dirty="0" smtClean="0"/>
            </a:br>
            <a:r>
              <a:rPr lang="en-GB" sz="3100" dirty="0"/>
              <a:t/>
            </a:r>
            <a:br>
              <a:rPr lang="en-GB" sz="3100" dirty="0"/>
            </a:br>
            <a:r>
              <a:rPr lang="en-GB" sz="3100" dirty="0" smtClean="0"/>
              <a:t>What should happen? </a:t>
            </a:r>
            <a:r>
              <a:rPr lang="en-GB" dirty="0" smtClean="0"/>
              <a:t/>
            </a:r>
            <a:br>
              <a:rPr lang="en-GB" dirty="0" smtClean="0"/>
            </a:b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773207199"/>
              </p:ext>
            </p:extLst>
          </p:nvPr>
        </p:nvGraphicFramePr>
        <p:xfrm>
          <a:off x="5380272" y="2216040"/>
          <a:ext cx="6514878" cy="2427521"/>
        </p:xfrm>
        <a:graphic>
          <a:graphicData uri="http://schemas.openxmlformats.org/drawingml/2006/table">
            <a:tbl>
              <a:tblPr firstRow="1" firstCol="1" bandRow="1"/>
              <a:tblGrid>
                <a:gridCol w="2171385">
                  <a:extLst>
                    <a:ext uri="{9D8B030D-6E8A-4147-A177-3AD203B41FA5}">
                      <a16:colId xmlns:a16="http://schemas.microsoft.com/office/drawing/2014/main" val="2429753889"/>
                    </a:ext>
                  </a:extLst>
                </a:gridCol>
                <a:gridCol w="2171385">
                  <a:extLst>
                    <a:ext uri="{9D8B030D-6E8A-4147-A177-3AD203B41FA5}">
                      <a16:colId xmlns:a16="http://schemas.microsoft.com/office/drawing/2014/main" val="1628683823"/>
                    </a:ext>
                  </a:extLst>
                </a:gridCol>
                <a:gridCol w="2172108">
                  <a:extLst>
                    <a:ext uri="{9D8B030D-6E8A-4147-A177-3AD203B41FA5}">
                      <a16:colId xmlns:a16="http://schemas.microsoft.com/office/drawing/2014/main" val="2278516156"/>
                    </a:ext>
                  </a:extLst>
                </a:gridCol>
              </a:tblGrid>
              <a:tr h="269725">
                <a:tc>
                  <a:txBody>
                    <a:bodyPr/>
                    <a:lstStyle/>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Aleena’s Mum loses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Aleena’s Mum wins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536445"/>
                  </a:ext>
                </a:extLst>
              </a:tr>
              <a:tr h="1078898">
                <a:tc>
                  <a:txBody>
                    <a:bodyPr/>
                    <a:lstStyle/>
                    <a:p>
                      <a:pPr>
                        <a:lnSpc>
                          <a:spcPct val="107000"/>
                        </a:lnSpc>
                        <a:spcAft>
                          <a:spcPts val="0"/>
                        </a:spcAft>
                        <a:tabLst>
                          <a:tab pos="590550"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Aleena loses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689669"/>
                  </a:ext>
                </a:extLst>
              </a:tr>
              <a:tr h="1078898">
                <a:tc>
                  <a:txBody>
                    <a:bodyPr/>
                    <a:lstStyle/>
                    <a:p>
                      <a:pPr>
                        <a:lnSpc>
                          <a:spcPct val="107000"/>
                        </a:lnSpc>
                        <a:spcAft>
                          <a:spcPts val="0"/>
                        </a:spcAft>
                        <a:tabLst>
                          <a:tab pos="590550" algn="l"/>
                        </a:tabLst>
                      </a:pPr>
                      <a:r>
                        <a:rPr lang="en-GB" sz="1600" dirty="0">
                          <a:effectLst/>
                          <a:latin typeface="Calibri" panose="020F0502020204030204" pitchFamily="34" charset="0"/>
                          <a:ea typeface="Calibri" panose="020F0502020204030204" pitchFamily="34" charset="0"/>
                          <a:cs typeface="Times New Roman" panose="02020603050405020304" pitchFamily="18" charset="0"/>
                        </a:rPr>
                        <a:t>Aleena wins</a:t>
                      </a:r>
                    </a:p>
                    <a:p>
                      <a:pPr>
                        <a:lnSpc>
                          <a:spcPct val="107000"/>
                        </a:lnSpc>
                        <a:spcAft>
                          <a:spcPts val="0"/>
                        </a:spcAft>
                        <a:tabLst>
                          <a:tab pos="59055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59055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tabLst>
                          <a:tab pos="590550" algn="l"/>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975842"/>
                  </a:ext>
                </a:extLst>
              </a:tr>
            </a:tbl>
          </a:graphicData>
        </a:graphic>
      </p:graphicFrame>
    </p:spTree>
    <p:extLst>
      <p:ext uri="{BB962C8B-B14F-4D97-AF65-F5344CB8AC3E}">
        <p14:creationId xmlns:p14="http://schemas.microsoft.com/office/powerpoint/2010/main" val="1451021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250" y="0"/>
            <a:ext cx="12205250" cy="1066892"/>
          </a:xfrm>
          <a:prstGeom prst="rect">
            <a:avLst/>
          </a:prstGeom>
        </p:spPr>
      </p:pic>
      <p:pic>
        <p:nvPicPr>
          <p:cNvPr id="5" name="Picture 4"/>
          <p:cNvPicPr>
            <a:picLocks noChangeAspect="1"/>
          </p:cNvPicPr>
          <p:nvPr/>
        </p:nvPicPr>
        <p:blipFill>
          <a:blip r:embed="rId3"/>
          <a:stretch>
            <a:fillRect/>
          </a:stretch>
        </p:blipFill>
        <p:spPr>
          <a:xfrm>
            <a:off x="7754181" y="-30483"/>
            <a:ext cx="4523624"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3" name="Title 2"/>
          <p:cNvSpPr>
            <a:spLocks noGrp="1"/>
          </p:cNvSpPr>
          <p:nvPr>
            <p:ph type="ctrTitle"/>
          </p:nvPr>
        </p:nvSpPr>
        <p:spPr>
          <a:xfrm>
            <a:off x="3334248" y="2675597"/>
            <a:ext cx="5510254" cy="2387600"/>
          </a:xfrm>
        </p:spPr>
        <p:txBody>
          <a:bodyPr>
            <a:normAutofit/>
          </a:bodyPr>
          <a:lstStyle/>
          <a:p>
            <a:pPr algn="l"/>
            <a:r>
              <a:rPr lang="en-GB" sz="3600" dirty="0" smtClean="0"/>
              <a:t>Which virtues are needed to create win-win situations?</a:t>
            </a:r>
            <a:br>
              <a:rPr lang="en-GB" sz="3600" dirty="0" smtClean="0"/>
            </a:br>
            <a:r>
              <a:rPr lang="en-GB" sz="3600" dirty="0"/>
              <a:t/>
            </a:r>
            <a:br>
              <a:rPr lang="en-GB" sz="3600" dirty="0"/>
            </a:br>
            <a:r>
              <a:rPr lang="en-GB" sz="3600" dirty="0" smtClean="0"/>
              <a:t>Why?</a:t>
            </a:r>
            <a:endParaRPr lang="en-GB" sz="3600" dirty="0"/>
          </a:p>
        </p:txBody>
      </p:sp>
      <p:pic>
        <p:nvPicPr>
          <p:cNvPr id="10" name="Picture 9"/>
          <p:cNvPicPr>
            <a:picLocks noChangeAspect="1"/>
          </p:cNvPicPr>
          <p:nvPr/>
        </p:nvPicPr>
        <p:blipFill rotWithShape="1">
          <a:blip r:embed="rId5"/>
          <a:srcRect l="12483" t="12836" r="22496" b="6569"/>
          <a:stretch/>
        </p:blipFill>
        <p:spPr>
          <a:xfrm>
            <a:off x="163202" y="4788854"/>
            <a:ext cx="1359673" cy="1916265"/>
          </a:xfrm>
          <a:prstGeom prst="rect">
            <a:avLst/>
          </a:prstGeom>
        </p:spPr>
      </p:pic>
    </p:spTree>
    <p:extLst>
      <p:ext uri="{BB962C8B-B14F-4D97-AF65-F5344CB8AC3E}">
        <p14:creationId xmlns:p14="http://schemas.microsoft.com/office/powerpoint/2010/main" val="3469515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223</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Win-win situations</vt:lpstr>
      <vt:lpstr>Watch ‘The Zax’ by Dr Seuss: https://www.youtube.com/watch?v=ji4MUtCm8Hw [accessed 29.05.2020]  </vt:lpstr>
      <vt:lpstr>Which of these actions will escalate a conflict and which will de-escalate a conflict?</vt:lpstr>
      <vt:lpstr>Aleena is a keen footballer and attends football practice every week. Her mum says that, if her room isn’t tidied by 6pm, she can’t go. The coach says that, if she doesn’t go to practice, she won’t be picked for the match on Saturday. It is 6pm and Aleena hasn’t tidied her room.   What should happen?  </vt:lpstr>
      <vt:lpstr>Which virtues are needed to create win-win situations?  Why?</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Hunter (School of Education)</dc:creator>
  <cp:lastModifiedBy>Rebecca Wycherley (Education)</cp:lastModifiedBy>
  <cp:revision>11</cp:revision>
  <dcterms:created xsi:type="dcterms:W3CDTF">2019-07-18T08:43:24Z</dcterms:created>
  <dcterms:modified xsi:type="dcterms:W3CDTF">2020-06-04T14:57:59Z</dcterms:modified>
</cp:coreProperties>
</file>