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0" d="100"/>
          <a:sy n="70" d="100"/>
        </p:scale>
        <p:origin x="57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7735E75-18A2-4A28-9FEC-4FDA2CFEC593}"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DDA499-5DB6-4DD6-9C5F-6FA135B4214C}" type="slidenum">
              <a:rPr lang="en-GB" smtClean="0"/>
              <a:t>‹#›</a:t>
            </a:fld>
            <a:endParaRPr lang="en-GB"/>
          </a:p>
        </p:txBody>
      </p:sp>
    </p:spTree>
    <p:extLst>
      <p:ext uri="{BB962C8B-B14F-4D97-AF65-F5344CB8AC3E}">
        <p14:creationId xmlns:p14="http://schemas.microsoft.com/office/powerpoint/2010/main" val="1917153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735E75-18A2-4A28-9FEC-4FDA2CFEC593}"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DDA499-5DB6-4DD6-9C5F-6FA135B4214C}" type="slidenum">
              <a:rPr lang="en-GB" smtClean="0"/>
              <a:t>‹#›</a:t>
            </a:fld>
            <a:endParaRPr lang="en-GB"/>
          </a:p>
        </p:txBody>
      </p:sp>
    </p:spTree>
    <p:extLst>
      <p:ext uri="{BB962C8B-B14F-4D97-AF65-F5344CB8AC3E}">
        <p14:creationId xmlns:p14="http://schemas.microsoft.com/office/powerpoint/2010/main" val="2488184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735E75-18A2-4A28-9FEC-4FDA2CFEC593}"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DDA499-5DB6-4DD6-9C5F-6FA135B4214C}" type="slidenum">
              <a:rPr lang="en-GB" smtClean="0"/>
              <a:t>‹#›</a:t>
            </a:fld>
            <a:endParaRPr lang="en-GB"/>
          </a:p>
        </p:txBody>
      </p:sp>
    </p:spTree>
    <p:extLst>
      <p:ext uri="{BB962C8B-B14F-4D97-AF65-F5344CB8AC3E}">
        <p14:creationId xmlns:p14="http://schemas.microsoft.com/office/powerpoint/2010/main" val="1267931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735E75-18A2-4A28-9FEC-4FDA2CFEC593}"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DDA499-5DB6-4DD6-9C5F-6FA135B4214C}" type="slidenum">
              <a:rPr lang="en-GB" smtClean="0"/>
              <a:t>‹#›</a:t>
            </a:fld>
            <a:endParaRPr lang="en-GB"/>
          </a:p>
        </p:txBody>
      </p:sp>
    </p:spTree>
    <p:extLst>
      <p:ext uri="{BB962C8B-B14F-4D97-AF65-F5344CB8AC3E}">
        <p14:creationId xmlns:p14="http://schemas.microsoft.com/office/powerpoint/2010/main" val="3046877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735E75-18A2-4A28-9FEC-4FDA2CFEC593}"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DDA499-5DB6-4DD6-9C5F-6FA135B4214C}" type="slidenum">
              <a:rPr lang="en-GB" smtClean="0"/>
              <a:t>‹#›</a:t>
            </a:fld>
            <a:endParaRPr lang="en-GB"/>
          </a:p>
        </p:txBody>
      </p:sp>
    </p:spTree>
    <p:extLst>
      <p:ext uri="{BB962C8B-B14F-4D97-AF65-F5344CB8AC3E}">
        <p14:creationId xmlns:p14="http://schemas.microsoft.com/office/powerpoint/2010/main" val="1969273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7735E75-18A2-4A28-9FEC-4FDA2CFEC593}"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DDA499-5DB6-4DD6-9C5F-6FA135B4214C}" type="slidenum">
              <a:rPr lang="en-GB" smtClean="0"/>
              <a:t>‹#›</a:t>
            </a:fld>
            <a:endParaRPr lang="en-GB"/>
          </a:p>
        </p:txBody>
      </p:sp>
    </p:spTree>
    <p:extLst>
      <p:ext uri="{BB962C8B-B14F-4D97-AF65-F5344CB8AC3E}">
        <p14:creationId xmlns:p14="http://schemas.microsoft.com/office/powerpoint/2010/main" val="3147642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7735E75-18A2-4A28-9FEC-4FDA2CFEC593}" type="datetimeFigureOut">
              <a:rPr lang="en-GB" smtClean="0"/>
              <a:t>04/06/2020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DDA499-5DB6-4DD6-9C5F-6FA135B4214C}" type="slidenum">
              <a:rPr lang="en-GB" smtClean="0"/>
              <a:t>‹#›</a:t>
            </a:fld>
            <a:endParaRPr lang="en-GB"/>
          </a:p>
        </p:txBody>
      </p:sp>
    </p:spTree>
    <p:extLst>
      <p:ext uri="{BB962C8B-B14F-4D97-AF65-F5344CB8AC3E}">
        <p14:creationId xmlns:p14="http://schemas.microsoft.com/office/powerpoint/2010/main" val="4030699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7735E75-18A2-4A28-9FEC-4FDA2CFEC593}" type="datetimeFigureOut">
              <a:rPr lang="en-GB" smtClean="0"/>
              <a:t>04/06/2020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DDA499-5DB6-4DD6-9C5F-6FA135B4214C}" type="slidenum">
              <a:rPr lang="en-GB" smtClean="0"/>
              <a:t>‹#›</a:t>
            </a:fld>
            <a:endParaRPr lang="en-GB"/>
          </a:p>
        </p:txBody>
      </p:sp>
    </p:spTree>
    <p:extLst>
      <p:ext uri="{BB962C8B-B14F-4D97-AF65-F5344CB8AC3E}">
        <p14:creationId xmlns:p14="http://schemas.microsoft.com/office/powerpoint/2010/main" val="2934670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735E75-18A2-4A28-9FEC-4FDA2CFEC593}" type="datetimeFigureOut">
              <a:rPr lang="en-GB" smtClean="0"/>
              <a:t>04/06/2020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DDA499-5DB6-4DD6-9C5F-6FA135B4214C}" type="slidenum">
              <a:rPr lang="en-GB" smtClean="0"/>
              <a:t>‹#›</a:t>
            </a:fld>
            <a:endParaRPr lang="en-GB"/>
          </a:p>
        </p:txBody>
      </p:sp>
    </p:spTree>
    <p:extLst>
      <p:ext uri="{BB962C8B-B14F-4D97-AF65-F5344CB8AC3E}">
        <p14:creationId xmlns:p14="http://schemas.microsoft.com/office/powerpoint/2010/main" val="974920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7735E75-18A2-4A28-9FEC-4FDA2CFEC593}"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DDA499-5DB6-4DD6-9C5F-6FA135B4214C}" type="slidenum">
              <a:rPr lang="en-GB" smtClean="0"/>
              <a:t>‹#›</a:t>
            </a:fld>
            <a:endParaRPr lang="en-GB"/>
          </a:p>
        </p:txBody>
      </p:sp>
    </p:spTree>
    <p:extLst>
      <p:ext uri="{BB962C8B-B14F-4D97-AF65-F5344CB8AC3E}">
        <p14:creationId xmlns:p14="http://schemas.microsoft.com/office/powerpoint/2010/main" val="1320869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7735E75-18A2-4A28-9FEC-4FDA2CFEC593}"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DDA499-5DB6-4DD6-9C5F-6FA135B4214C}" type="slidenum">
              <a:rPr lang="en-GB" smtClean="0"/>
              <a:t>‹#›</a:t>
            </a:fld>
            <a:endParaRPr lang="en-GB"/>
          </a:p>
        </p:txBody>
      </p:sp>
    </p:spTree>
    <p:extLst>
      <p:ext uri="{BB962C8B-B14F-4D97-AF65-F5344CB8AC3E}">
        <p14:creationId xmlns:p14="http://schemas.microsoft.com/office/powerpoint/2010/main" val="2071370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735E75-18A2-4A28-9FEC-4FDA2CFEC593}" type="datetimeFigureOut">
              <a:rPr lang="en-GB" smtClean="0"/>
              <a:t>04/06/2020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DA499-5DB6-4DD6-9C5F-6FA135B4214C}" type="slidenum">
              <a:rPr lang="en-GB" smtClean="0"/>
              <a:t>‹#›</a:t>
            </a:fld>
            <a:endParaRPr lang="en-GB"/>
          </a:p>
        </p:txBody>
      </p:sp>
    </p:spTree>
    <p:extLst>
      <p:ext uri="{BB962C8B-B14F-4D97-AF65-F5344CB8AC3E}">
        <p14:creationId xmlns:p14="http://schemas.microsoft.com/office/powerpoint/2010/main" val="2265220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0625" y="1798343"/>
            <a:ext cx="9144000" cy="2387600"/>
          </a:xfrm>
        </p:spPr>
        <p:txBody>
          <a:bodyPr/>
          <a:lstStyle/>
          <a:p>
            <a:r>
              <a:rPr lang="en-GB" dirty="0" smtClean="0"/>
              <a:t>Mediators</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778035" y="24988"/>
            <a:ext cx="4523624" cy="1097375"/>
          </a:xfrm>
          <a:prstGeom prst="rect">
            <a:avLst/>
          </a:prstGeom>
        </p:spPr>
      </p:pic>
      <p:pic>
        <p:nvPicPr>
          <p:cNvPr id="6" name="Picture 5"/>
          <p:cNvPicPr>
            <a:picLocks noChangeAspect="1"/>
          </p:cNvPicPr>
          <p:nvPr/>
        </p:nvPicPr>
        <p:blipFill>
          <a:blip r:embed="rId4"/>
          <a:stretch>
            <a:fillRect/>
          </a:stretch>
        </p:blipFill>
        <p:spPr>
          <a:xfrm>
            <a:off x="10236071" y="5443605"/>
            <a:ext cx="1969179" cy="1414395"/>
          </a:xfrm>
          <a:prstGeom prst="rect">
            <a:avLst/>
          </a:prstGeom>
        </p:spPr>
      </p:pic>
    </p:spTree>
    <p:extLst>
      <p:ext uri="{BB962C8B-B14F-4D97-AF65-F5344CB8AC3E}">
        <p14:creationId xmlns:p14="http://schemas.microsoft.com/office/powerpoint/2010/main" val="3787520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778035" y="24988"/>
            <a:ext cx="4523624" cy="1097375"/>
          </a:xfrm>
          <a:prstGeom prst="rect">
            <a:avLst/>
          </a:prstGeom>
        </p:spPr>
      </p:pic>
      <p:pic>
        <p:nvPicPr>
          <p:cNvPr id="6" name="Picture 5"/>
          <p:cNvPicPr>
            <a:picLocks noChangeAspect="1"/>
          </p:cNvPicPr>
          <p:nvPr/>
        </p:nvPicPr>
        <p:blipFill>
          <a:blip r:embed="rId4"/>
          <a:stretch>
            <a:fillRect/>
          </a:stretch>
        </p:blipFill>
        <p:spPr>
          <a:xfrm>
            <a:off x="10236071" y="5443605"/>
            <a:ext cx="1969179" cy="1414395"/>
          </a:xfrm>
          <a:prstGeom prst="rect">
            <a:avLst/>
          </a:prstGeom>
        </p:spPr>
      </p:pic>
      <p:sp>
        <p:nvSpPr>
          <p:cNvPr id="3" name="Title 2"/>
          <p:cNvSpPr>
            <a:spLocks noGrp="1"/>
          </p:cNvSpPr>
          <p:nvPr>
            <p:ph type="ctrTitle"/>
          </p:nvPr>
        </p:nvSpPr>
        <p:spPr>
          <a:xfrm>
            <a:off x="275645" y="4653280"/>
            <a:ext cx="8717280" cy="2387600"/>
          </a:xfrm>
        </p:spPr>
        <p:txBody>
          <a:bodyPr>
            <a:noAutofit/>
          </a:bodyPr>
          <a:lstStyle/>
          <a:p>
            <a:pPr algn="l"/>
            <a:r>
              <a:rPr lang="en-GB" sz="2800" b="1" dirty="0" smtClean="0"/>
              <a:t>The Last Lemon</a:t>
            </a:r>
            <a:br>
              <a:rPr lang="en-GB" sz="2800" b="1" dirty="0" smtClean="0"/>
            </a:br>
            <a:r>
              <a:rPr lang="en-GB" sz="2800" dirty="0" smtClean="0"/>
              <a:t/>
            </a:r>
            <a:br>
              <a:rPr lang="en-GB" sz="2800" dirty="0" smtClean="0"/>
            </a:br>
            <a:r>
              <a:rPr lang="en-GB" sz="2800" dirty="0" smtClean="0"/>
              <a:t>It was late on a Friday evening and there was one last lemon left on the shelf. Suddenly, two hands reached out to snatch it and there were two frustrated women glaring at each other. They had reached for the lemon at exactly the same time, so the only fair thing to do, they decided, was to have half of it each. The first lady took her half home and squeezed out the juice, just about filling up the bottom of a cup for her pancakes with sugar.  She threw the rest away, annoyed that there wasn’t really enough juice. The second woman took her half home and grated the rind to add to her lemon cake. She sighed, it wouldn’t be as zesty as usual. She threw away the rest.</a:t>
            </a:r>
            <a:br>
              <a:rPr lang="en-GB" sz="2800" dirty="0" smtClean="0"/>
            </a:br>
            <a:endParaRPr lang="en-GB" sz="2800" dirty="0"/>
          </a:p>
        </p:txBody>
      </p:sp>
      <p:pic>
        <p:nvPicPr>
          <p:cNvPr id="8" name="Picture 7"/>
          <p:cNvPicPr>
            <a:picLocks noChangeAspect="1"/>
          </p:cNvPicPr>
          <p:nvPr/>
        </p:nvPicPr>
        <p:blipFill rotWithShape="1">
          <a:blip r:embed="rId5"/>
          <a:srcRect l="7036" t="9662" r="8948" b="8717"/>
          <a:stretch/>
        </p:blipFill>
        <p:spPr>
          <a:xfrm rot="19565858">
            <a:off x="9411627" y="2860463"/>
            <a:ext cx="2484476" cy="1818247"/>
          </a:xfrm>
          <a:prstGeom prst="rect">
            <a:avLst/>
          </a:prstGeom>
        </p:spPr>
      </p:pic>
    </p:spTree>
    <p:extLst>
      <p:ext uri="{BB962C8B-B14F-4D97-AF65-F5344CB8AC3E}">
        <p14:creationId xmlns:p14="http://schemas.microsoft.com/office/powerpoint/2010/main" val="1487077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778035" y="24988"/>
            <a:ext cx="4523624" cy="1097375"/>
          </a:xfrm>
          <a:prstGeom prst="rect">
            <a:avLst/>
          </a:prstGeom>
        </p:spPr>
      </p:pic>
      <p:pic>
        <p:nvPicPr>
          <p:cNvPr id="6" name="Picture 5"/>
          <p:cNvPicPr>
            <a:picLocks noChangeAspect="1"/>
          </p:cNvPicPr>
          <p:nvPr/>
        </p:nvPicPr>
        <p:blipFill>
          <a:blip r:embed="rId4"/>
          <a:stretch>
            <a:fillRect/>
          </a:stretch>
        </p:blipFill>
        <p:spPr>
          <a:xfrm>
            <a:off x="10236071" y="5443605"/>
            <a:ext cx="1969179" cy="1414395"/>
          </a:xfrm>
          <a:prstGeom prst="rect">
            <a:avLst/>
          </a:prstGeom>
        </p:spPr>
      </p:pic>
      <p:sp>
        <p:nvSpPr>
          <p:cNvPr id="2" name="Rectangle 1"/>
          <p:cNvSpPr/>
          <p:nvPr/>
        </p:nvSpPr>
        <p:spPr>
          <a:xfrm>
            <a:off x="408166" y="1436111"/>
            <a:ext cx="7845287" cy="4832092"/>
          </a:xfrm>
          <a:prstGeom prst="rect">
            <a:avLst/>
          </a:prstGeom>
        </p:spPr>
        <p:txBody>
          <a:bodyPr wrap="square">
            <a:spAutoFit/>
          </a:bodyPr>
          <a:lstStyle/>
          <a:p>
            <a:r>
              <a:rPr lang="en-GB" sz="2800" dirty="0" smtClean="0">
                <a:latin typeface="+mj-lt"/>
              </a:rPr>
              <a:t>	</a:t>
            </a:r>
          </a:p>
          <a:p>
            <a:pPr marL="457200" indent="-457200">
              <a:buFontTx/>
              <a:buChar char="-"/>
            </a:pPr>
            <a:r>
              <a:rPr lang="en-GB" sz="2800" dirty="0" smtClean="0">
                <a:latin typeface="+mj-lt"/>
              </a:rPr>
              <a:t>What was the problem?</a:t>
            </a:r>
          </a:p>
          <a:p>
            <a:pPr marL="457200" indent="-457200">
              <a:buFontTx/>
              <a:buChar char="-"/>
            </a:pPr>
            <a:endParaRPr lang="en-GB" sz="2800" dirty="0" smtClean="0">
              <a:latin typeface="+mj-lt"/>
            </a:endParaRPr>
          </a:p>
          <a:p>
            <a:pPr marL="457200" indent="-457200">
              <a:buFontTx/>
              <a:buChar char="-"/>
            </a:pPr>
            <a:r>
              <a:rPr lang="en-GB" sz="2800" dirty="0" smtClean="0">
                <a:latin typeface="+mj-lt"/>
              </a:rPr>
              <a:t>Was it a win-win solution? Why?</a:t>
            </a:r>
          </a:p>
          <a:p>
            <a:pPr marL="457200" indent="-457200">
              <a:buFontTx/>
              <a:buChar char="-"/>
            </a:pPr>
            <a:endParaRPr lang="en-GB" sz="2800" dirty="0" smtClean="0">
              <a:latin typeface="+mj-lt"/>
            </a:endParaRPr>
          </a:p>
          <a:p>
            <a:pPr marL="457200" indent="-457200">
              <a:buFontTx/>
              <a:buChar char="-"/>
            </a:pPr>
            <a:r>
              <a:rPr lang="en-GB" sz="2800" dirty="0" smtClean="0">
                <a:latin typeface="+mj-lt"/>
              </a:rPr>
              <a:t>What would a win-win outcome have been? </a:t>
            </a:r>
          </a:p>
          <a:p>
            <a:pPr marL="457200" indent="-457200">
              <a:buFontTx/>
              <a:buChar char="-"/>
            </a:pPr>
            <a:endParaRPr lang="en-GB" sz="2800" dirty="0" smtClean="0">
              <a:latin typeface="+mj-lt"/>
            </a:endParaRPr>
          </a:p>
          <a:p>
            <a:pPr marL="457200" indent="-457200">
              <a:buFontTx/>
              <a:buChar char="-"/>
            </a:pPr>
            <a:r>
              <a:rPr lang="en-GB" sz="2800" dirty="0" smtClean="0">
                <a:latin typeface="+mj-lt"/>
              </a:rPr>
              <a:t>What prevented this from happening?</a:t>
            </a:r>
          </a:p>
          <a:p>
            <a:pPr marL="457200" indent="-457200">
              <a:buFontTx/>
              <a:buChar char="-"/>
            </a:pPr>
            <a:endParaRPr lang="en-GB" sz="2800" dirty="0" smtClean="0">
              <a:latin typeface="+mj-lt"/>
            </a:endParaRPr>
          </a:p>
          <a:p>
            <a:pPr marL="457200" indent="-457200">
              <a:buFontTx/>
              <a:buChar char="-"/>
            </a:pPr>
            <a:r>
              <a:rPr lang="en-GB" sz="2800" dirty="0" smtClean="0">
                <a:latin typeface="+mj-lt"/>
              </a:rPr>
              <a:t>Can you think of any situations where this has </a:t>
            </a:r>
          </a:p>
          <a:p>
            <a:r>
              <a:rPr lang="en-GB" sz="2800" dirty="0" smtClean="0">
                <a:latin typeface="+mj-lt"/>
              </a:rPr>
              <a:t>      happened in your life?</a:t>
            </a:r>
            <a:endParaRPr lang="en-GB" sz="2800" dirty="0">
              <a:latin typeface="+mj-lt"/>
            </a:endParaRPr>
          </a:p>
        </p:txBody>
      </p:sp>
      <p:pic>
        <p:nvPicPr>
          <p:cNvPr id="9" name="Picture 8"/>
          <p:cNvPicPr>
            <a:picLocks noChangeAspect="1"/>
          </p:cNvPicPr>
          <p:nvPr/>
        </p:nvPicPr>
        <p:blipFill>
          <a:blip r:embed="rId5"/>
          <a:stretch>
            <a:fillRect/>
          </a:stretch>
        </p:blipFill>
        <p:spPr>
          <a:xfrm>
            <a:off x="7778035" y="2075459"/>
            <a:ext cx="3759766" cy="2799826"/>
          </a:xfrm>
          <a:prstGeom prst="rect">
            <a:avLst/>
          </a:prstGeom>
        </p:spPr>
      </p:pic>
      <p:sp>
        <p:nvSpPr>
          <p:cNvPr id="10" name="Rectangle 9"/>
          <p:cNvSpPr/>
          <p:nvPr/>
        </p:nvSpPr>
        <p:spPr>
          <a:xfrm>
            <a:off x="0" y="6581001"/>
            <a:ext cx="1451936" cy="276999"/>
          </a:xfrm>
          <a:prstGeom prst="rect">
            <a:avLst/>
          </a:prstGeom>
        </p:spPr>
        <p:txBody>
          <a:bodyPr wrap="none">
            <a:spAutoFit/>
          </a:bodyPr>
          <a:lstStyle/>
          <a:p>
            <a:r>
              <a:rPr lang="en-GB" sz="1200" dirty="0" smtClean="0"/>
              <a:t>Image: pixabay.com </a:t>
            </a:r>
            <a:endParaRPr lang="en-GB" sz="1200" dirty="0"/>
          </a:p>
        </p:txBody>
      </p:sp>
    </p:spTree>
    <p:extLst>
      <p:ext uri="{BB962C8B-B14F-4D97-AF65-F5344CB8AC3E}">
        <p14:creationId xmlns:p14="http://schemas.microsoft.com/office/powerpoint/2010/main" val="1336283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778035" y="24988"/>
            <a:ext cx="4523624" cy="1097375"/>
          </a:xfrm>
          <a:prstGeom prst="rect">
            <a:avLst/>
          </a:prstGeom>
        </p:spPr>
      </p:pic>
      <p:pic>
        <p:nvPicPr>
          <p:cNvPr id="6" name="Picture 5"/>
          <p:cNvPicPr>
            <a:picLocks noChangeAspect="1"/>
          </p:cNvPicPr>
          <p:nvPr/>
        </p:nvPicPr>
        <p:blipFill>
          <a:blip r:embed="rId4"/>
          <a:stretch>
            <a:fillRect/>
          </a:stretch>
        </p:blipFill>
        <p:spPr>
          <a:xfrm>
            <a:off x="10236071" y="5443605"/>
            <a:ext cx="1969179" cy="1414395"/>
          </a:xfrm>
          <a:prstGeom prst="rect">
            <a:avLst/>
          </a:prstGeom>
        </p:spPr>
      </p:pic>
      <p:sp>
        <p:nvSpPr>
          <p:cNvPr id="3" name="Rectangle 2"/>
          <p:cNvSpPr/>
          <p:nvPr/>
        </p:nvSpPr>
        <p:spPr>
          <a:xfrm>
            <a:off x="529096" y="1784038"/>
            <a:ext cx="10459607" cy="3816429"/>
          </a:xfrm>
          <a:prstGeom prst="rect">
            <a:avLst/>
          </a:prstGeom>
        </p:spPr>
        <p:txBody>
          <a:bodyPr wrap="square">
            <a:spAutoFit/>
          </a:bodyPr>
          <a:lstStyle/>
          <a:p>
            <a:r>
              <a:rPr lang="en-GB" sz="2800" dirty="0" smtClean="0">
                <a:latin typeface="+mj-lt"/>
              </a:rPr>
              <a:t>-    What does the word ‘mediator’ or ‘to mediate’ mean?</a:t>
            </a:r>
          </a:p>
          <a:p>
            <a:endParaRPr lang="en-GB" sz="2800" dirty="0" smtClean="0">
              <a:latin typeface="+mj-lt"/>
            </a:endParaRPr>
          </a:p>
          <a:p>
            <a:r>
              <a:rPr lang="en-GB" sz="2800" dirty="0" smtClean="0">
                <a:latin typeface="+mj-lt"/>
              </a:rPr>
              <a:t>-    What is the role of a mediator in a conflict?</a:t>
            </a:r>
          </a:p>
          <a:p>
            <a:endParaRPr lang="en-GB" sz="2800" dirty="0" smtClean="0">
              <a:latin typeface="+mj-lt"/>
            </a:endParaRPr>
          </a:p>
          <a:p>
            <a:r>
              <a:rPr lang="en-GB" sz="2800" dirty="0" smtClean="0">
                <a:latin typeface="+mj-lt"/>
              </a:rPr>
              <a:t>-    Which skills and virtues do you think a good mediator needs?</a:t>
            </a:r>
          </a:p>
          <a:p>
            <a:endParaRPr lang="en-GB" sz="2800" dirty="0" smtClean="0">
              <a:latin typeface="+mj-lt"/>
            </a:endParaRPr>
          </a:p>
          <a:p>
            <a:r>
              <a:rPr lang="en-GB" sz="2800" dirty="0" smtClean="0">
                <a:latin typeface="+mj-lt"/>
              </a:rPr>
              <a:t> </a:t>
            </a:r>
          </a:p>
          <a:p>
            <a:endParaRPr lang="en-GB" sz="2800" dirty="0">
              <a:latin typeface="+mj-lt"/>
            </a:endParaRPr>
          </a:p>
          <a:p>
            <a:endParaRPr lang="en-GB" dirty="0"/>
          </a:p>
        </p:txBody>
      </p:sp>
      <p:sp>
        <p:nvSpPr>
          <p:cNvPr id="7" name="Rectangle 6"/>
          <p:cNvSpPr/>
          <p:nvPr/>
        </p:nvSpPr>
        <p:spPr>
          <a:xfrm>
            <a:off x="529096" y="4751107"/>
            <a:ext cx="9761550" cy="1384995"/>
          </a:xfrm>
          <a:prstGeom prst="rect">
            <a:avLst/>
          </a:prstGeom>
        </p:spPr>
        <p:txBody>
          <a:bodyPr wrap="square">
            <a:spAutoFit/>
          </a:bodyPr>
          <a:lstStyle/>
          <a:p>
            <a:r>
              <a:rPr lang="en-GB" sz="2800" dirty="0" smtClean="0">
                <a:latin typeface="+mj-lt"/>
              </a:rPr>
              <a:t>Write a job advertisement for peer mediators or an application letter for why you think you (or someone else) would be good at the job.</a:t>
            </a:r>
            <a:endParaRPr lang="en-GB" sz="2800" dirty="0">
              <a:latin typeface="+mj-lt"/>
            </a:endParaRPr>
          </a:p>
        </p:txBody>
      </p:sp>
    </p:spTree>
    <p:extLst>
      <p:ext uri="{BB962C8B-B14F-4D97-AF65-F5344CB8AC3E}">
        <p14:creationId xmlns:p14="http://schemas.microsoft.com/office/powerpoint/2010/main" val="80721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778035" y="24988"/>
            <a:ext cx="4523624" cy="1097375"/>
          </a:xfrm>
          <a:prstGeom prst="rect">
            <a:avLst/>
          </a:prstGeom>
        </p:spPr>
      </p:pic>
      <p:pic>
        <p:nvPicPr>
          <p:cNvPr id="6" name="Picture 5"/>
          <p:cNvPicPr>
            <a:picLocks noChangeAspect="1"/>
          </p:cNvPicPr>
          <p:nvPr/>
        </p:nvPicPr>
        <p:blipFill>
          <a:blip r:embed="rId4"/>
          <a:stretch>
            <a:fillRect/>
          </a:stretch>
        </p:blipFill>
        <p:spPr>
          <a:xfrm>
            <a:off x="10236071" y="5443605"/>
            <a:ext cx="1969179" cy="1414395"/>
          </a:xfrm>
          <a:prstGeom prst="rect">
            <a:avLst/>
          </a:prstGeom>
        </p:spPr>
      </p:pic>
      <p:sp>
        <p:nvSpPr>
          <p:cNvPr id="2" name="Rectangle 1"/>
          <p:cNvSpPr/>
          <p:nvPr/>
        </p:nvSpPr>
        <p:spPr>
          <a:xfrm>
            <a:off x="1007074" y="1950240"/>
            <a:ext cx="9032773" cy="2554545"/>
          </a:xfrm>
          <a:prstGeom prst="rect">
            <a:avLst/>
          </a:prstGeom>
        </p:spPr>
        <p:txBody>
          <a:bodyPr wrap="square">
            <a:spAutoFit/>
          </a:bodyPr>
          <a:lstStyle/>
          <a:p>
            <a:r>
              <a:rPr lang="en-GB" sz="3200" dirty="0" smtClean="0">
                <a:latin typeface="+mj-lt"/>
              </a:rPr>
              <a:t>What are the key tips or points for dealing with conflict?</a:t>
            </a:r>
          </a:p>
          <a:p>
            <a:r>
              <a:rPr lang="en-GB" sz="3200" dirty="0" smtClean="0">
                <a:latin typeface="+mj-lt"/>
              </a:rPr>
              <a:t>  </a:t>
            </a:r>
          </a:p>
          <a:p>
            <a:r>
              <a:rPr lang="en-GB" sz="3200" dirty="0" smtClean="0">
                <a:latin typeface="+mj-lt"/>
              </a:rPr>
              <a:t>Create a poster/leaflet/guide for peer mediators or for pupils to advise on how to deal with conflict.</a:t>
            </a:r>
            <a:endParaRPr lang="en-GB" sz="3200" dirty="0">
              <a:latin typeface="+mj-lt"/>
            </a:endParaRPr>
          </a:p>
        </p:txBody>
      </p:sp>
    </p:spTree>
    <p:extLst>
      <p:ext uri="{BB962C8B-B14F-4D97-AF65-F5344CB8AC3E}">
        <p14:creationId xmlns:p14="http://schemas.microsoft.com/office/powerpoint/2010/main" val="3835619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778035" y="24988"/>
            <a:ext cx="4523624" cy="1097375"/>
          </a:xfrm>
          <a:prstGeom prst="rect">
            <a:avLst/>
          </a:prstGeom>
        </p:spPr>
      </p:pic>
      <p:pic>
        <p:nvPicPr>
          <p:cNvPr id="6" name="Picture 5"/>
          <p:cNvPicPr>
            <a:picLocks noChangeAspect="1"/>
          </p:cNvPicPr>
          <p:nvPr/>
        </p:nvPicPr>
        <p:blipFill>
          <a:blip r:embed="rId4"/>
          <a:stretch>
            <a:fillRect/>
          </a:stretch>
        </p:blipFill>
        <p:spPr>
          <a:xfrm>
            <a:off x="10236071" y="5443605"/>
            <a:ext cx="1969179" cy="1414395"/>
          </a:xfrm>
          <a:prstGeom prst="rect">
            <a:avLst/>
          </a:prstGeom>
        </p:spPr>
      </p:pic>
      <p:sp>
        <p:nvSpPr>
          <p:cNvPr id="2" name="Rectangle 1"/>
          <p:cNvSpPr/>
          <p:nvPr/>
        </p:nvSpPr>
        <p:spPr>
          <a:xfrm>
            <a:off x="2773726" y="2129121"/>
            <a:ext cx="7042205" cy="2677656"/>
          </a:xfrm>
          <a:prstGeom prst="rect">
            <a:avLst/>
          </a:prstGeom>
        </p:spPr>
        <p:txBody>
          <a:bodyPr wrap="square">
            <a:spAutoFit/>
          </a:bodyPr>
          <a:lstStyle/>
          <a:p>
            <a:r>
              <a:rPr lang="en-GB" sz="2800" dirty="0" smtClean="0">
                <a:latin typeface="+mj-lt"/>
              </a:rPr>
              <a:t>If there is a peer mediators programme in your school, could you publicise it through posters/an assembly?</a:t>
            </a:r>
          </a:p>
          <a:p>
            <a:endParaRPr lang="en-GB" sz="2800" dirty="0">
              <a:latin typeface="+mj-lt"/>
            </a:endParaRPr>
          </a:p>
          <a:p>
            <a:r>
              <a:rPr lang="en-GB" sz="2800" dirty="0" smtClean="0">
                <a:latin typeface="+mj-lt"/>
              </a:rPr>
              <a:t>If not, could you write letters to your </a:t>
            </a:r>
            <a:r>
              <a:rPr lang="en-GB" sz="2800" dirty="0" smtClean="0">
                <a:latin typeface="+mj-lt"/>
              </a:rPr>
              <a:t>headteacher </a:t>
            </a:r>
            <a:r>
              <a:rPr lang="en-GB" sz="2800" dirty="0" smtClean="0">
                <a:latin typeface="+mj-lt"/>
              </a:rPr>
              <a:t>suggesting that you set one up?</a:t>
            </a:r>
            <a:endParaRPr lang="en-GB" sz="2800" dirty="0">
              <a:latin typeface="+mj-lt"/>
            </a:endParaRPr>
          </a:p>
        </p:txBody>
      </p:sp>
      <p:pic>
        <p:nvPicPr>
          <p:cNvPr id="8" name="Picture 7"/>
          <p:cNvPicPr>
            <a:picLocks noChangeAspect="1"/>
          </p:cNvPicPr>
          <p:nvPr/>
        </p:nvPicPr>
        <p:blipFill rotWithShape="1">
          <a:blip r:embed="rId5"/>
          <a:srcRect t="8284" r="6720" b="8510"/>
          <a:stretch/>
        </p:blipFill>
        <p:spPr>
          <a:xfrm>
            <a:off x="252558" y="4617029"/>
            <a:ext cx="2172590" cy="1963972"/>
          </a:xfrm>
          <a:prstGeom prst="rect">
            <a:avLst/>
          </a:prstGeom>
        </p:spPr>
      </p:pic>
      <p:sp>
        <p:nvSpPr>
          <p:cNvPr id="9" name="TextBox 8"/>
          <p:cNvSpPr txBox="1"/>
          <p:nvPr/>
        </p:nvSpPr>
        <p:spPr>
          <a:xfrm>
            <a:off x="0" y="6581001"/>
            <a:ext cx="3689406" cy="276999"/>
          </a:xfrm>
          <a:prstGeom prst="rect">
            <a:avLst/>
          </a:prstGeom>
          <a:noFill/>
        </p:spPr>
        <p:txBody>
          <a:bodyPr wrap="square" rtlCol="0">
            <a:spAutoFit/>
          </a:bodyPr>
          <a:lstStyle/>
          <a:p>
            <a:r>
              <a:rPr lang="en-GB" sz="1200" dirty="0" smtClean="0"/>
              <a:t>Image: commons.wikimedia.org</a:t>
            </a:r>
            <a:endParaRPr lang="en-GB" sz="1200" dirty="0"/>
          </a:p>
        </p:txBody>
      </p:sp>
    </p:spTree>
    <p:extLst>
      <p:ext uri="{BB962C8B-B14F-4D97-AF65-F5344CB8AC3E}">
        <p14:creationId xmlns:p14="http://schemas.microsoft.com/office/powerpoint/2010/main" val="2508622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338</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Mediators</vt:lpstr>
      <vt:lpstr>The Last Lemon  It was late on a Friday evening and there was one last lemon left on the shelf. Suddenly, two hands reached out to snatch it and there were two frustrated women glaring at each other. They had reached for the lemon at exactly the same time, so the only fair thing to do, they decided, was to have half of it each. The first lady took her half home and squeezed out the juice, just about filling up the bottom of a cup for her pancakes with sugar.  She threw the rest away, annoyed that there wasn’t really enough juice. The second woman took her half home and grated the rind to add to her lemon cake. She sighed, it wouldn’t be as zesty as usual. She threw away the rest. </vt:lpstr>
      <vt:lpstr>PowerPoint Presentation</vt:lpstr>
      <vt:lpstr>PowerPoint Presentation</vt:lpstr>
      <vt:lpstr>PowerPoint Presentation</vt:lpstr>
      <vt:lpstr>PowerPoint Presentation</vt:lpstr>
    </vt:vector>
  </TitlesOfParts>
  <Company>UoB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Rachael Hunter (School of Education)</dc:creator>
  <cp:lastModifiedBy>Rebecca Wycherley (Education)</cp:lastModifiedBy>
  <cp:revision>9</cp:revision>
  <dcterms:created xsi:type="dcterms:W3CDTF">2019-07-18T10:19:23Z</dcterms:created>
  <dcterms:modified xsi:type="dcterms:W3CDTF">2020-06-04T15:00:47Z</dcterms:modified>
</cp:coreProperties>
</file>