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jamin Miller (School of Education)" initials="BM(oE" lastIdx="1" clrIdx="0">
    <p:extLst>
      <p:ext uri="{19B8F6BF-5375-455C-9EA6-DF929625EA0E}">
        <p15:presenceInfo xmlns:p15="http://schemas.microsoft.com/office/powerpoint/2012/main" userId="S-1-5-21-1390067357-308236825-725345543-51123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4660"/>
  </p:normalViewPr>
  <p:slideViewPr>
    <p:cSldViewPr snapToGrid="0">
      <p:cViewPr varScale="1">
        <p:scale>
          <a:sx n="59" d="100"/>
          <a:sy n="59" d="100"/>
        </p:scale>
        <p:origin x="888"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C7DF92-3437-4F4B-AFB5-D4FB12ACF81C}" type="datetimeFigureOut">
              <a:rPr lang="en-GB" smtClean="0"/>
              <a:t>02/06/2020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81C755-8432-4EBA-87D3-42C87A9B61C1}" type="slidenum">
              <a:rPr lang="en-GB" smtClean="0"/>
              <a:t>‹#›</a:t>
            </a:fld>
            <a:endParaRPr lang="en-GB"/>
          </a:p>
        </p:txBody>
      </p:sp>
    </p:spTree>
    <p:extLst>
      <p:ext uri="{BB962C8B-B14F-4D97-AF65-F5344CB8AC3E}">
        <p14:creationId xmlns:p14="http://schemas.microsoft.com/office/powerpoint/2010/main" val="3628287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81C755-8432-4EBA-87D3-42C87A9B61C1}" type="slidenum">
              <a:rPr lang="en-GB" smtClean="0"/>
              <a:t>3</a:t>
            </a:fld>
            <a:endParaRPr lang="en-GB"/>
          </a:p>
        </p:txBody>
      </p:sp>
    </p:spTree>
    <p:extLst>
      <p:ext uri="{BB962C8B-B14F-4D97-AF65-F5344CB8AC3E}">
        <p14:creationId xmlns:p14="http://schemas.microsoft.com/office/powerpoint/2010/main" val="1238831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4C2D380-A427-4B30-9DC8-47F5F5697773}" type="datetimeFigureOut">
              <a:rPr lang="en-GB" smtClean="0"/>
              <a:t>02/06/2020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2504281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4C2D380-A427-4B30-9DC8-47F5F5697773}" type="datetimeFigureOut">
              <a:rPr lang="en-GB" smtClean="0"/>
              <a:t>02/06/2020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327140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4C2D380-A427-4B30-9DC8-47F5F5697773}" type="datetimeFigureOut">
              <a:rPr lang="en-GB" smtClean="0"/>
              <a:t>02/06/2020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2204715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4C2D380-A427-4B30-9DC8-47F5F5697773}" type="datetimeFigureOut">
              <a:rPr lang="en-GB" smtClean="0"/>
              <a:t>02/06/2020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2806016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4C2D380-A427-4B30-9DC8-47F5F5697773}" type="datetimeFigureOut">
              <a:rPr lang="en-GB" smtClean="0"/>
              <a:t>02/06/2020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1546450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4C2D380-A427-4B30-9DC8-47F5F5697773}" type="datetimeFigureOut">
              <a:rPr lang="en-GB" smtClean="0"/>
              <a:t>02/06/2020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1457630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4C2D380-A427-4B30-9DC8-47F5F5697773}" type="datetimeFigureOut">
              <a:rPr lang="en-GB" smtClean="0"/>
              <a:t>02/06/2020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3406053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4C2D380-A427-4B30-9DC8-47F5F5697773}" type="datetimeFigureOut">
              <a:rPr lang="en-GB" smtClean="0"/>
              <a:t>02/06/2020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1822777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C2D380-A427-4B30-9DC8-47F5F5697773}" type="datetimeFigureOut">
              <a:rPr lang="en-GB" smtClean="0"/>
              <a:t>02/06/2020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3191051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C2D380-A427-4B30-9DC8-47F5F5697773}" type="datetimeFigureOut">
              <a:rPr lang="en-GB" smtClean="0"/>
              <a:t>02/06/2020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1010926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C2D380-A427-4B30-9DC8-47F5F5697773}" type="datetimeFigureOut">
              <a:rPr lang="en-GB" smtClean="0"/>
              <a:t>02/06/2020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878577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C2D380-A427-4B30-9DC8-47F5F5697773}" type="datetimeFigureOut">
              <a:rPr lang="en-GB" smtClean="0"/>
              <a:t>02/06/2020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BCC91F-C7B5-4F49-BA3A-AF26E0DD4F3B}" type="slidenum">
              <a:rPr lang="en-GB" smtClean="0"/>
              <a:t>‹#›</a:t>
            </a:fld>
            <a:endParaRPr lang="en-GB"/>
          </a:p>
        </p:txBody>
      </p:sp>
    </p:spTree>
    <p:extLst>
      <p:ext uri="{BB962C8B-B14F-4D97-AF65-F5344CB8AC3E}">
        <p14:creationId xmlns:p14="http://schemas.microsoft.com/office/powerpoint/2010/main" val="24179142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hyperlink" Target="https://riseabove.org.uk/article/helen-talks-body-image/"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205250" cy="1146147"/>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7948" y="25362"/>
            <a:ext cx="4527302" cy="1095422"/>
          </a:xfrm>
          <a:prstGeom prst="rect">
            <a:avLst/>
          </a:prstGeom>
        </p:spPr>
      </p:pic>
      <p:pic>
        <p:nvPicPr>
          <p:cNvPr id="5" name="Picture 4"/>
          <p:cNvPicPr>
            <a:picLocks noChangeAspect="1"/>
          </p:cNvPicPr>
          <p:nvPr/>
        </p:nvPicPr>
        <p:blipFill>
          <a:blip r:embed="rId4"/>
          <a:stretch>
            <a:fillRect/>
          </a:stretch>
        </p:blipFill>
        <p:spPr>
          <a:xfrm>
            <a:off x="10373675" y="5320146"/>
            <a:ext cx="1581324" cy="1312978"/>
          </a:xfrm>
          <a:prstGeom prst="rect">
            <a:avLst/>
          </a:prstGeom>
        </p:spPr>
      </p:pic>
      <p:sp>
        <p:nvSpPr>
          <p:cNvPr id="8" name="Text Box 4"/>
          <p:cNvSpPr txBox="1">
            <a:spLocks noChangeArrowheads="1"/>
          </p:cNvSpPr>
          <p:nvPr/>
        </p:nvSpPr>
        <p:spPr bwMode="auto">
          <a:xfrm>
            <a:off x="4588549" y="4393529"/>
            <a:ext cx="1749360" cy="28733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1" i="0" u="none" strike="noStrike" cap="none" normalizeH="0" baseline="0" dirty="0">
                <a:ln>
                  <a:noFill/>
                </a:ln>
                <a:solidFill>
                  <a:srgbClr val="000000"/>
                </a:solidFill>
                <a:effectLst/>
                <a:latin typeface="Calibri" panose="020F0502020204030204" pitchFamily="34" charset="0"/>
              </a:rPr>
              <a:t>Body Image</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2597" y="4537198"/>
            <a:ext cx="1728910" cy="202280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9"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88549" y="2929798"/>
            <a:ext cx="3028151" cy="146373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628209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205250" cy="1146147"/>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7948" y="25362"/>
            <a:ext cx="4527302" cy="1095422"/>
          </a:xfrm>
          <a:prstGeom prst="rect">
            <a:avLst/>
          </a:prstGeom>
        </p:spPr>
      </p:pic>
      <p:pic>
        <p:nvPicPr>
          <p:cNvPr id="5" name="Picture 4"/>
          <p:cNvPicPr>
            <a:picLocks noChangeAspect="1"/>
          </p:cNvPicPr>
          <p:nvPr/>
        </p:nvPicPr>
        <p:blipFill>
          <a:blip r:embed="rId4"/>
          <a:stretch>
            <a:fillRect/>
          </a:stretch>
        </p:blipFill>
        <p:spPr>
          <a:xfrm>
            <a:off x="10373675" y="5320146"/>
            <a:ext cx="1581324" cy="1312978"/>
          </a:xfrm>
          <a:prstGeom prst="rect">
            <a:avLst/>
          </a:prstGeom>
        </p:spPr>
      </p:pic>
      <p:sp>
        <p:nvSpPr>
          <p:cNvPr id="6" name="Rectangle 5"/>
          <p:cNvSpPr/>
          <p:nvPr/>
        </p:nvSpPr>
        <p:spPr>
          <a:xfrm>
            <a:off x="779585" y="1344902"/>
            <a:ext cx="2771913" cy="461665"/>
          </a:xfrm>
          <a:prstGeom prst="rect">
            <a:avLst/>
          </a:prstGeom>
        </p:spPr>
        <p:txBody>
          <a:bodyPr wrap="none">
            <a:spAutoFit/>
          </a:bodyPr>
          <a:lstStyle/>
          <a:p>
            <a:r>
              <a:rPr lang="en-US" sz="2400" dirty="0">
                <a:ea typeface="Arial" panose="020B0604020202020204" pitchFamily="34" charset="0"/>
              </a:rPr>
              <a:t>Talking about selfies </a:t>
            </a:r>
            <a:endParaRPr lang="en-GB" sz="2400" dirty="0"/>
          </a:p>
        </p:txBody>
      </p:sp>
      <p:pic>
        <p:nvPicPr>
          <p:cNvPr id="8" name="Picture 7">
            <a:hlinkClick r:id="rId5"/>
          </p:cNvPr>
          <p:cNvPicPr>
            <a:picLocks noChangeAspect="1"/>
          </p:cNvPicPr>
          <p:nvPr/>
        </p:nvPicPr>
        <p:blipFill>
          <a:blip r:embed="rId6"/>
          <a:stretch>
            <a:fillRect/>
          </a:stretch>
        </p:blipFill>
        <p:spPr>
          <a:xfrm>
            <a:off x="958706" y="3889928"/>
            <a:ext cx="4031230" cy="2262554"/>
          </a:xfrm>
          <a:prstGeom prst="rect">
            <a:avLst/>
          </a:prstGeom>
        </p:spPr>
      </p:pic>
      <p:sp>
        <p:nvSpPr>
          <p:cNvPr id="9" name="TextBox 8"/>
          <p:cNvSpPr txBox="1"/>
          <p:nvPr/>
        </p:nvSpPr>
        <p:spPr>
          <a:xfrm>
            <a:off x="779585" y="2104071"/>
            <a:ext cx="5398477" cy="400110"/>
          </a:xfrm>
          <a:prstGeom prst="rect">
            <a:avLst/>
          </a:prstGeom>
          <a:noFill/>
        </p:spPr>
        <p:txBody>
          <a:bodyPr wrap="square" rtlCol="0">
            <a:spAutoFit/>
          </a:bodyPr>
          <a:lstStyle/>
          <a:p>
            <a:r>
              <a:rPr lang="en-GB" sz="2000" dirty="0"/>
              <a:t>Watch the</a:t>
            </a:r>
            <a:r>
              <a:rPr lang="en-US" sz="2000" dirty="0"/>
              <a:t>‘Body Image and You’ film. </a:t>
            </a:r>
            <a:endParaRPr lang="en-GB" sz="2000" dirty="0"/>
          </a:p>
        </p:txBody>
      </p:sp>
      <p:sp>
        <p:nvSpPr>
          <p:cNvPr id="2" name="TextBox 1"/>
          <p:cNvSpPr txBox="1"/>
          <p:nvPr/>
        </p:nvSpPr>
        <p:spPr>
          <a:xfrm>
            <a:off x="6102625" y="1806567"/>
            <a:ext cx="4732763" cy="6032421"/>
          </a:xfrm>
          <a:prstGeom prst="rect">
            <a:avLst/>
          </a:prstGeom>
          <a:noFill/>
        </p:spPr>
        <p:txBody>
          <a:bodyPr wrap="square" rtlCol="0">
            <a:spAutoFit/>
          </a:bodyPr>
          <a:lstStyle/>
          <a:p>
            <a:pPr marL="342900" marR="71755" lvl="0" indent="-342900">
              <a:buFont typeface="Symbol" panose="05050102010706020507" pitchFamily="18" charset="2"/>
              <a:buChar char=""/>
            </a:pPr>
            <a:r>
              <a:rPr lang="en-US" sz="2000" dirty="0"/>
              <a:t>Do you feel pressured into gaining ‘likes’ or portraying a certain image of yourself online? </a:t>
            </a:r>
          </a:p>
          <a:p>
            <a:pPr marR="71755" lvl="0"/>
            <a:endParaRPr lang="en-GB" sz="2000" dirty="0"/>
          </a:p>
          <a:p>
            <a:pPr marL="342900" marR="71755" lvl="0" indent="-342900">
              <a:buFont typeface="Symbol" panose="05050102010706020507" pitchFamily="18" charset="2"/>
              <a:buChar char=""/>
            </a:pPr>
            <a:r>
              <a:rPr lang="en-US" sz="2000" dirty="0"/>
              <a:t>How does that pressure affect you? </a:t>
            </a:r>
          </a:p>
          <a:p>
            <a:pPr marR="71755" lvl="0"/>
            <a:endParaRPr lang="en-GB" sz="2000" dirty="0"/>
          </a:p>
          <a:p>
            <a:pPr marL="342900" marR="71755" lvl="0" indent="-342900">
              <a:buFont typeface="Symbol" panose="05050102010706020507" pitchFamily="18" charset="2"/>
              <a:buChar char=""/>
            </a:pPr>
            <a:r>
              <a:rPr lang="en-US" sz="2000" dirty="0"/>
              <a:t>Explain that online pressure like this can be a test of our character. How might that be the case? </a:t>
            </a:r>
          </a:p>
          <a:p>
            <a:pPr marL="342900" marR="71755" lvl="0" indent="-342900">
              <a:buFont typeface="Symbol" panose="05050102010706020507" pitchFamily="18" charset="2"/>
              <a:buChar char=""/>
            </a:pPr>
            <a:endParaRPr lang="en-US" sz="2000" dirty="0"/>
          </a:p>
          <a:p>
            <a:pPr marL="342900" marR="71755" lvl="0" indent="-342900">
              <a:buFont typeface="Symbol" panose="05050102010706020507" pitchFamily="18" charset="2"/>
              <a:buChar char=""/>
            </a:pPr>
            <a:r>
              <a:rPr lang="en-US" sz="2000" dirty="0"/>
              <a:t>In what ways have you had to demonstrate your character in these instances?</a:t>
            </a:r>
            <a:endParaRPr lang="en-GB" sz="2000" dirty="0">
              <a:latin typeface="Arial" panose="020B0604020202020204" pitchFamily="34" charset="0"/>
              <a:ea typeface="Arial" panose="020B0604020202020204" pitchFamily="34" charset="0"/>
            </a:endParaRPr>
          </a:p>
          <a:p>
            <a:endParaRPr lang="en-GB" dirty="0"/>
          </a:p>
          <a:p>
            <a:endParaRPr lang="en-GB" dirty="0"/>
          </a:p>
          <a:p>
            <a:endParaRPr lang="en-GB" dirty="0"/>
          </a:p>
          <a:p>
            <a:endParaRPr lang="en-GB" dirty="0"/>
          </a:p>
          <a:p>
            <a:endParaRPr lang="en-GB" dirty="0"/>
          </a:p>
          <a:p>
            <a:endParaRPr lang="en-GB" dirty="0"/>
          </a:p>
          <a:p>
            <a:r>
              <a:rPr lang="en-GB" dirty="0"/>
              <a:t> </a:t>
            </a:r>
          </a:p>
        </p:txBody>
      </p:sp>
      <p:sp>
        <p:nvSpPr>
          <p:cNvPr id="10" name="Rectangle 9"/>
          <p:cNvSpPr/>
          <p:nvPr/>
        </p:nvSpPr>
        <p:spPr>
          <a:xfrm>
            <a:off x="779585" y="2800333"/>
            <a:ext cx="4865077" cy="707886"/>
          </a:xfrm>
          <a:prstGeom prst="rect">
            <a:avLst/>
          </a:prstGeom>
        </p:spPr>
        <p:txBody>
          <a:bodyPr wrap="square">
            <a:spAutoFit/>
          </a:bodyPr>
          <a:lstStyle/>
          <a:p>
            <a:r>
              <a:rPr lang="en-GB" sz="2000" dirty="0"/>
              <a:t>How can social media and the internet cause stress and impact on someone’s body image? </a:t>
            </a:r>
          </a:p>
        </p:txBody>
      </p:sp>
    </p:spTree>
    <p:extLst>
      <p:ext uri="{BB962C8B-B14F-4D97-AF65-F5344CB8AC3E}">
        <p14:creationId xmlns:p14="http://schemas.microsoft.com/office/powerpoint/2010/main" val="2741687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12205250" cy="114614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77948" y="25362"/>
            <a:ext cx="4527302" cy="1095422"/>
          </a:xfrm>
          <a:prstGeom prst="rect">
            <a:avLst/>
          </a:prstGeom>
        </p:spPr>
      </p:pic>
      <p:pic>
        <p:nvPicPr>
          <p:cNvPr id="5" name="Picture 4"/>
          <p:cNvPicPr>
            <a:picLocks noChangeAspect="1"/>
          </p:cNvPicPr>
          <p:nvPr/>
        </p:nvPicPr>
        <p:blipFill>
          <a:blip r:embed="rId5"/>
          <a:stretch>
            <a:fillRect/>
          </a:stretch>
        </p:blipFill>
        <p:spPr>
          <a:xfrm>
            <a:off x="10373675" y="5320146"/>
            <a:ext cx="1581324" cy="1312978"/>
          </a:xfrm>
          <a:prstGeom prst="rect">
            <a:avLst/>
          </a:prstGeom>
        </p:spPr>
      </p:pic>
      <p:sp>
        <p:nvSpPr>
          <p:cNvPr id="8" name="Rectangle 7"/>
          <p:cNvSpPr/>
          <p:nvPr/>
        </p:nvSpPr>
        <p:spPr>
          <a:xfrm>
            <a:off x="5893777" y="5228563"/>
            <a:ext cx="4619105" cy="421975"/>
          </a:xfrm>
          <a:prstGeom prst="rect">
            <a:avLst/>
          </a:prstGeom>
        </p:spPr>
        <p:txBody>
          <a:bodyPr wrap="square">
            <a:spAutoFit/>
          </a:bodyPr>
          <a:lstStyle/>
          <a:p>
            <a:pPr>
              <a:lnSpc>
                <a:spcPct val="119000"/>
              </a:lnSpc>
              <a:spcAft>
                <a:spcPts val="600"/>
              </a:spcAft>
            </a:pPr>
            <a:r>
              <a:rPr lang="en-GB" kern="1400" dirty="0">
                <a:solidFill>
                  <a:srgbClr val="000000"/>
                </a:solidFill>
                <a:latin typeface="Calibri" panose="020F0502020204030204" pitchFamily="34" charset="0"/>
              </a:rPr>
              <a:t> </a:t>
            </a:r>
          </a:p>
        </p:txBody>
      </p:sp>
      <p:sp>
        <p:nvSpPr>
          <p:cNvPr id="2" name="Rectangle 1"/>
          <p:cNvSpPr/>
          <p:nvPr/>
        </p:nvSpPr>
        <p:spPr>
          <a:xfrm>
            <a:off x="841131" y="1427340"/>
            <a:ext cx="6096000" cy="531812"/>
          </a:xfrm>
          <a:prstGeom prst="rect">
            <a:avLst/>
          </a:prstGeom>
        </p:spPr>
        <p:txBody>
          <a:bodyPr>
            <a:spAutoFit/>
          </a:bodyPr>
          <a:lstStyle/>
          <a:p>
            <a:pPr marL="457200" indent="-228600">
              <a:lnSpc>
                <a:spcPct val="119000"/>
              </a:lnSpc>
              <a:spcAft>
                <a:spcPts val="800"/>
              </a:spcAft>
            </a:pPr>
            <a:r>
              <a:rPr lang="en-GB" sz="2400" kern="1400" dirty="0">
                <a:solidFill>
                  <a:srgbClr val="000000"/>
                </a:solidFill>
                <a:latin typeface="Calibri" panose="020F0502020204030204" pitchFamily="34" charset="0"/>
              </a:rPr>
              <a:t> </a:t>
            </a:r>
          </a:p>
        </p:txBody>
      </p:sp>
      <p:sp>
        <p:nvSpPr>
          <p:cNvPr id="12" name="Control 1"/>
          <p:cNvSpPr>
            <a:spLocks noChangeArrowheads="1" noChangeShapeType="1"/>
          </p:cNvSpPr>
          <p:nvPr/>
        </p:nvSpPr>
        <p:spPr bwMode="auto">
          <a:xfrm>
            <a:off x="4954588" y="8410575"/>
            <a:ext cx="3506787" cy="1622425"/>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sp>
        <p:nvSpPr>
          <p:cNvPr id="10" name="Rectangle 9"/>
          <p:cNvSpPr/>
          <p:nvPr/>
        </p:nvSpPr>
        <p:spPr>
          <a:xfrm>
            <a:off x="962881" y="2029299"/>
            <a:ext cx="6096000" cy="4093428"/>
          </a:xfrm>
          <a:prstGeom prst="rect">
            <a:avLst/>
          </a:prstGeom>
        </p:spPr>
        <p:txBody>
          <a:bodyPr>
            <a:spAutoFit/>
          </a:bodyPr>
          <a:lstStyle/>
          <a:p>
            <a:pPr marL="342900" marR="71755" lvl="0" indent="-342900">
              <a:buFont typeface="Symbol" panose="05050102010706020507" pitchFamily="18" charset="2"/>
              <a:buChar char=""/>
            </a:pPr>
            <a:r>
              <a:rPr lang="en-US" sz="2000" dirty="0"/>
              <a:t>What do we mean by ‘body image’? </a:t>
            </a:r>
          </a:p>
          <a:p>
            <a:pPr marR="71755" lvl="0"/>
            <a:endParaRPr lang="en-GB" sz="2000" dirty="0"/>
          </a:p>
          <a:p>
            <a:pPr marL="342900" marR="71755" lvl="0" indent="-342900">
              <a:buFont typeface="Symbol" panose="05050102010706020507" pitchFamily="18" charset="2"/>
              <a:buChar char=""/>
            </a:pPr>
            <a:r>
              <a:rPr lang="en-US" sz="2000" dirty="0"/>
              <a:t>How is that different to what a person’s actual body looks like? </a:t>
            </a:r>
          </a:p>
          <a:p>
            <a:pPr marR="71755" lvl="0"/>
            <a:endParaRPr lang="en-GB" sz="2000" dirty="0"/>
          </a:p>
          <a:p>
            <a:pPr marL="342900" marR="71755" lvl="0" indent="-342900">
              <a:buFont typeface="Symbol" panose="05050102010706020507" pitchFamily="18" charset="2"/>
              <a:buChar char=""/>
            </a:pPr>
            <a:r>
              <a:rPr lang="en-US" sz="2000" dirty="0"/>
              <a:t>What makes people think they need to look a certain way? </a:t>
            </a:r>
          </a:p>
          <a:p>
            <a:pPr marR="71755" lvl="0"/>
            <a:endParaRPr lang="en-GB" sz="2000" dirty="0"/>
          </a:p>
          <a:p>
            <a:pPr marL="342900" marR="71755" lvl="0" indent="-342900">
              <a:buFont typeface="Symbol" panose="05050102010706020507" pitchFamily="18" charset="2"/>
              <a:buChar char=""/>
            </a:pPr>
            <a:r>
              <a:rPr lang="en-US" sz="2000" dirty="0"/>
              <a:t>How does the media influence this? How does gaining likes and followers on social media make people feel? </a:t>
            </a:r>
          </a:p>
          <a:p>
            <a:pPr marR="71755" lvl="0"/>
            <a:endParaRPr lang="en-GB" sz="2000" dirty="0"/>
          </a:p>
          <a:p>
            <a:pPr marL="342900" marR="71755" lvl="0" indent="-342900">
              <a:buFont typeface="Symbol" panose="05050102010706020507" pitchFamily="18" charset="2"/>
              <a:buChar char=""/>
            </a:pPr>
            <a:r>
              <a:rPr lang="en-US" sz="2000" dirty="0"/>
              <a:t>Why is this important to some people?</a:t>
            </a:r>
            <a:endParaRPr lang="en-GB" sz="2000" dirty="0">
              <a:latin typeface="Arial" panose="020B0604020202020204" pitchFamily="34" charset="0"/>
              <a:ea typeface="Arial" panose="020B0604020202020204" pitchFamily="34" charset="0"/>
            </a:endParaRPr>
          </a:p>
        </p:txBody>
      </p:sp>
      <p:sp>
        <p:nvSpPr>
          <p:cNvPr id="11" name="TextBox 10"/>
          <p:cNvSpPr txBox="1"/>
          <p:nvPr/>
        </p:nvSpPr>
        <p:spPr>
          <a:xfrm>
            <a:off x="962881" y="1497487"/>
            <a:ext cx="3991707" cy="461665"/>
          </a:xfrm>
          <a:prstGeom prst="rect">
            <a:avLst/>
          </a:prstGeom>
          <a:noFill/>
        </p:spPr>
        <p:txBody>
          <a:bodyPr wrap="square" rtlCol="0">
            <a:spAutoFit/>
          </a:bodyPr>
          <a:lstStyle/>
          <a:p>
            <a:r>
              <a:rPr lang="en-GB" sz="2400" dirty="0"/>
              <a:t>Quick fire questions!</a:t>
            </a:r>
          </a:p>
        </p:txBody>
      </p:sp>
      <p:pic>
        <p:nvPicPr>
          <p:cNvPr id="13" name="Picture 12"/>
          <p:cNvPicPr>
            <a:picLocks noChangeAspect="1"/>
          </p:cNvPicPr>
          <p:nvPr/>
        </p:nvPicPr>
        <p:blipFill>
          <a:blip r:embed="rId6"/>
          <a:stretch>
            <a:fillRect/>
          </a:stretch>
        </p:blipFill>
        <p:spPr>
          <a:xfrm>
            <a:off x="7362546" y="1753435"/>
            <a:ext cx="4307044" cy="3002939"/>
          </a:xfrm>
          <a:prstGeom prst="rect">
            <a:avLst/>
          </a:prstGeom>
        </p:spPr>
      </p:pic>
    </p:spTree>
    <p:extLst>
      <p:ext uri="{BB962C8B-B14F-4D97-AF65-F5344CB8AC3E}">
        <p14:creationId xmlns:p14="http://schemas.microsoft.com/office/powerpoint/2010/main" val="27462690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205250" cy="1146147"/>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7948" y="25362"/>
            <a:ext cx="4527302" cy="1095422"/>
          </a:xfrm>
          <a:prstGeom prst="rect">
            <a:avLst/>
          </a:prstGeom>
        </p:spPr>
      </p:pic>
      <p:pic>
        <p:nvPicPr>
          <p:cNvPr id="5" name="Picture 4"/>
          <p:cNvPicPr>
            <a:picLocks noChangeAspect="1"/>
          </p:cNvPicPr>
          <p:nvPr/>
        </p:nvPicPr>
        <p:blipFill>
          <a:blip r:embed="rId4"/>
          <a:stretch>
            <a:fillRect/>
          </a:stretch>
        </p:blipFill>
        <p:spPr>
          <a:xfrm>
            <a:off x="10373675" y="5320146"/>
            <a:ext cx="1581324" cy="1312978"/>
          </a:xfrm>
          <a:prstGeom prst="rect">
            <a:avLst/>
          </a:prstGeom>
        </p:spPr>
      </p:pic>
      <p:sp>
        <p:nvSpPr>
          <p:cNvPr id="6" name="Rectangle 5"/>
          <p:cNvSpPr/>
          <p:nvPr/>
        </p:nvSpPr>
        <p:spPr>
          <a:xfrm>
            <a:off x="6346235" y="2300868"/>
            <a:ext cx="4366953" cy="1235146"/>
          </a:xfrm>
          <a:prstGeom prst="rect">
            <a:avLst/>
          </a:prstGeom>
        </p:spPr>
        <p:txBody>
          <a:bodyPr wrap="square">
            <a:spAutoFit/>
          </a:bodyPr>
          <a:lstStyle/>
          <a:p>
            <a:pPr>
              <a:lnSpc>
                <a:spcPct val="119000"/>
              </a:lnSpc>
              <a:spcAft>
                <a:spcPts val="600"/>
              </a:spcAft>
            </a:pPr>
            <a:endParaRPr lang="en-GB" kern="1400" dirty="0">
              <a:solidFill>
                <a:srgbClr val="000000"/>
              </a:solidFill>
              <a:latin typeface="Calibri" panose="020F0502020204030204" pitchFamily="34" charset="0"/>
            </a:endParaRPr>
          </a:p>
          <a:p>
            <a:pPr marL="285750" indent="-285750">
              <a:lnSpc>
                <a:spcPct val="119000"/>
              </a:lnSpc>
              <a:spcAft>
                <a:spcPts val="600"/>
              </a:spcAft>
              <a:buFont typeface="Arial" panose="020B0604020202020204" pitchFamily="34" charset="0"/>
              <a:buChar char="•"/>
            </a:pPr>
            <a:endParaRPr lang="en-GB" kern="1400" dirty="0">
              <a:solidFill>
                <a:srgbClr val="000000"/>
              </a:solidFill>
              <a:latin typeface="Calibri" panose="020F0502020204030204" pitchFamily="34" charset="0"/>
            </a:endParaRPr>
          </a:p>
          <a:p>
            <a:pPr>
              <a:lnSpc>
                <a:spcPct val="119000"/>
              </a:lnSpc>
              <a:spcAft>
                <a:spcPts val="600"/>
              </a:spcAft>
            </a:pPr>
            <a:r>
              <a:rPr lang="en-GB" kern="1400" dirty="0">
                <a:solidFill>
                  <a:srgbClr val="000000"/>
                </a:solidFill>
                <a:latin typeface="Calibri" panose="020F0502020204030204" pitchFamily="34" charset="0"/>
              </a:rPr>
              <a:t> </a:t>
            </a:r>
          </a:p>
        </p:txBody>
      </p:sp>
      <p:sp>
        <p:nvSpPr>
          <p:cNvPr id="17" name="Control 1"/>
          <p:cNvSpPr>
            <a:spLocks noChangeArrowheads="1" noChangeShapeType="1"/>
          </p:cNvSpPr>
          <p:nvPr/>
        </p:nvSpPr>
        <p:spPr bwMode="auto">
          <a:xfrm>
            <a:off x="4898415" y="9273198"/>
            <a:ext cx="3262312" cy="2185988"/>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sp>
        <p:nvSpPr>
          <p:cNvPr id="3" name="Rectangle 2"/>
          <p:cNvSpPr/>
          <p:nvPr/>
        </p:nvSpPr>
        <p:spPr>
          <a:xfrm>
            <a:off x="768046" y="1381678"/>
            <a:ext cx="2426305" cy="461665"/>
          </a:xfrm>
          <a:prstGeom prst="rect">
            <a:avLst/>
          </a:prstGeom>
        </p:spPr>
        <p:txBody>
          <a:bodyPr wrap="none">
            <a:spAutoFit/>
          </a:bodyPr>
          <a:lstStyle/>
          <a:p>
            <a:pPr marL="71755" marR="71755"/>
            <a:r>
              <a:rPr lang="en-US" sz="2400" dirty="0"/>
              <a:t>Behind the selfie</a:t>
            </a:r>
            <a:endParaRPr lang="en-GB" sz="2400" dirty="0">
              <a:latin typeface="Arial" panose="020B0604020202020204" pitchFamily="34" charset="0"/>
              <a:ea typeface="Arial" panose="020B0604020202020204" pitchFamily="34" charset="0"/>
            </a:endParaRPr>
          </a:p>
        </p:txBody>
      </p:sp>
      <p:sp>
        <p:nvSpPr>
          <p:cNvPr id="11" name="Rectangle 10"/>
          <p:cNvSpPr/>
          <p:nvPr/>
        </p:nvSpPr>
        <p:spPr>
          <a:xfrm>
            <a:off x="5481711" y="1381678"/>
            <a:ext cx="6096000" cy="3693319"/>
          </a:xfrm>
          <a:prstGeom prst="rect">
            <a:avLst/>
          </a:prstGeom>
        </p:spPr>
        <p:txBody>
          <a:bodyPr>
            <a:spAutoFit/>
          </a:bodyPr>
          <a:lstStyle/>
          <a:p>
            <a:pPr marL="71755" marR="71755"/>
            <a:r>
              <a:rPr lang="en-US" dirty="0"/>
              <a:t>Choose a scenario and in groups discuss the following questions:</a:t>
            </a:r>
            <a:endParaRPr lang="en-GB" dirty="0"/>
          </a:p>
          <a:p>
            <a:pPr marL="71755" marR="71755"/>
            <a:r>
              <a:rPr lang="en-US" dirty="0"/>
              <a:t> </a:t>
            </a:r>
            <a:endParaRPr lang="en-GB" dirty="0"/>
          </a:p>
          <a:p>
            <a:pPr marL="342900" marR="71755" lvl="0" indent="-342900">
              <a:buFont typeface="Symbol" panose="05050102010706020507" pitchFamily="18" charset="2"/>
              <a:buChar char=""/>
            </a:pPr>
            <a:r>
              <a:rPr lang="en-US" dirty="0"/>
              <a:t>What might be going through each character’s mind? </a:t>
            </a:r>
            <a:endParaRPr lang="en-GB" dirty="0"/>
          </a:p>
          <a:p>
            <a:pPr marL="342900" marR="71755" lvl="0" indent="-342900">
              <a:buFont typeface="Symbol" panose="05050102010706020507" pitchFamily="18" charset="2"/>
              <a:buChar char=""/>
            </a:pPr>
            <a:r>
              <a:rPr lang="en-US" dirty="0"/>
              <a:t>What feelings and emotions could they be experiencing? </a:t>
            </a:r>
            <a:endParaRPr lang="en-GB" dirty="0"/>
          </a:p>
          <a:p>
            <a:pPr marL="342900" marR="71755" lvl="0" indent="-342900">
              <a:buFont typeface="Symbol" panose="05050102010706020507" pitchFamily="18" charset="2"/>
              <a:buChar char=""/>
            </a:pPr>
            <a:r>
              <a:rPr lang="en-US" dirty="0"/>
              <a:t>How might their body image and body confidence be affected by their experiences online? </a:t>
            </a:r>
            <a:endParaRPr lang="en-GB" dirty="0"/>
          </a:p>
          <a:p>
            <a:pPr marL="342900" marR="71755" lvl="0" indent="-342900">
              <a:buFont typeface="Symbol" panose="05050102010706020507" pitchFamily="18" charset="2"/>
              <a:buChar char=""/>
            </a:pPr>
            <a:r>
              <a:rPr lang="en-US" dirty="0"/>
              <a:t>Being healthy is more important than what makeup or hair styles are trending on social media. Why is that? </a:t>
            </a:r>
            <a:endParaRPr lang="en-GB" dirty="0"/>
          </a:p>
          <a:p>
            <a:pPr marL="342900" marR="71755" lvl="0" indent="-342900">
              <a:buFont typeface="Symbol" panose="05050102010706020507" pitchFamily="18" charset="2"/>
              <a:buChar char=""/>
            </a:pPr>
            <a:r>
              <a:rPr lang="en-US" dirty="0"/>
              <a:t>Is someone’s online profile an accurate depiction of who they are? </a:t>
            </a:r>
            <a:endParaRPr lang="en-GB" dirty="0"/>
          </a:p>
          <a:p>
            <a:pPr marL="342900" marR="71755" lvl="0" indent="-342900">
              <a:buFont typeface="Symbol" panose="05050102010706020507" pitchFamily="18" charset="2"/>
              <a:buChar char=""/>
            </a:pPr>
            <a:r>
              <a:rPr lang="en-US" dirty="0"/>
              <a:t>What lengths do some people go to create the perfect the selfie? Why?</a:t>
            </a:r>
            <a:endParaRPr lang="en-GB" dirty="0">
              <a:latin typeface="Arial" panose="020B0604020202020204" pitchFamily="34" charset="0"/>
              <a:ea typeface="Arial" panose="020B0604020202020204" pitchFamily="34" charset="0"/>
            </a:endParaRPr>
          </a:p>
        </p:txBody>
      </p:sp>
      <p:pic>
        <p:nvPicPr>
          <p:cNvPr id="12" name="Picture 11"/>
          <p:cNvPicPr>
            <a:picLocks noChangeAspect="1"/>
          </p:cNvPicPr>
          <p:nvPr/>
        </p:nvPicPr>
        <p:blipFill>
          <a:blip r:embed="rId5"/>
          <a:stretch>
            <a:fillRect/>
          </a:stretch>
        </p:blipFill>
        <p:spPr>
          <a:xfrm>
            <a:off x="4937175" y="5103578"/>
            <a:ext cx="2330899" cy="1520891"/>
          </a:xfrm>
          <a:prstGeom prst="rect">
            <a:avLst/>
          </a:prstGeom>
        </p:spPr>
      </p:pic>
      <p:sp>
        <p:nvSpPr>
          <p:cNvPr id="14" name="AutoShape 1"/>
          <p:cNvSpPr>
            <a:spLocks noChangeArrowheads="1"/>
          </p:cNvSpPr>
          <p:nvPr/>
        </p:nvSpPr>
        <p:spPr bwMode="auto">
          <a:xfrm rot="20732225">
            <a:off x="289618" y="1895319"/>
            <a:ext cx="2484443" cy="1731710"/>
          </a:xfrm>
          <a:prstGeom prst="wedgeEllipseCallout">
            <a:avLst>
              <a:gd name="adj1" fmla="val -46708"/>
              <a:gd name="adj2" fmla="val -4907"/>
            </a:avLst>
          </a:prstGeom>
          <a:solidFill>
            <a:srgbClr val="FFFFFF"/>
          </a:solidFill>
          <a:ln w="9525" algn="ctr">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GB" sz="1200" dirty="0"/>
              <a:t>1. John is trying to take the perfect selfie to post online. He feels really pressured to only post a picture in which he looks good.</a:t>
            </a:r>
          </a:p>
          <a:p>
            <a:r>
              <a:rPr lang="en-GB" sz="1200" dirty="0"/>
              <a:t> </a:t>
            </a:r>
          </a:p>
          <a:p>
            <a:pPr marL="0" marR="0" lvl="0" indent="0" algn="l" defTabSz="914400" rtl="0" eaLnBrk="0" fontAlgn="base" latinLnBrk="0" hangingPunct="0">
              <a:lnSpc>
                <a:spcPct val="100000"/>
              </a:lnSpc>
              <a:spcBef>
                <a:spcPct val="0"/>
              </a:spcBef>
              <a:spcAft>
                <a:spcPts val="80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9" name="AutoShape 1"/>
          <p:cNvSpPr>
            <a:spLocks noChangeArrowheads="1"/>
          </p:cNvSpPr>
          <p:nvPr/>
        </p:nvSpPr>
        <p:spPr bwMode="auto">
          <a:xfrm rot="679174">
            <a:off x="2418874" y="2973306"/>
            <a:ext cx="2712123" cy="2101107"/>
          </a:xfrm>
          <a:prstGeom prst="wedgeEllipseCallout">
            <a:avLst>
              <a:gd name="adj1" fmla="val -46708"/>
              <a:gd name="adj2" fmla="val -4907"/>
            </a:avLst>
          </a:prstGeom>
          <a:solidFill>
            <a:srgbClr val="FFFFFF"/>
          </a:solidFill>
          <a:ln w="9525" algn="ctr">
            <a:solidFill>
              <a:srgbClr val="000000"/>
            </a:solidFill>
            <a:miter lim="800000"/>
            <a:headEnd/>
            <a:tailEnd/>
          </a:ln>
        </p:spPr>
        <p:txBody>
          <a:bodyPr vert="horz" wrap="square" lIns="91440" tIns="45720" rIns="91440" bIns="45720" numCol="1" anchor="t" anchorCtr="0" compatLnSpc="1">
            <a:prstTxWarp prst="textNoShape">
              <a:avLst/>
            </a:prstTxWarp>
          </a:bodyPr>
          <a:lstStyle/>
          <a:p>
            <a:pPr>
              <a:lnSpc>
                <a:spcPct val="119000"/>
              </a:lnSpc>
              <a:spcAft>
                <a:spcPts val="600"/>
              </a:spcAft>
            </a:pPr>
            <a:r>
              <a:rPr lang="en-GB" sz="1200" kern="1400" dirty="0">
                <a:solidFill>
                  <a:srgbClr val="000000"/>
                </a:solidFill>
                <a:latin typeface="Calibri" panose="020F0502020204030204" pitchFamily="34" charset="0"/>
              </a:rPr>
              <a:t>2. Luke follows John. He thinks John’s pictures always look much better than his, and John’s large number of followers makes him feel down about himself.</a:t>
            </a:r>
          </a:p>
        </p:txBody>
      </p:sp>
      <p:sp>
        <p:nvSpPr>
          <p:cNvPr id="20" name="AutoShape 1"/>
          <p:cNvSpPr>
            <a:spLocks noChangeArrowheads="1"/>
          </p:cNvSpPr>
          <p:nvPr/>
        </p:nvSpPr>
        <p:spPr bwMode="auto">
          <a:xfrm rot="20844411">
            <a:off x="298554" y="4285919"/>
            <a:ext cx="2466572" cy="1976724"/>
          </a:xfrm>
          <a:prstGeom prst="wedgeEllipseCallout">
            <a:avLst>
              <a:gd name="adj1" fmla="val -46708"/>
              <a:gd name="adj2" fmla="val -4907"/>
            </a:avLst>
          </a:prstGeom>
          <a:solidFill>
            <a:srgbClr val="FFFFFF"/>
          </a:solidFill>
          <a:ln w="9525" algn="ctr">
            <a:solidFill>
              <a:srgbClr val="000000"/>
            </a:solidFill>
            <a:miter lim="800000"/>
            <a:headEnd/>
            <a:tailEnd/>
          </a:ln>
        </p:spPr>
        <p:txBody>
          <a:bodyPr vert="horz" wrap="square" lIns="91440" tIns="45720" rIns="91440" bIns="45720" numCol="1" anchor="t" anchorCtr="0" compatLnSpc="1">
            <a:prstTxWarp prst="textNoShape">
              <a:avLst/>
            </a:prstTxWarp>
          </a:bodyPr>
          <a:lstStyle/>
          <a:p>
            <a:pPr>
              <a:lnSpc>
                <a:spcPct val="107000"/>
              </a:lnSpc>
              <a:spcAft>
                <a:spcPts val="800"/>
              </a:spcAft>
            </a:pPr>
            <a:r>
              <a:rPr lang="en-GB" sz="1200" kern="1400" dirty="0">
                <a:solidFill>
                  <a:srgbClr val="000000"/>
                </a:solidFill>
                <a:latin typeface="Calibri" panose="020F0502020204030204" pitchFamily="34" charset="0"/>
              </a:rPr>
              <a:t>3. Evie is John’s friend and is about to rate John’s selfie 3/10 as a joke. Other people start to say worse things about the photo, so John deletes his selfie.</a:t>
            </a:r>
          </a:p>
        </p:txBody>
      </p:sp>
    </p:spTree>
    <p:extLst>
      <p:ext uri="{BB962C8B-B14F-4D97-AF65-F5344CB8AC3E}">
        <p14:creationId xmlns:p14="http://schemas.microsoft.com/office/powerpoint/2010/main" val="3503652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205250" cy="1146147"/>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7948" y="25362"/>
            <a:ext cx="4527302" cy="1095422"/>
          </a:xfrm>
          <a:prstGeom prst="rect">
            <a:avLst/>
          </a:prstGeom>
        </p:spPr>
      </p:pic>
      <p:pic>
        <p:nvPicPr>
          <p:cNvPr id="5" name="Picture 4"/>
          <p:cNvPicPr>
            <a:picLocks noChangeAspect="1"/>
          </p:cNvPicPr>
          <p:nvPr/>
        </p:nvPicPr>
        <p:blipFill>
          <a:blip r:embed="rId4"/>
          <a:stretch>
            <a:fillRect/>
          </a:stretch>
        </p:blipFill>
        <p:spPr>
          <a:xfrm>
            <a:off x="10373675" y="5320146"/>
            <a:ext cx="1581324" cy="1312978"/>
          </a:xfrm>
          <a:prstGeom prst="rect">
            <a:avLst/>
          </a:prstGeom>
        </p:spPr>
      </p:pic>
      <p:sp>
        <p:nvSpPr>
          <p:cNvPr id="2" name="Rectangle 1"/>
          <p:cNvSpPr/>
          <p:nvPr/>
        </p:nvSpPr>
        <p:spPr>
          <a:xfrm>
            <a:off x="489438" y="1360235"/>
            <a:ext cx="7124699" cy="531812"/>
          </a:xfrm>
          <a:prstGeom prst="rect">
            <a:avLst/>
          </a:prstGeom>
        </p:spPr>
        <p:txBody>
          <a:bodyPr wrap="square">
            <a:spAutoFit/>
          </a:bodyPr>
          <a:lstStyle/>
          <a:p>
            <a:pPr>
              <a:lnSpc>
                <a:spcPct val="119000"/>
              </a:lnSpc>
              <a:spcAft>
                <a:spcPts val="600"/>
              </a:spcAft>
            </a:pPr>
            <a:r>
              <a:rPr lang="en-GB" sz="2400" kern="1400" dirty="0">
                <a:solidFill>
                  <a:srgbClr val="000000"/>
                </a:solidFill>
                <a:latin typeface="Calibri" panose="020F0502020204030204" pitchFamily="34" charset="0"/>
              </a:rPr>
              <a:t> </a:t>
            </a:r>
          </a:p>
        </p:txBody>
      </p:sp>
      <p:sp>
        <p:nvSpPr>
          <p:cNvPr id="8" name="Rectangle 7"/>
          <p:cNvSpPr/>
          <p:nvPr/>
        </p:nvSpPr>
        <p:spPr>
          <a:xfrm>
            <a:off x="6585438" y="1360235"/>
            <a:ext cx="5014891" cy="2893100"/>
          </a:xfrm>
          <a:prstGeom prst="rect">
            <a:avLst/>
          </a:prstGeom>
        </p:spPr>
        <p:txBody>
          <a:bodyPr wrap="square">
            <a:spAutoFit/>
          </a:bodyPr>
          <a:lstStyle/>
          <a:p>
            <a:pPr marL="71755" marR="71755"/>
            <a:r>
              <a:rPr lang="en-US" dirty="0"/>
              <a:t> </a:t>
            </a:r>
            <a:endParaRPr lang="en-GB" sz="2000" dirty="0"/>
          </a:p>
          <a:p>
            <a:pPr marL="71755" marR="71755"/>
            <a:r>
              <a:rPr lang="en-US" dirty="0"/>
              <a:t>Thinking about Lizzie’s story:</a:t>
            </a:r>
            <a:endParaRPr lang="en-GB" sz="2000" dirty="0"/>
          </a:p>
          <a:p>
            <a:pPr marL="71755" marR="71755"/>
            <a:r>
              <a:rPr lang="en-US" dirty="0"/>
              <a:t> </a:t>
            </a:r>
            <a:endParaRPr lang="en-GB" sz="2000" dirty="0"/>
          </a:p>
          <a:p>
            <a:pPr marL="342900" marR="71755" lvl="0" indent="-342900">
              <a:buFont typeface="Symbol" panose="05050102010706020507" pitchFamily="18" charset="2"/>
              <a:buChar char=""/>
            </a:pPr>
            <a:r>
              <a:rPr lang="en-US" dirty="0"/>
              <a:t>If she were a student at this school, how could the school community support her? </a:t>
            </a:r>
          </a:p>
          <a:p>
            <a:pPr marL="342900" marR="71755" lvl="0" indent="-342900">
              <a:buFont typeface="Symbol" panose="05050102010706020507" pitchFamily="18" charset="2"/>
              <a:buChar char=""/>
            </a:pPr>
            <a:endParaRPr lang="en-GB" sz="2000" dirty="0"/>
          </a:p>
          <a:p>
            <a:pPr marL="342900" marR="71755" lvl="0" indent="-342900">
              <a:buFont typeface="Symbol" panose="05050102010706020507" pitchFamily="18" charset="2"/>
              <a:buChar char=""/>
            </a:pPr>
            <a:r>
              <a:rPr lang="en-US" dirty="0"/>
              <a:t>How might you respond to Lizzie if she told you her story?  What virtues would you need to use to ensure Lizzie felt supported and known?</a:t>
            </a:r>
            <a:endParaRPr lang="en-GB" sz="2000" dirty="0"/>
          </a:p>
          <a:p>
            <a:pPr marL="71755" marR="71755"/>
            <a:r>
              <a:rPr lang="en-US" dirty="0"/>
              <a:t> </a:t>
            </a:r>
            <a:endParaRPr lang="en-GB" sz="2000" dirty="0">
              <a:latin typeface="Arial" panose="020B0604020202020204" pitchFamily="34" charset="0"/>
              <a:ea typeface="Arial" panose="020B0604020202020204" pitchFamily="34" charset="0"/>
            </a:endParaRPr>
          </a:p>
        </p:txBody>
      </p:sp>
      <p:sp>
        <p:nvSpPr>
          <p:cNvPr id="11" name="Rectangle 10"/>
          <p:cNvSpPr/>
          <p:nvPr/>
        </p:nvSpPr>
        <p:spPr>
          <a:xfrm>
            <a:off x="988530" y="1582292"/>
            <a:ext cx="1690527" cy="461665"/>
          </a:xfrm>
          <a:prstGeom prst="rect">
            <a:avLst/>
          </a:prstGeom>
        </p:spPr>
        <p:txBody>
          <a:bodyPr wrap="none">
            <a:spAutoFit/>
          </a:bodyPr>
          <a:lstStyle/>
          <a:p>
            <a:pPr marL="71755" marR="71755"/>
            <a:r>
              <a:rPr lang="en-US" sz="2400" dirty="0"/>
              <a:t>Case Study</a:t>
            </a:r>
            <a:endParaRPr lang="en-GB" sz="2400" dirty="0"/>
          </a:p>
        </p:txBody>
      </p:sp>
      <p:pic>
        <p:nvPicPr>
          <p:cNvPr id="4097" name="Picture 1" descr="1*Snn6_2HDEFHiXWxRFmOkD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79057" y="1364655"/>
            <a:ext cx="1196975"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12" name="Rectangle 11"/>
          <p:cNvSpPr/>
          <p:nvPr/>
        </p:nvSpPr>
        <p:spPr>
          <a:xfrm>
            <a:off x="489438" y="2409001"/>
            <a:ext cx="6096000" cy="707886"/>
          </a:xfrm>
          <a:prstGeom prst="rect">
            <a:avLst/>
          </a:prstGeom>
        </p:spPr>
        <p:txBody>
          <a:bodyPr>
            <a:spAutoFit/>
          </a:bodyPr>
          <a:lstStyle/>
          <a:p>
            <a:pPr marL="71755" marR="71755"/>
            <a:r>
              <a:rPr lang="en-US" sz="2000" dirty="0"/>
              <a:t>Read the story of Lizzie Velasquez once cyberbullied and labelled “the world’s ugliest woman.” </a:t>
            </a:r>
            <a:endParaRPr lang="en-GB" sz="2400" dirty="0"/>
          </a:p>
        </p:txBody>
      </p:sp>
      <p:sp>
        <p:nvSpPr>
          <p:cNvPr id="13" name="Rectangle 12"/>
          <p:cNvSpPr/>
          <p:nvPr/>
        </p:nvSpPr>
        <p:spPr>
          <a:xfrm>
            <a:off x="489438" y="3144652"/>
            <a:ext cx="6096000" cy="3477875"/>
          </a:xfrm>
          <a:prstGeom prst="rect">
            <a:avLst/>
          </a:prstGeom>
        </p:spPr>
        <p:txBody>
          <a:bodyPr>
            <a:spAutoFit/>
          </a:bodyPr>
          <a:lstStyle/>
          <a:p>
            <a:pPr marL="342900" marR="71755" lvl="0" indent="-342900">
              <a:buFont typeface="Symbol" panose="05050102010706020507" pitchFamily="18" charset="2"/>
              <a:buChar char=""/>
            </a:pPr>
            <a:r>
              <a:rPr lang="en-US" sz="2000" dirty="0"/>
              <a:t>What difficulties did she face in life? </a:t>
            </a:r>
            <a:endParaRPr lang="en-GB" sz="2000" dirty="0"/>
          </a:p>
          <a:p>
            <a:pPr marL="342900" marR="71755" lvl="0" indent="-342900">
              <a:buFont typeface="Symbol" panose="05050102010706020507" pitchFamily="18" charset="2"/>
              <a:buChar char=""/>
            </a:pPr>
            <a:r>
              <a:rPr lang="en-US" sz="2000" dirty="0"/>
              <a:t>How was she treated in school? What are some of Lizzie’s positive traits or virtues that contribute to her positive self-concept? </a:t>
            </a:r>
            <a:endParaRPr lang="en-GB" sz="2000" dirty="0"/>
          </a:p>
          <a:p>
            <a:pPr marL="342900" marR="71755" lvl="0" indent="-342900">
              <a:buFont typeface="Symbol" panose="05050102010706020507" pitchFamily="18" charset="2"/>
              <a:buChar char=""/>
            </a:pPr>
            <a:r>
              <a:rPr lang="en-US" sz="2000" dirty="0"/>
              <a:t>What about her do you most admire? </a:t>
            </a:r>
            <a:endParaRPr lang="en-GB" sz="2000" dirty="0"/>
          </a:p>
          <a:p>
            <a:pPr marL="342900" marR="71755" lvl="0" indent="-342900">
              <a:buFont typeface="Symbol" panose="05050102010706020507" pitchFamily="18" charset="2"/>
              <a:buChar char=""/>
            </a:pPr>
            <a:r>
              <a:rPr lang="en-US" sz="2000" dirty="0"/>
              <a:t>How might her positive virtues and traits inspire and help others? </a:t>
            </a:r>
            <a:endParaRPr lang="en-GB" sz="2000" dirty="0"/>
          </a:p>
          <a:p>
            <a:pPr marL="342900" marR="71755" lvl="0" indent="-342900">
              <a:buFont typeface="Symbol" panose="05050102010706020507" pitchFamily="18" charset="2"/>
              <a:buChar char=""/>
            </a:pPr>
            <a:r>
              <a:rPr lang="en-US" sz="2000" dirty="0"/>
              <a:t>How does Lizzie demonstrate that ‘beauty is on the inside’?</a:t>
            </a:r>
            <a:endParaRPr lang="en-GB" sz="2000" dirty="0"/>
          </a:p>
          <a:p>
            <a:pPr marL="342900" marR="71755" lvl="0" indent="-342900">
              <a:buFont typeface="Symbol" panose="05050102010706020507" pitchFamily="18" charset="2"/>
              <a:buChar char=""/>
            </a:pPr>
            <a:r>
              <a:rPr lang="en-US" sz="2000" dirty="0"/>
              <a:t>Who in her life supported her, and how did this help build her self-esteem? </a:t>
            </a:r>
            <a:endParaRPr lang="en-GB" sz="2000" dirty="0"/>
          </a:p>
        </p:txBody>
      </p:sp>
      <p:pic>
        <p:nvPicPr>
          <p:cNvPr id="14" name="Picture 13"/>
          <p:cNvPicPr>
            <a:picLocks noChangeAspect="1"/>
          </p:cNvPicPr>
          <p:nvPr/>
        </p:nvPicPr>
        <p:blipFill>
          <a:blip r:embed="rId6"/>
          <a:stretch>
            <a:fillRect/>
          </a:stretch>
        </p:blipFill>
        <p:spPr>
          <a:xfrm>
            <a:off x="7052896" y="4287449"/>
            <a:ext cx="2504342" cy="2300964"/>
          </a:xfrm>
          <a:prstGeom prst="rect">
            <a:avLst/>
          </a:prstGeom>
        </p:spPr>
      </p:pic>
    </p:spTree>
    <p:extLst>
      <p:ext uri="{BB962C8B-B14F-4D97-AF65-F5344CB8AC3E}">
        <p14:creationId xmlns:p14="http://schemas.microsoft.com/office/powerpoint/2010/main" val="10575058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205250" cy="1146147"/>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7948" y="25362"/>
            <a:ext cx="4527302" cy="1095422"/>
          </a:xfrm>
          <a:prstGeom prst="rect">
            <a:avLst/>
          </a:prstGeom>
        </p:spPr>
      </p:pic>
      <p:pic>
        <p:nvPicPr>
          <p:cNvPr id="5" name="Picture 4"/>
          <p:cNvPicPr>
            <a:picLocks noChangeAspect="1"/>
          </p:cNvPicPr>
          <p:nvPr/>
        </p:nvPicPr>
        <p:blipFill>
          <a:blip r:embed="rId4"/>
          <a:stretch>
            <a:fillRect/>
          </a:stretch>
        </p:blipFill>
        <p:spPr>
          <a:xfrm>
            <a:off x="10373675" y="5320146"/>
            <a:ext cx="1581324" cy="1312978"/>
          </a:xfrm>
          <a:prstGeom prst="rect">
            <a:avLst/>
          </a:prstGeom>
        </p:spPr>
      </p:pic>
      <p:sp>
        <p:nvSpPr>
          <p:cNvPr id="3" name="Rectangle 2"/>
          <p:cNvSpPr/>
          <p:nvPr/>
        </p:nvSpPr>
        <p:spPr>
          <a:xfrm>
            <a:off x="471854" y="1775213"/>
            <a:ext cx="8021515" cy="4670509"/>
          </a:xfrm>
          <a:prstGeom prst="rect">
            <a:avLst/>
          </a:prstGeom>
        </p:spPr>
        <p:txBody>
          <a:bodyPr wrap="square">
            <a:spAutoFit/>
          </a:bodyPr>
          <a:lstStyle/>
          <a:p>
            <a:pPr marL="71755" marR="71755"/>
            <a:r>
              <a:rPr lang="en-US" sz="2000" dirty="0"/>
              <a:t>Get in a circle either by standing or rearranging the desks. </a:t>
            </a:r>
            <a:endParaRPr lang="en-GB" sz="2000" dirty="0"/>
          </a:p>
          <a:p>
            <a:pPr marL="71755" marR="71755"/>
            <a:r>
              <a:rPr lang="en-US" sz="2000" dirty="0"/>
              <a:t> </a:t>
            </a:r>
            <a:endParaRPr lang="en-GB" sz="2000" dirty="0"/>
          </a:p>
          <a:p>
            <a:pPr marL="342900" marR="71755" lvl="0" indent="-342900">
              <a:spcBef>
                <a:spcPts val="480"/>
              </a:spcBef>
              <a:spcAft>
                <a:spcPts val="480"/>
              </a:spcAft>
              <a:buFont typeface="+mj-lt"/>
              <a:buAutoNum type="arabicPeriod"/>
            </a:pPr>
            <a:r>
              <a:rPr lang="en-US" sz="2000" dirty="0"/>
              <a:t>Think of three virtues or traits that you like about yourself. Rather than listing interests and talents, think about the different elements of your personality e.g. kind, creative or determined. Think of traits that are perhaps less common or are somewhat unique to yourself. </a:t>
            </a:r>
          </a:p>
          <a:p>
            <a:pPr marR="71755" lvl="0">
              <a:spcBef>
                <a:spcPts val="480"/>
              </a:spcBef>
              <a:spcAft>
                <a:spcPts val="480"/>
              </a:spcAft>
            </a:pPr>
            <a:endParaRPr lang="en-US" sz="2000" dirty="0"/>
          </a:p>
          <a:p>
            <a:pPr marL="342900" marR="71755" lvl="0" indent="-342900">
              <a:spcBef>
                <a:spcPts val="480"/>
              </a:spcBef>
              <a:spcAft>
                <a:spcPts val="480"/>
              </a:spcAft>
              <a:buFont typeface="+mj-lt"/>
              <a:buAutoNum type="arabicPeriod"/>
            </a:pPr>
            <a:r>
              <a:rPr lang="en-US" sz="2000" dirty="0"/>
              <a:t>Think of a virtue or trait about the classmate sitting on your left or right (or a classmate whose name you’ve picked out of a hat).</a:t>
            </a:r>
          </a:p>
          <a:p>
            <a:pPr marL="342900" marR="71755" lvl="0" indent="-342900">
              <a:spcBef>
                <a:spcPts val="480"/>
              </a:spcBef>
              <a:spcAft>
                <a:spcPts val="480"/>
              </a:spcAft>
              <a:buFont typeface="+mj-lt"/>
              <a:buAutoNum type="arabicPeriod"/>
            </a:pPr>
            <a:endParaRPr lang="en-GB" sz="2000" dirty="0"/>
          </a:p>
          <a:p>
            <a:pPr marL="342900" marR="71755" lvl="0" indent="-342900">
              <a:spcBef>
                <a:spcPts val="480"/>
              </a:spcBef>
              <a:spcAft>
                <a:spcPts val="480"/>
              </a:spcAft>
              <a:buFont typeface="+mj-lt"/>
              <a:buAutoNum type="arabicPeriod"/>
            </a:pPr>
            <a:r>
              <a:rPr lang="en-US" sz="2000" dirty="0"/>
              <a:t>Go around the circle once, with each student saying, “My three </a:t>
            </a:r>
            <a:r>
              <a:rPr lang="en-US" sz="2000" dirty="0" err="1"/>
              <a:t>favourite</a:t>
            </a:r>
            <a:r>
              <a:rPr lang="en-US" sz="2000" dirty="0"/>
              <a:t> positive traits are _________, _________ and ________” and “One of [classmate name]’s positive traits is ___________.”</a:t>
            </a:r>
            <a:endParaRPr lang="en-GB" sz="2000" dirty="0">
              <a:latin typeface="Arial" panose="020B0604020202020204" pitchFamily="34" charset="0"/>
              <a:ea typeface="Arial" panose="020B0604020202020204" pitchFamily="34" charset="0"/>
            </a:endParaRPr>
          </a:p>
        </p:txBody>
      </p:sp>
      <p:sp>
        <p:nvSpPr>
          <p:cNvPr id="8" name="TextBox 7"/>
          <p:cNvSpPr txBox="1"/>
          <p:nvPr/>
        </p:nvSpPr>
        <p:spPr>
          <a:xfrm>
            <a:off x="471854" y="1313548"/>
            <a:ext cx="2189284" cy="461665"/>
          </a:xfrm>
          <a:prstGeom prst="rect">
            <a:avLst/>
          </a:prstGeom>
          <a:noFill/>
        </p:spPr>
        <p:txBody>
          <a:bodyPr wrap="square" rtlCol="0">
            <a:spAutoFit/>
          </a:bodyPr>
          <a:lstStyle/>
          <a:p>
            <a:pPr marL="71755" marR="71755"/>
            <a:r>
              <a:rPr lang="en-US" sz="2400" dirty="0"/>
              <a:t>Circle Time </a:t>
            </a:r>
            <a:endParaRPr lang="en-GB" sz="2400" dirty="0"/>
          </a:p>
        </p:txBody>
      </p:sp>
      <p:pic>
        <p:nvPicPr>
          <p:cNvPr id="9" name="Picture 8"/>
          <p:cNvPicPr>
            <a:picLocks noChangeAspect="1"/>
          </p:cNvPicPr>
          <p:nvPr/>
        </p:nvPicPr>
        <p:blipFill>
          <a:blip r:embed="rId5"/>
          <a:stretch>
            <a:fillRect/>
          </a:stretch>
        </p:blipFill>
        <p:spPr>
          <a:xfrm>
            <a:off x="8493369" y="1662463"/>
            <a:ext cx="3135923" cy="3141367"/>
          </a:xfrm>
          <a:prstGeom prst="rect">
            <a:avLst/>
          </a:prstGeom>
        </p:spPr>
      </p:pic>
    </p:spTree>
    <p:extLst>
      <p:ext uri="{BB962C8B-B14F-4D97-AF65-F5344CB8AC3E}">
        <p14:creationId xmlns:p14="http://schemas.microsoft.com/office/powerpoint/2010/main" val="591313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205250" cy="1146147"/>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7948" y="25362"/>
            <a:ext cx="4527302" cy="1095422"/>
          </a:xfrm>
          <a:prstGeom prst="rect">
            <a:avLst/>
          </a:prstGeom>
        </p:spPr>
      </p:pic>
      <p:pic>
        <p:nvPicPr>
          <p:cNvPr id="5" name="Picture 4"/>
          <p:cNvPicPr>
            <a:picLocks noChangeAspect="1"/>
          </p:cNvPicPr>
          <p:nvPr/>
        </p:nvPicPr>
        <p:blipFill>
          <a:blip r:embed="rId4"/>
          <a:stretch>
            <a:fillRect/>
          </a:stretch>
        </p:blipFill>
        <p:spPr>
          <a:xfrm>
            <a:off x="10373675" y="5320146"/>
            <a:ext cx="1581324" cy="1312978"/>
          </a:xfrm>
          <a:prstGeom prst="rect">
            <a:avLst/>
          </a:prstGeom>
        </p:spPr>
      </p:pic>
      <p:sp>
        <p:nvSpPr>
          <p:cNvPr id="6" name="Rectangle 5"/>
          <p:cNvSpPr/>
          <p:nvPr/>
        </p:nvSpPr>
        <p:spPr>
          <a:xfrm>
            <a:off x="779584" y="1380201"/>
            <a:ext cx="7757746" cy="4801314"/>
          </a:xfrm>
          <a:prstGeom prst="rect">
            <a:avLst/>
          </a:prstGeom>
        </p:spPr>
        <p:txBody>
          <a:bodyPr wrap="square">
            <a:spAutoFit/>
          </a:bodyPr>
          <a:lstStyle/>
          <a:p>
            <a:pPr marL="71755" marR="71755"/>
            <a:r>
              <a:rPr lang="en-US" sz="2400" dirty="0"/>
              <a:t>What is beauty?</a:t>
            </a:r>
            <a:endParaRPr lang="en-GB" sz="2400" dirty="0"/>
          </a:p>
          <a:p>
            <a:pPr marL="71755" marR="71755"/>
            <a:r>
              <a:rPr lang="en-US" dirty="0"/>
              <a:t> </a:t>
            </a:r>
            <a:endParaRPr lang="en-GB" sz="2000" dirty="0"/>
          </a:p>
          <a:p>
            <a:pPr marL="342900" marR="71755" lvl="0" indent="-342900">
              <a:buFont typeface="Symbol" panose="05050102010706020507" pitchFamily="18" charset="2"/>
              <a:buChar char=""/>
            </a:pPr>
            <a:r>
              <a:rPr lang="en-US" sz="2400" dirty="0"/>
              <a:t>What does it mean to be beautiful? </a:t>
            </a:r>
          </a:p>
          <a:p>
            <a:pPr marL="342900" marR="71755" lvl="0" indent="-342900">
              <a:buFont typeface="Symbol" panose="05050102010706020507" pitchFamily="18" charset="2"/>
              <a:buChar char=""/>
            </a:pPr>
            <a:endParaRPr lang="en-GB" sz="2400" dirty="0"/>
          </a:p>
          <a:p>
            <a:pPr marL="342900" marR="71755" lvl="0" indent="-342900">
              <a:buFont typeface="Symbol" panose="05050102010706020507" pitchFamily="18" charset="2"/>
              <a:buChar char=""/>
            </a:pPr>
            <a:r>
              <a:rPr lang="en-US" sz="2400" dirty="0"/>
              <a:t>How does social media portray beauty online? </a:t>
            </a:r>
          </a:p>
          <a:p>
            <a:pPr marL="342900" marR="71755" lvl="0" indent="-342900">
              <a:buFont typeface="Symbol" panose="05050102010706020507" pitchFamily="18" charset="2"/>
              <a:buChar char=""/>
            </a:pPr>
            <a:endParaRPr lang="en-GB" sz="2400" dirty="0"/>
          </a:p>
          <a:p>
            <a:pPr marL="342900" marR="71755" lvl="0" indent="-342900">
              <a:buFont typeface="Symbol" panose="05050102010706020507" pitchFamily="18" charset="2"/>
              <a:buChar char=""/>
            </a:pPr>
            <a:r>
              <a:rPr lang="en-US" sz="2400" dirty="0"/>
              <a:t>What are the different ways people try to represent themselves on social media? </a:t>
            </a:r>
          </a:p>
          <a:p>
            <a:pPr marL="342900" marR="71755" lvl="0" indent="-342900">
              <a:buFont typeface="Symbol" panose="05050102010706020507" pitchFamily="18" charset="2"/>
              <a:buChar char=""/>
            </a:pPr>
            <a:endParaRPr lang="en-GB" sz="2400" dirty="0"/>
          </a:p>
          <a:p>
            <a:pPr marL="342900" marR="71755" lvl="0" indent="-342900">
              <a:buFont typeface="Symbol" panose="05050102010706020507" pitchFamily="18" charset="2"/>
              <a:buChar char=""/>
            </a:pPr>
            <a:r>
              <a:rPr lang="en-US" sz="2400" dirty="0"/>
              <a:t>Is beauty more than skin deep? </a:t>
            </a:r>
          </a:p>
          <a:p>
            <a:pPr marL="342900" marR="71755" lvl="0" indent="-342900">
              <a:buFont typeface="Symbol" panose="05050102010706020507" pitchFamily="18" charset="2"/>
              <a:buChar char=""/>
            </a:pPr>
            <a:endParaRPr lang="en-GB" sz="2400" dirty="0"/>
          </a:p>
          <a:p>
            <a:pPr marL="342900" marR="71755" lvl="0" indent="-342900">
              <a:buFont typeface="Symbol" panose="05050102010706020507" pitchFamily="18" charset="2"/>
              <a:buChar char=""/>
            </a:pPr>
            <a:r>
              <a:rPr lang="en-US" sz="2400" dirty="0"/>
              <a:t>How can developing your character enable you to become a beautiful person?  </a:t>
            </a:r>
            <a:endParaRPr lang="en-GB" sz="2400" dirty="0">
              <a:latin typeface="Arial" panose="020B0604020202020204" pitchFamily="34" charset="0"/>
              <a:ea typeface="Arial" panose="020B0604020202020204" pitchFamily="34" charset="0"/>
            </a:endParaRPr>
          </a:p>
        </p:txBody>
      </p:sp>
      <p:pic>
        <p:nvPicPr>
          <p:cNvPr id="2050" name="Picture 2" descr="Image result for photoshop before and aft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93811" y="3069657"/>
            <a:ext cx="2695575" cy="1422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35824988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TotalTime>
  <Words>691</Words>
  <Application>Microsoft Office PowerPoint</Application>
  <PresentationFormat>Widescreen</PresentationFormat>
  <Paragraphs>82</Paragraphs>
  <Slides>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UoB IT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Rachael Hunter (School of Education)</dc:creator>
  <cp:lastModifiedBy>Jacob Nash (Education)</cp:lastModifiedBy>
  <cp:revision>60</cp:revision>
  <dcterms:created xsi:type="dcterms:W3CDTF">2019-06-06T13:36:27Z</dcterms:created>
  <dcterms:modified xsi:type="dcterms:W3CDTF">2020-06-02T15:25:29Z</dcterms:modified>
</cp:coreProperties>
</file>