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503" autoAdjust="0"/>
  </p:normalViewPr>
  <p:slideViewPr>
    <p:cSldViewPr snapToGrid="0">
      <p:cViewPr varScale="1">
        <p:scale>
          <a:sx n="59" d="100"/>
          <a:sy n="59" d="100"/>
        </p:scale>
        <p:origin x="8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RAMbIz3Y2JA"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1563" y="2400547"/>
            <a:ext cx="3582124" cy="20146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p:cNvPicPr>
            <a:picLocks noChangeAspect="1"/>
          </p:cNvPicPr>
          <p:nvPr/>
        </p:nvPicPr>
        <p:blipFill>
          <a:blip r:embed="rId6"/>
          <a:stretch>
            <a:fillRect/>
          </a:stretch>
        </p:blipFill>
        <p:spPr>
          <a:xfrm>
            <a:off x="433754" y="5199978"/>
            <a:ext cx="3570468" cy="1433146"/>
          </a:xfrm>
          <a:prstGeom prst="rect">
            <a:avLst/>
          </a:prstGeom>
        </p:spPr>
      </p:pic>
      <p:sp>
        <p:nvSpPr>
          <p:cNvPr id="2" name="Rectangle 1">
            <a:extLst>
              <a:ext uri="{FF2B5EF4-FFF2-40B4-BE49-F238E27FC236}">
                <a16:creationId xmlns:a16="http://schemas.microsoft.com/office/drawing/2014/main" id="{13116368-C5DE-4FEB-B068-A535B9195852}"/>
              </a:ext>
            </a:extLst>
          </p:cNvPr>
          <p:cNvSpPr/>
          <p:nvPr/>
        </p:nvSpPr>
        <p:spPr>
          <a:xfrm>
            <a:off x="4717257" y="4415238"/>
            <a:ext cx="2757486" cy="461665"/>
          </a:xfrm>
          <a:prstGeom prst="rect">
            <a:avLst/>
          </a:prstGeom>
        </p:spPr>
        <p:txBody>
          <a:bodyPr wrap="none">
            <a:spAutoFit/>
          </a:bodyPr>
          <a:lstStyle/>
          <a:p>
            <a:r>
              <a:rPr lang="en-US" sz="2400" b="1" dirty="0">
                <a:ea typeface="Arial" panose="020B0604020202020204" pitchFamily="34" charset="0"/>
              </a:rPr>
              <a:t>What is democracy?</a:t>
            </a:r>
            <a:endParaRPr lang="en-GB" sz="2400" b="1" dirty="0"/>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610676" y="5536197"/>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AutoShape 2"/>
          <p:cNvSpPr>
            <a:spLocks noChangeArrowheads="1"/>
          </p:cNvSpPr>
          <p:nvPr/>
        </p:nvSpPr>
        <p:spPr bwMode="auto">
          <a:xfrm>
            <a:off x="6498707" y="1895187"/>
            <a:ext cx="3442892" cy="1147272"/>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“The first duty of a man is to think for himself.”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 </a:t>
            </a:r>
            <a:r>
              <a:rPr kumimoji="0" lang="en-US" altLang="en-US" sz="1600" b="1" i="0" u="none" strike="noStrike" cap="none" normalizeH="0" baseline="0" dirty="0">
                <a:ln>
                  <a:noFill/>
                </a:ln>
                <a:solidFill>
                  <a:srgbClr val="000000"/>
                </a:solidFill>
                <a:effectLst/>
                <a:latin typeface="Calibri" panose="020F0502020204030204" pitchFamily="34" charset="0"/>
              </a:rPr>
              <a:t>Jose Marti</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 name="AutoShape 3"/>
          <p:cNvSpPr>
            <a:spLocks noChangeArrowheads="1"/>
          </p:cNvSpPr>
          <p:nvPr/>
        </p:nvSpPr>
        <p:spPr bwMode="auto">
          <a:xfrm>
            <a:off x="848839" y="1442586"/>
            <a:ext cx="4400918" cy="1989113"/>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“Elections belong to the people. It's their decision. If they decide to turn their back on the fire and burn their behinds, then they will just have to sit on their blisters.”</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a:t>
            </a:r>
            <a:r>
              <a:rPr kumimoji="0" lang="en-US" altLang="en-US" sz="1600" b="1" i="0" u="none" strike="noStrike" cap="none" normalizeH="0" baseline="0" dirty="0">
                <a:ln>
                  <a:noFill/>
                </a:ln>
                <a:solidFill>
                  <a:srgbClr val="000000"/>
                </a:solidFill>
                <a:effectLst/>
                <a:latin typeface="Calibri" panose="020F0502020204030204" pitchFamily="34" charset="0"/>
              </a:rPr>
              <a:t>Abraham Lincoln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567642" y="4353292"/>
            <a:ext cx="6096000" cy="1569660"/>
          </a:xfrm>
          <a:prstGeom prst="rect">
            <a:avLst/>
          </a:prstGeom>
        </p:spPr>
        <p:txBody>
          <a:bodyPr>
            <a:spAutoFit/>
          </a:bodyPr>
          <a:lstStyle/>
          <a:p>
            <a:pPr marL="528955" marR="71755" indent="-457200">
              <a:buFont typeface="+mj-lt"/>
              <a:buAutoNum type="arabicPeriod"/>
            </a:pPr>
            <a:r>
              <a:rPr lang="en-US" sz="2400" dirty="0"/>
              <a:t>How do these quotations relate to the realities of living in a democratic society?</a:t>
            </a:r>
          </a:p>
          <a:p>
            <a:pPr marL="528955" marR="71755" indent="-457200">
              <a:buFont typeface="+mj-lt"/>
              <a:buAutoNum type="arabicPeriod"/>
            </a:pPr>
            <a:endParaRPr lang="en-GB" sz="2400" dirty="0"/>
          </a:p>
          <a:p>
            <a:pPr marL="528955" marR="71755" indent="-457200">
              <a:buFont typeface="+mj-lt"/>
              <a:buAutoNum type="arabicPeriod"/>
            </a:pPr>
            <a:r>
              <a:rPr lang="en-US" sz="2400" dirty="0"/>
              <a:t>Do you agree with their sentiment? Why?</a:t>
            </a:r>
            <a:endParaRPr lang="en-GB" sz="2400" dirty="0">
              <a:latin typeface="Arial" panose="020B0604020202020204" pitchFamily="34" charset="0"/>
              <a:ea typeface="Arial" panose="020B0604020202020204" pitchFamily="34" charset="0"/>
            </a:endParaRPr>
          </a:p>
        </p:txBody>
      </p:sp>
      <p:pic>
        <p:nvPicPr>
          <p:cNvPr id="15" name="Picture 14"/>
          <p:cNvPicPr>
            <a:picLocks noChangeAspect="1"/>
          </p:cNvPicPr>
          <p:nvPr/>
        </p:nvPicPr>
        <p:blipFill>
          <a:blip r:embed="rId6"/>
          <a:stretch>
            <a:fillRect/>
          </a:stretch>
        </p:blipFill>
        <p:spPr>
          <a:xfrm>
            <a:off x="7431457" y="3537713"/>
            <a:ext cx="4156597" cy="1509346"/>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15416"/>
            <a:ext cx="1581324" cy="1312978"/>
          </a:xfrm>
          <a:prstGeom prst="rect">
            <a:avLst/>
          </a:prstGeom>
        </p:spPr>
      </p:pic>
      <p:sp>
        <p:nvSpPr>
          <p:cNvPr id="2" name="Rectangle 1"/>
          <p:cNvSpPr/>
          <p:nvPr/>
        </p:nvSpPr>
        <p:spPr>
          <a:xfrm>
            <a:off x="238310" y="1713890"/>
            <a:ext cx="7552592" cy="4458015"/>
          </a:xfrm>
          <a:prstGeom prst="rect">
            <a:avLst/>
          </a:prstGeom>
        </p:spPr>
        <p:txBody>
          <a:bodyPr wrap="square">
            <a:spAutoFit/>
          </a:bodyPr>
          <a:lstStyle/>
          <a:p>
            <a:pPr marL="71755" marR="71755">
              <a:lnSpc>
                <a:spcPct val="119000"/>
              </a:lnSpc>
              <a:spcAft>
                <a:spcPts val="600"/>
              </a:spcAft>
            </a:pPr>
            <a:r>
              <a:rPr lang="en-GB" sz="2400" kern="1400" dirty="0">
                <a:solidFill>
                  <a:srgbClr val="000000"/>
                </a:solidFill>
                <a:latin typeface="Calibri" panose="020F0502020204030204" pitchFamily="34" charset="0"/>
              </a:rPr>
              <a:t>Introduction to democracy, government and parliament.</a:t>
            </a:r>
          </a:p>
          <a:p>
            <a:pPr marL="71755" marR="71755">
              <a:lnSpc>
                <a:spcPct val="119000"/>
              </a:lnSpc>
              <a:spcAft>
                <a:spcPts val="600"/>
              </a:spcAft>
            </a:pPr>
            <a:endParaRPr lang="en-GB" sz="2400" kern="1400" dirty="0">
              <a:solidFill>
                <a:srgbClr val="000000"/>
              </a:solidFill>
              <a:latin typeface="Calibri" panose="020F0502020204030204" pitchFamily="34" charset="0"/>
            </a:endParaRPr>
          </a:p>
          <a:p>
            <a:pPr marL="342900" marR="71755"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Have a go at the democracy quiz exploring the role of democracy, government and parliament.</a:t>
            </a:r>
          </a:p>
          <a:p>
            <a:pPr marL="342900" marR="71755" indent="-342900">
              <a:lnSpc>
                <a:spcPct val="119000"/>
              </a:lnSpc>
              <a:spcAft>
                <a:spcPts val="600"/>
              </a:spcAft>
              <a:buFont typeface="Arial" panose="020B0604020202020204" pitchFamily="34" charset="0"/>
              <a:buChar char="•"/>
            </a:pPr>
            <a:endParaRPr lang="en-GB" sz="2400" kern="1400" dirty="0">
              <a:solidFill>
                <a:srgbClr val="000000"/>
              </a:solidFill>
              <a:latin typeface="Calibri" panose="020F0502020204030204" pitchFamily="34" charset="0"/>
            </a:endParaRPr>
          </a:p>
          <a:p>
            <a:pPr marL="342900" indent="-342900">
              <a:lnSpc>
                <a:spcPct val="119000"/>
              </a:lnSpc>
              <a:spcAft>
                <a:spcPts val="800"/>
              </a:spcAft>
              <a:buFont typeface="Arial" panose="020B0604020202020204" pitchFamily="34" charset="0"/>
              <a:buChar char="•"/>
            </a:pPr>
            <a:r>
              <a:rPr lang="en-GB" sz="2400" kern="1400" dirty="0">
                <a:solidFill>
                  <a:srgbClr val="000000"/>
                </a:solidFill>
                <a:latin typeface="Calibri" panose="020F0502020204030204" pitchFamily="34" charset="0"/>
              </a:rPr>
              <a:t>This introduction video about parliament and democracy in the UK gives a brief overview of how the system works.  </a:t>
            </a:r>
          </a:p>
          <a:p>
            <a:pPr>
              <a:lnSpc>
                <a:spcPct val="119000"/>
              </a:lnSpc>
              <a:spcAft>
                <a:spcPts val="600"/>
              </a:spcAft>
            </a:pPr>
            <a:endParaRPr lang="en-GB" sz="2400" kern="1400" dirty="0">
              <a:solidFill>
                <a:srgbClr val="000000"/>
              </a:solidFill>
              <a:latin typeface="Calibri" panose="020F0502020204030204" pitchFamily="34" charset="0"/>
            </a:endParaRPr>
          </a:p>
        </p:txBody>
      </p:sp>
      <p:pic>
        <p:nvPicPr>
          <p:cNvPr id="3" name="Picture 2">
            <a:hlinkClick r:id="rId5"/>
          </p:cNvPr>
          <p:cNvPicPr>
            <a:picLocks noChangeAspect="1"/>
          </p:cNvPicPr>
          <p:nvPr/>
        </p:nvPicPr>
        <p:blipFill>
          <a:blip r:embed="rId6"/>
          <a:stretch>
            <a:fillRect/>
          </a:stretch>
        </p:blipFill>
        <p:spPr>
          <a:xfrm>
            <a:off x="7946696" y="2514600"/>
            <a:ext cx="4008303" cy="2247900"/>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08434" y="5545022"/>
            <a:ext cx="1581324" cy="1312978"/>
          </a:xfrm>
          <a:prstGeom prst="rect">
            <a:avLst/>
          </a:prstGeom>
        </p:spPr>
      </p:pic>
      <p:sp>
        <p:nvSpPr>
          <p:cNvPr id="2" name="Rectangle 1"/>
          <p:cNvSpPr/>
          <p:nvPr/>
        </p:nvSpPr>
        <p:spPr>
          <a:xfrm>
            <a:off x="179719" y="1171509"/>
            <a:ext cx="11219377" cy="3484031"/>
          </a:xfrm>
          <a:prstGeom prst="rect">
            <a:avLst/>
          </a:prstGeom>
        </p:spPr>
        <p:txBody>
          <a:bodyPr wrap="square">
            <a:spAutoFit/>
          </a:bodyPr>
          <a:lstStyle/>
          <a:p>
            <a:pPr marL="71755" marR="71755">
              <a:lnSpc>
                <a:spcPct val="119000"/>
              </a:lnSpc>
              <a:spcAft>
                <a:spcPts val="600"/>
              </a:spcAft>
            </a:pPr>
            <a:r>
              <a:rPr lang="en-GB" sz="2400" kern="1400" dirty="0">
                <a:solidFill>
                  <a:srgbClr val="000000"/>
                </a:solidFill>
              </a:rPr>
              <a:t>Types of rule</a:t>
            </a:r>
          </a:p>
          <a:p>
            <a:pPr marL="359994" marR="71755" indent="-359994">
              <a:lnSpc>
                <a:spcPct val="119000"/>
              </a:lnSpc>
              <a:spcAft>
                <a:spcPts val="600"/>
              </a:spcAft>
              <a:buFont typeface="Arial" panose="020B0604020202020204" pitchFamily="34" charset="0"/>
              <a:buChar char="•"/>
            </a:pPr>
            <a:r>
              <a:rPr lang="en-GB" sz="2000" kern="1400" dirty="0">
                <a:solidFill>
                  <a:srgbClr val="000000"/>
                </a:solidFill>
              </a:rPr>
              <a:t>Look at the different types of leadership  described in the table below.</a:t>
            </a:r>
          </a:p>
          <a:p>
            <a:pPr marL="359994" marR="71755" indent="-359994">
              <a:lnSpc>
                <a:spcPct val="119000"/>
              </a:lnSpc>
              <a:spcAft>
                <a:spcPts val="600"/>
              </a:spcAft>
              <a:buFont typeface="Arial" panose="020B0604020202020204" pitchFamily="34" charset="0"/>
              <a:buChar char="•"/>
            </a:pPr>
            <a:r>
              <a:rPr lang="en-GB" sz="2000" kern="1400" dirty="0">
                <a:solidFill>
                  <a:srgbClr val="000000"/>
                </a:solidFill>
              </a:rPr>
              <a:t>Which of the types of rule do you think is the best? Why?</a:t>
            </a:r>
          </a:p>
          <a:p>
            <a:pPr marL="359994" marR="71755" indent="-359994">
              <a:lnSpc>
                <a:spcPct val="119000"/>
              </a:lnSpc>
              <a:spcAft>
                <a:spcPts val="600"/>
              </a:spcAft>
              <a:buFont typeface="Arial" panose="020B0604020202020204" pitchFamily="34" charset="0"/>
              <a:buChar char="•"/>
            </a:pPr>
            <a:r>
              <a:rPr lang="en-GB" sz="2000" kern="1400" dirty="0">
                <a:solidFill>
                  <a:srgbClr val="000000"/>
                </a:solidFill>
              </a:rPr>
              <a:t>Are there any positives of the other styles?</a:t>
            </a:r>
          </a:p>
          <a:p>
            <a:pPr marL="359994" marR="71755" indent="-359994">
              <a:lnSpc>
                <a:spcPct val="119000"/>
              </a:lnSpc>
              <a:spcAft>
                <a:spcPts val="600"/>
              </a:spcAft>
              <a:buFont typeface="Arial" panose="020B0604020202020204" pitchFamily="34" charset="0"/>
              <a:buChar char="•"/>
            </a:pPr>
            <a:r>
              <a:rPr lang="en-GB" sz="2000" kern="1400" dirty="0">
                <a:solidFill>
                  <a:srgbClr val="000000"/>
                </a:solidFill>
              </a:rPr>
              <a:t>Can you think of any examples where you have seen these types of rule in the world?</a:t>
            </a:r>
          </a:p>
          <a:p>
            <a:pPr marL="359994" marR="71755" indent="-359994">
              <a:lnSpc>
                <a:spcPct val="119000"/>
              </a:lnSpc>
              <a:spcAft>
                <a:spcPts val="600"/>
              </a:spcAft>
              <a:buFont typeface="Arial" panose="020B0604020202020204" pitchFamily="34" charset="0"/>
              <a:buChar char="•"/>
            </a:pPr>
            <a:r>
              <a:rPr lang="en-GB" sz="2000" kern="1400" dirty="0">
                <a:solidFill>
                  <a:srgbClr val="000000"/>
                </a:solidFill>
              </a:rPr>
              <a:t>As somebody developing their character which of the styles of rule would allow you to flourish the most easily?</a:t>
            </a:r>
          </a:p>
          <a:p>
            <a:pPr>
              <a:lnSpc>
                <a:spcPct val="119000"/>
              </a:lnSpc>
              <a:spcAft>
                <a:spcPts val="600"/>
              </a:spcAft>
            </a:pPr>
            <a:r>
              <a:rPr lang="en-GB" sz="1600" kern="1400" dirty="0">
                <a:solidFill>
                  <a:srgbClr val="000000"/>
                </a:solidFill>
                <a:latin typeface="Calibri" panose="020F0502020204030204" pitchFamily="34" charset="0"/>
              </a:rPr>
              <a:t> </a:t>
            </a:r>
            <a:endParaRPr lang="en-GB" sz="1600" kern="1400" dirty="0">
              <a:ln>
                <a:noFill/>
              </a:ln>
              <a:solidFill>
                <a:srgbClr val="000000"/>
              </a:solidFill>
              <a:effectLst/>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92852929"/>
              </p:ext>
            </p:extLst>
          </p:nvPr>
        </p:nvGraphicFramePr>
        <p:xfrm>
          <a:off x="2726378" y="4229100"/>
          <a:ext cx="6752493" cy="2307831"/>
        </p:xfrm>
        <a:graphic>
          <a:graphicData uri="http://schemas.openxmlformats.org/drawingml/2006/table">
            <a:tbl>
              <a:tblPr/>
              <a:tblGrid>
                <a:gridCol w="1649696">
                  <a:extLst>
                    <a:ext uri="{9D8B030D-6E8A-4147-A177-3AD203B41FA5}">
                      <a16:colId xmlns:a16="http://schemas.microsoft.com/office/drawing/2014/main" val="1524945355"/>
                    </a:ext>
                  </a:extLst>
                </a:gridCol>
                <a:gridCol w="5102797">
                  <a:extLst>
                    <a:ext uri="{9D8B030D-6E8A-4147-A177-3AD203B41FA5}">
                      <a16:colId xmlns:a16="http://schemas.microsoft.com/office/drawing/2014/main" val="1426926502"/>
                    </a:ext>
                  </a:extLst>
                </a:gridCol>
              </a:tblGrid>
              <a:tr h="392093">
                <a:tc>
                  <a:txBody>
                    <a:bodyPr/>
                    <a:lstStyle/>
                    <a:p>
                      <a:pPr marL="71755" marR="71755" indent="0" algn="l" rtl="0">
                        <a:lnSpc>
                          <a:spcPct val="107000"/>
                        </a:lnSpc>
                        <a:spcBef>
                          <a:spcPts val="0"/>
                        </a:spcBef>
                        <a:spcAft>
                          <a:spcPts val="600"/>
                        </a:spcAft>
                      </a:pPr>
                      <a:r>
                        <a:rPr lang="en-GB" sz="1600" kern="1400" dirty="0">
                          <a:ln>
                            <a:noFill/>
                          </a:ln>
                          <a:solidFill>
                            <a:srgbClr val="000000"/>
                          </a:solidFill>
                          <a:effectLst/>
                          <a:latin typeface="Calibri" panose="020F0502020204030204" pitchFamily="34" charset="0"/>
                        </a:rPr>
                        <a:t>Anarchy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rtl="0">
                        <a:lnSpc>
                          <a:spcPct val="107000"/>
                        </a:lnSpc>
                        <a:spcBef>
                          <a:spcPts val="0"/>
                        </a:spcBef>
                        <a:spcAft>
                          <a:spcPts val="600"/>
                        </a:spcAft>
                      </a:pPr>
                      <a:r>
                        <a:rPr lang="en-GB" sz="1600" kern="1400" dirty="0">
                          <a:ln>
                            <a:noFill/>
                          </a:ln>
                          <a:solidFill>
                            <a:srgbClr val="000000"/>
                          </a:solidFill>
                          <a:effectLst/>
                          <a:latin typeface="Calibri" panose="020F0502020204030204" pitchFamily="34" charset="0"/>
                        </a:rPr>
                        <a:t>...a situation where there is no government at all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796605"/>
                  </a:ext>
                </a:extLst>
              </a:tr>
              <a:tr h="582359">
                <a:tc>
                  <a:txBody>
                    <a:bodyPr/>
                    <a:lstStyle/>
                    <a:p>
                      <a:pPr marL="71755" marR="71755" indent="0" algn="l" rtl="0">
                        <a:lnSpc>
                          <a:spcPct val="107000"/>
                        </a:lnSpc>
                        <a:spcBef>
                          <a:spcPts val="0"/>
                        </a:spcBef>
                        <a:spcAft>
                          <a:spcPts val="600"/>
                        </a:spcAft>
                      </a:pPr>
                      <a:r>
                        <a:rPr lang="en-GB" sz="1600" kern="1400">
                          <a:ln>
                            <a:noFill/>
                          </a:ln>
                          <a:solidFill>
                            <a:srgbClr val="000000"/>
                          </a:solidFill>
                          <a:effectLst/>
                          <a:latin typeface="Calibri" panose="020F0502020204030204" pitchFamily="34" charset="0"/>
                        </a:rPr>
                        <a:t>Totalitarian state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rtl="0">
                        <a:lnSpc>
                          <a:spcPct val="107000"/>
                        </a:lnSpc>
                        <a:spcBef>
                          <a:spcPts val="0"/>
                        </a:spcBef>
                        <a:spcAft>
                          <a:spcPts val="600"/>
                        </a:spcAft>
                      </a:pPr>
                      <a:r>
                        <a:rPr lang="en-GB" sz="1600" kern="1400" dirty="0">
                          <a:ln>
                            <a:noFill/>
                          </a:ln>
                          <a:solidFill>
                            <a:srgbClr val="000000"/>
                          </a:solidFill>
                          <a:effectLst/>
                          <a:latin typeface="Calibri" panose="020F0502020204030204" pitchFamily="34" charset="0"/>
                        </a:rPr>
                        <a:t>…a country where there is only one political party or one group of leaders, who have total power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19631"/>
                  </a:ext>
                </a:extLst>
              </a:tr>
              <a:tr h="524533">
                <a:tc>
                  <a:txBody>
                    <a:bodyPr/>
                    <a:lstStyle/>
                    <a:p>
                      <a:pPr marL="71755" marR="71755" indent="0" algn="l" rtl="0">
                        <a:lnSpc>
                          <a:spcPct val="107000"/>
                        </a:lnSpc>
                        <a:spcBef>
                          <a:spcPts val="0"/>
                        </a:spcBef>
                        <a:spcAft>
                          <a:spcPts val="600"/>
                        </a:spcAft>
                      </a:pPr>
                      <a:r>
                        <a:rPr lang="en-GB" sz="1600" kern="1400">
                          <a:ln>
                            <a:noFill/>
                          </a:ln>
                          <a:solidFill>
                            <a:srgbClr val="000000"/>
                          </a:solidFill>
                          <a:effectLst/>
                          <a:latin typeface="Calibri" panose="020F0502020204030204" pitchFamily="34" charset="0"/>
                        </a:rPr>
                        <a:t>Democracy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rtl="0">
                        <a:lnSpc>
                          <a:spcPct val="107000"/>
                        </a:lnSpc>
                        <a:spcBef>
                          <a:spcPts val="0"/>
                        </a:spcBef>
                        <a:spcAft>
                          <a:spcPts val="600"/>
                        </a:spcAft>
                      </a:pPr>
                      <a:r>
                        <a:rPr lang="en-GB" sz="1600" kern="1400" dirty="0">
                          <a:ln>
                            <a:noFill/>
                          </a:ln>
                          <a:solidFill>
                            <a:srgbClr val="000000"/>
                          </a:solidFill>
                          <a:effectLst/>
                          <a:latin typeface="Calibri" panose="020F0502020204030204" pitchFamily="34" charset="0"/>
                        </a:rPr>
                        <a:t>… a system of government where representative leaders are chosen by election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204004"/>
                  </a:ext>
                </a:extLst>
              </a:tr>
              <a:tr h="712412">
                <a:tc>
                  <a:txBody>
                    <a:bodyPr/>
                    <a:lstStyle/>
                    <a:p>
                      <a:pPr marL="71755" marR="71755" indent="0" algn="l" rtl="0">
                        <a:lnSpc>
                          <a:spcPct val="107000"/>
                        </a:lnSpc>
                        <a:spcBef>
                          <a:spcPts val="0"/>
                        </a:spcBef>
                        <a:spcAft>
                          <a:spcPts val="600"/>
                        </a:spcAft>
                      </a:pPr>
                      <a:r>
                        <a:rPr lang="en-GB" sz="1600" kern="1400">
                          <a:ln>
                            <a:noFill/>
                          </a:ln>
                          <a:solidFill>
                            <a:srgbClr val="000000"/>
                          </a:solidFill>
                          <a:effectLst/>
                          <a:latin typeface="Calibri" panose="020F0502020204030204" pitchFamily="34" charset="0"/>
                        </a:rPr>
                        <a:t>Dictatorship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rtl="0">
                        <a:lnSpc>
                          <a:spcPct val="107000"/>
                        </a:lnSpc>
                        <a:spcBef>
                          <a:spcPts val="0"/>
                        </a:spcBef>
                        <a:spcAft>
                          <a:spcPts val="0"/>
                        </a:spcAft>
                      </a:pPr>
                      <a:r>
                        <a:rPr lang="en-GB" sz="1600" kern="1400" dirty="0">
                          <a:ln>
                            <a:noFill/>
                          </a:ln>
                          <a:solidFill>
                            <a:srgbClr val="000000"/>
                          </a:solidFill>
                          <a:effectLst/>
                          <a:latin typeface="Calibri" panose="020F0502020204030204" pitchFamily="34" charset="0"/>
                        </a:rPr>
                        <a:t>…a system of government where one person or a small group rules, without having been chosen by the people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44891"/>
                  </a:ext>
                </a:extLst>
              </a:tr>
            </a:tbl>
          </a:graphicData>
        </a:graphic>
      </p:graphicFrame>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92631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40652" y="5526151"/>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p:cNvSpPr/>
          <p:nvPr/>
        </p:nvSpPr>
        <p:spPr>
          <a:xfrm>
            <a:off x="282818" y="1221890"/>
            <a:ext cx="5462662" cy="5921621"/>
          </a:xfrm>
          <a:prstGeom prst="rect">
            <a:avLst/>
          </a:prstGeom>
        </p:spPr>
        <p:txBody>
          <a:bodyPr wrap="square">
            <a:spAutoFit/>
          </a:bodyPr>
          <a:lstStyle/>
          <a:p>
            <a:pPr marL="359994" marR="71755" indent="-359994">
              <a:lnSpc>
                <a:spcPct val="125000"/>
              </a:lnSpc>
              <a:buFont typeface="Arial" panose="020B0604020202020204" pitchFamily="34" charset="0"/>
              <a:buChar char="•"/>
            </a:pPr>
            <a:r>
              <a:rPr lang="en-GB" sz="2000" kern="1400" dirty="0">
                <a:solidFill>
                  <a:srgbClr val="000000"/>
                </a:solidFill>
                <a:latin typeface="Calibri" panose="020F0502020204030204" pitchFamily="34" charset="0"/>
              </a:rPr>
              <a:t>What virtues does an MP need?</a:t>
            </a:r>
          </a:p>
          <a:p>
            <a:pPr marL="359994" marR="71755" indent="-359994">
              <a:lnSpc>
                <a:spcPct val="125000"/>
              </a:lnSpc>
              <a:buFont typeface="Arial" panose="020B0604020202020204" pitchFamily="34" charset="0"/>
              <a:buChar char="•"/>
            </a:pPr>
            <a:r>
              <a:rPr lang="en-GB" sz="2000" kern="1400" dirty="0">
                <a:solidFill>
                  <a:srgbClr val="000000"/>
                </a:solidFill>
                <a:latin typeface="Calibri" panose="020F0502020204030204" pitchFamily="34" charset="0"/>
              </a:rPr>
              <a:t>Look at the list of virtues and identify suitable virtues for an MP.</a:t>
            </a:r>
          </a:p>
          <a:p>
            <a:pPr marL="359994" marR="71755" indent="-359994">
              <a:lnSpc>
                <a:spcPct val="125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What does an MP do? </a:t>
            </a:r>
          </a:p>
          <a:p>
            <a:pPr marL="359994" marR="71755" indent="-359994">
              <a:lnSpc>
                <a:spcPct val="125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What skills and virtues do you think you need to be a good MP? </a:t>
            </a:r>
          </a:p>
          <a:p>
            <a:pPr marL="359994" marR="71755" indent="-359994">
              <a:lnSpc>
                <a:spcPct val="125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Which virtues do you think it is most important for MP’s to possess?</a:t>
            </a:r>
          </a:p>
          <a:p>
            <a:pPr marL="359994" marR="71755" indent="-359994">
              <a:lnSpc>
                <a:spcPct val="125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Are there any qualities that are missing? </a:t>
            </a:r>
          </a:p>
          <a:p>
            <a:pPr marL="359994" marR="71755" indent="-359994">
              <a:lnSpc>
                <a:spcPct val="125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What are the most/least important qualities for MPs? Why? </a:t>
            </a:r>
          </a:p>
          <a:p>
            <a:pPr marL="359994" marR="71755" indent="-359994">
              <a:lnSpc>
                <a:spcPct val="125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Could any of these virtues make it difficult to do the job well?</a:t>
            </a:r>
          </a:p>
          <a:p>
            <a:pPr>
              <a:lnSpc>
                <a:spcPct val="119000"/>
              </a:lnSpc>
              <a:spcAft>
                <a:spcPts val="600"/>
              </a:spcAft>
            </a:pPr>
            <a:r>
              <a:rPr lang="en-GB" sz="2000" kern="1400" dirty="0">
                <a:solidFill>
                  <a:srgbClr val="000000"/>
                </a:solidFill>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pic>
        <p:nvPicPr>
          <p:cNvPr id="10" name="Picture 9"/>
          <p:cNvPicPr/>
          <p:nvPr/>
        </p:nvPicPr>
        <p:blipFill rotWithShape="1">
          <a:blip r:embed="rId5"/>
          <a:srcRect l="23764" t="20615" r="24552" b="33099"/>
          <a:stretch/>
        </p:blipFill>
        <p:spPr bwMode="auto">
          <a:xfrm>
            <a:off x="5745480" y="1987061"/>
            <a:ext cx="6077243" cy="2942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591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40653" y="5545022"/>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p:cNvSpPr/>
          <p:nvPr/>
        </p:nvSpPr>
        <p:spPr>
          <a:xfrm>
            <a:off x="266394" y="1678754"/>
            <a:ext cx="9876693" cy="4041235"/>
          </a:xfrm>
          <a:prstGeom prst="rect">
            <a:avLst/>
          </a:prstGeom>
        </p:spPr>
        <p:txBody>
          <a:bodyPr wrap="square">
            <a:spAutoFit/>
          </a:bodyPr>
          <a:lstStyle/>
          <a:p>
            <a:pPr marL="359994" marR="71755" indent="-359994">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How important do you think it is to vote? Why? </a:t>
            </a:r>
          </a:p>
          <a:p>
            <a:pPr marL="359994" marR="71755" indent="-359994">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What makes a good voter? Which virtues do you think they need?</a:t>
            </a:r>
          </a:p>
          <a:p>
            <a:pPr marL="359994" marR="71755" indent="-359994">
              <a:lnSpc>
                <a:spcPct val="119000"/>
              </a:lnSpc>
              <a:spcAft>
                <a:spcPts val="600"/>
              </a:spcAft>
              <a:buFont typeface="Arial" panose="020B0604020202020204" pitchFamily="34" charset="0"/>
              <a:buChar char="•"/>
            </a:pPr>
            <a:endParaRPr lang="en-GB" sz="2400" kern="1400" dirty="0">
              <a:solidFill>
                <a:srgbClr val="000000"/>
              </a:solidFill>
              <a:latin typeface="Calibri" panose="020F0502020204030204" pitchFamily="34" charset="0"/>
            </a:endParaRPr>
          </a:p>
          <a:p>
            <a:pPr marR="71755">
              <a:lnSpc>
                <a:spcPct val="119000"/>
              </a:lnSpc>
              <a:spcAft>
                <a:spcPts val="600"/>
              </a:spcAft>
            </a:pPr>
            <a:r>
              <a:rPr lang="en-GB" sz="2400" kern="1400" dirty="0">
                <a:solidFill>
                  <a:srgbClr val="000000"/>
                </a:solidFill>
                <a:latin typeface="Calibri" panose="020F0502020204030204" pitchFamily="34" charset="0"/>
              </a:rPr>
              <a:t>Research shows that the younger people are when they first vote, the more likely they are to keep on doing it. </a:t>
            </a:r>
          </a:p>
          <a:p>
            <a:pPr marR="71755">
              <a:lnSpc>
                <a:spcPct val="119000"/>
              </a:lnSpc>
              <a:spcAft>
                <a:spcPts val="600"/>
              </a:spcAft>
            </a:pPr>
            <a:endParaRPr lang="en-GB" sz="2400" kern="1400" dirty="0">
              <a:solidFill>
                <a:srgbClr val="000000"/>
              </a:solidFill>
              <a:latin typeface="Calibri" panose="020F0502020204030204" pitchFamily="34" charset="0"/>
            </a:endParaRPr>
          </a:p>
          <a:p>
            <a:pPr marL="342900" marR="71755"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Do you think the voting age should be lowered to 16? Why? </a:t>
            </a:r>
          </a:p>
          <a:p>
            <a:pPr>
              <a:lnSpc>
                <a:spcPct val="119000"/>
              </a:lnSpc>
              <a:spcAft>
                <a:spcPts val="600"/>
              </a:spcAft>
            </a:pPr>
            <a:r>
              <a:rPr lang="en-GB" sz="2400" kern="1400" dirty="0">
                <a:solidFill>
                  <a:srgbClr val="000000"/>
                </a:solidFill>
                <a:latin typeface="Calibri" panose="020F0502020204030204" pitchFamily="34" charset="0"/>
              </a:rPr>
              <a:t> </a:t>
            </a:r>
            <a:endParaRPr lang="en-GB" sz="2400" kern="1400" dirty="0">
              <a:ln>
                <a:noFill/>
              </a:ln>
              <a:solidFill>
                <a:srgbClr val="000000"/>
              </a:solidFill>
              <a:effectLst/>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9791624" y="2246910"/>
            <a:ext cx="2229950" cy="2364180"/>
          </a:xfrm>
          <a:prstGeom prst="rect">
            <a:avLst/>
          </a:prstGeom>
        </p:spPr>
      </p:pic>
    </p:spTree>
    <p:extLst>
      <p:ext uri="{BB962C8B-B14F-4D97-AF65-F5344CB8AC3E}">
        <p14:creationId xmlns:p14="http://schemas.microsoft.com/office/powerpoint/2010/main" val="302440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435</Words>
  <Application>Microsoft Office PowerPoint</Application>
  <PresentationFormat>Widescreen</PresentationFormat>
  <Paragraphs>46</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Jacob Nash (Education)</cp:lastModifiedBy>
  <cp:revision>61</cp:revision>
  <dcterms:created xsi:type="dcterms:W3CDTF">2019-06-06T13:36:27Z</dcterms:created>
  <dcterms:modified xsi:type="dcterms:W3CDTF">2020-06-03T09:59:52Z</dcterms:modified>
</cp:coreProperties>
</file>