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8" r:id="rId3"/>
    <p:sldId id="257" r:id="rId4"/>
    <p:sldId id="261" r:id="rId5"/>
    <p:sldId id="263" r:id="rId6"/>
    <p:sldId id="264" r:id="rId7"/>
    <p:sldId id="265" r:id="rId8"/>
    <p:sldId id="266"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59" d="100"/>
          <a:sy n="59" d="100"/>
        </p:scale>
        <p:origin x="88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7DF92-3437-4F4B-AFB5-D4FB12ACF81C}" type="datetimeFigureOut">
              <a:rPr lang="en-GB" smtClean="0"/>
              <a:t>03/06/2020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1C755-8432-4EBA-87D3-42C87A9B61C1}" type="slidenum">
              <a:rPr lang="en-GB" smtClean="0"/>
              <a:t>‹#›</a:t>
            </a:fld>
            <a:endParaRPr lang="en-GB"/>
          </a:p>
        </p:txBody>
      </p:sp>
    </p:spTree>
    <p:extLst>
      <p:ext uri="{BB962C8B-B14F-4D97-AF65-F5344CB8AC3E}">
        <p14:creationId xmlns:p14="http://schemas.microsoft.com/office/powerpoint/2010/main" val="362828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2</a:t>
            </a:fld>
            <a:endParaRPr lang="en-GB"/>
          </a:p>
        </p:txBody>
      </p:sp>
    </p:spTree>
    <p:extLst>
      <p:ext uri="{BB962C8B-B14F-4D97-AF65-F5344CB8AC3E}">
        <p14:creationId xmlns:p14="http://schemas.microsoft.com/office/powerpoint/2010/main" val="1238831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50428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2714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2047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80601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54645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C2D380-A427-4B30-9DC8-47F5F5697773}"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45763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C2D380-A427-4B30-9DC8-47F5F5697773}" type="datetimeFigureOut">
              <a:rPr lang="en-GB" smtClean="0"/>
              <a:t>03/06/2020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40605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C2D380-A427-4B30-9DC8-47F5F5697773}"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82277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2D380-A427-4B30-9DC8-47F5F5697773}" type="datetimeFigureOut">
              <a:rPr lang="en-GB" smtClean="0"/>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19105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0109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87857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D380-A427-4B30-9DC8-47F5F5697773}" type="datetimeFigureOut">
              <a:rPr lang="en-GB" smtClean="0"/>
              <a:t>03/06/2020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CC91F-C7B5-4F49-BA3A-AF26E0DD4F3B}" type="slidenum">
              <a:rPr lang="en-GB" smtClean="0"/>
              <a:t>‹#›</a:t>
            </a:fld>
            <a:endParaRPr lang="en-GB"/>
          </a:p>
        </p:txBody>
      </p:sp>
    </p:spTree>
    <p:extLst>
      <p:ext uri="{BB962C8B-B14F-4D97-AF65-F5344CB8AC3E}">
        <p14:creationId xmlns:p14="http://schemas.microsoft.com/office/powerpoint/2010/main" val="241791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parliament.uk/mps-lords-and-offices/mps/" TargetMode="External"/><Relationship Id="rId5" Type="http://schemas.openxmlformats.org/officeDocument/2006/relationships/hyperlink" Target="http://www.writetothem.com/"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45022"/>
            <a:ext cx="1581324" cy="1312978"/>
          </a:xfrm>
          <a:prstGeom prst="rect">
            <a:avLst/>
          </a:prstGeom>
        </p:spPr>
      </p:pic>
      <p:pic>
        <p:nvPicPr>
          <p:cNvPr id="6" name="Picture 5"/>
          <p:cNvPicPr>
            <a:picLocks noChangeAspect="1"/>
          </p:cNvPicPr>
          <p:nvPr/>
        </p:nvPicPr>
        <p:blipFill>
          <a:blip r:embed="rId5"/>
          <a:stretch>
            <a:fillRect/>
          </a:stretch>
        </p:blipFill>
        <p:spPr>
          <a:xfrm>
            <a:off x="433754" y="5199978"/>
            <a:ext cx="3570468" cy="1433146"/>
          </a:xfrm>
          <a:prstGeom prst="rect">
            <a:avLst/>
          </a:prstGeom>
        </p:spPr>
      </p:pic>
      <p:pic>
        <p:nvPicPr>
          <p:cNvPr id="8" name="Picture 7">
            <a:extLst>
              <a:ext uri="{FF2B5EF4-FFF2-40B4-BE49-F238E27FC236}">
                <a16:creationId xmlns:a16="http://schemas.microsoft.com/office/drawing/2014/main" id="{BB0FA760-199C-4AB3-8614-FF2CE33322F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1563" y="2375184"/>
            <a:ext cx="3582124" cy="201469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a:extLst>
              <a:ext uri="{FF2B5EF4-FFF2-40B4-BE49-F238E27FC236}">
                <a16:creationId xmlns:a16="http://schemas.microsoft.com/office/drawing/2014/main" id="{109A41F8-2717-4167-8173-4EAA93D90A19}"/>
              </a:ext>
            </a:extLst>
          </p:cNvPr>
          <p:cNvSpPr/>
          <p:nvPr/>
        </p:nvSpPr>
        <p:spPr>
          <a:xfrm>
            <a:off x="5590028" y="4389875"/>
            <a:ext cx="1011944" cy="461665"/>
          </a:xfrm>
          <a:prstGeom prst="rect">
            <a:avLst/>
          </a:prstGeom>
        </p:spPr>
        <p:txBody>
          <a:bodyPr wrap="none">
            <a:spAutoFit/>
          </a:bodyPr>
          <a:lstStyle/>
          <a:p>
            <a:r>
              <a:rPr lang="en-US" sz="2400" b="1" dirty="0">
                <a:ea typeface="Arial" panose="020B0604020202020204" pitchFamily="34" charset="0"/>
              </a:rPr>
              <a:t>Voting</a:t>
            </a:r>
            <a:endParaRPr lang="en-GB" sz="2400" b="1" dirty="0"/>
          </a:p>
        </p:txBody>
      </p:sp>
    </p:spTree>
    <p:extLst>
      <p:ext uri="{BB962C8B-B14F-4D97-AF65-F5344CB8AC3E}">
        <p14:creationId xmlns:p14="http://schemas.microsoft.com/office/powerpoint/2010/main" val="62820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590601" y="5545022"/>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 name="Rectangle 5"/>
          <p:cNvSpPr/>
          <p:nvPr/>
        </p:nvSpPr>
        <p:spPr>
          <a:xfrm>
            <a:off x="425445" y="1358868"/>
            <a:ext cx="7634654" cy="2677656"/>
          </a:xfrm>
          <a:prstGeom prst="rect">
            <a:avLst/>
          </a:prstGeom>
        </p:spPr>
        <p:txBody>
          <a:bodyPr wrap="square">
            <a:spAutoFit/>
          </a:bodyPr>
          <a:lstStyle/>
          <a:p>
            <a:pPr marL="71755" marR="71755">
              <a:spcAft>
                <a:spcPts val="0"/>
              </a:spcAft>
            </a:pPr>
            <a:r>
              <a:rPr lang="en-US" sz="2400" dirty="0">
                <a:ea typeface="Arial" panose="020B0604020202020204" pitchFamily="34" charset="0"/>
              </a:rPr>
              <a:t>Last lesson focused on what democracy is. Discuss with your partner what you believe democracy to be.  </a:t>
            </a:r>
          </a:p>
          <a:p>
            <a:pPr marL="71755" marR="71755">
              <a:spcAft>
                <a:spcPts val="0"/>
              </a:spcAft>
            </a:pPr>
            <a:endParaRPr lang="en-GB" sz="2400" dirty="0">
              <a:ea typeface="Arial" panose="020B0604020202020204" pitchFamily="34" charset="0"/>
            </a:endParaRPr>
          </a:p>
          <a:p>
            <a:pPr marL="636270" marR="71755" indent="-342900">
              <a:spcAft>
                <a:spcPts val="0"/>
              </a:spcAft>
              <a:buFont typeface="Arial" panose="020B0604020202020204" pitchFamily="34" charset="0"/>
              <a:buChar char="•"/>
            </a:pPr>
            <a:r>
              <a:rPr lang="en-US" sz="2400" dirty="0">
                <a:ea typeface="Arial" panose="020B0604020202020204" pitchFamily="34" charset="0"/>
              </a:rPr>
              <a:t>What are the benefits of living in a democracy?</a:t>
            </a:r>
          </a:p>
          <a:p>
            <a:pPr marL="293370" marR="71755">
              <a:spcAft>
                <a:spcPts val="0"/>
              </a:spcAft>
            </a:pPr>
            <a:r>
              <a:rPr lang="en-US" sz="2400" dirty="0">
                <a:ea typeface="Arial" panose="020B0604020202020204" pitchFamily="34" charset="0"/>
              </a:rPr>
              <a:t> </a:t>
            </a:r>
            <a:endParaRPr lang="en-GB" sz="2400" dirty="0">
              <a:ea typeface="Arial" panose="020B0604020202020204" pitchFamily="34" charset="0"/>
            </a:endParaRPr>
          </a:p>
          <a:p>
            <a:pPr marL="636270" marR="71755" indent="-342900">
              <a:spcAft>
                <a:spcPts val="0"/>
              </a:spcAft>
              <a:buFont typeface="Arial" panose="020B0604020202020204" pitchFamily="34" charset="0"/>
              <a:buChar char="•"/>
            </a:pPr>
            <a:r>
              <a:rPr lang="en-US" sz="2400" dirty="0">
                <a:ea typeface="Arial" panose="020B0604020202020204" pitchFamily="34" charset="0"/>
              </a:rPr>
              <a:t>What are the challenges and tensions of living in a democracy?</a:t>
            </a:r>
            <a:endParaRPr lang="en-GB" sz="2400" dirty="0">
              <a:effectLst/>
              <a:ea typeface="Arial" panose="020B0604020202020204" pitchFamily="34" charset="0"/>
            </a:endParaRPr>
          </a:p>
        </p:txBody>
      </p:sp>
      <p:pic>
        <p:nvPicPr>
          <p:cNvPr id="9" name="Picture 8"/>
          <p:cNvPicPr>
            <a:picLocks noChangeAspect="1"/>
          </p:cNvPicPr>
          <p:nvPr/>
        </p:nvPicPr>
        <p:blipFill>
          <a:blip r:embed="rId6"/>
          <a:stretch>
            <a:fillRect/>
          </a:stretch>
        </p:blipFill>
        <p:spPr>
          <a:xfrm>
            <a:off x="5369127" y="4547461"/>
            <a:ext cx="3990242" cy="1995121"/>
          </a:xfrm>
          <a:prstGeom prst="rect">
            <a:avLst/>
          </a:prstGeom>
        </p:spPr>
      </p:pic>
    </p:spTree>
    <p:extLst>
      <p:ext uri="{BB962C8B-B14F-4D97-AF65-F5344CB8AC3E}">
        <p14:creationId xmlns:p14="http://schemas.microsoft.com/office/powerpoint/2010/main" val="274626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10730"/>
            <a:ext cx="1581324" cy="1312978"/>
          </a:xfrm>
          <a:prstGeom prst="rect">
            <a:avLst/>
          </a:prstGeom>
        </p:spPr>
      </p:pic>
      <p:sp>
        <p:nvSpPr>
          <p:cNvPr id="9" name="Rectangle 8"/>
          <p:cNvSpPr/>
          <p:nvPr/>
        </p:nvSpPr>
        <p:spPr>
          <a:xfrm>
            <a:off x="471853" y="1395361"/>
            <a:ext cx="7951178" cy="4739759"/>
          </a:xfrm>
          <a:prstGeom prst="rect">
            <a:avLst/>
          </a:prstGeom>
        </p:spPr>
        <p:txBody>
          <a:bodyPr wrap="square">
            <a:spAutoFit/>
          </a:bodyPr>
          <a:lstStyle/>
          <a:p>
            <a:pPr lvl="0" eaLnBrk="0" fontAlgn="base" hangingPunct="0">
              <a:spcBef>
                <a:spcPct val="0"/>
              </a:spcBef>
              <a:spcAft>
                <a:spcPct val="0"/>
              </a:spcAft>
            </a:pPr>
            <a:r>
              <a:rPr lang="en-US" altLang="en-US" sz="2200" dirty="0">
                <a:ea typeface="Arial" panose="020B0604020202020204" pitchFamily="34" charset="0"/>
              </a:rPr>
              <a:t>Discuss how voting is a right and a responsibility of living in a democracy.</a:t>
            </a:r>
          </a:p>
          <a:p>
            <a:pPr lvl="0" eaLnBrk="0" fontAlgn="base" hangingPunct="0">
              <a:spcBef>
                <a:spcPct val="0"/>
              </a:spcBef>
              <a:spcAft>
                <a:spcPct val="0"/>
              </a:spcAft>
            </a:pPr>
            <a:endParaRPr lang="en-GB" altLang="en-US" sz="2200" dirty="0"/>
          </a:p>
          <a:p>
            <a:pPr lvl="0" eaLnBrk="0" fontAlgn="base" hangingPunct="0">
              <a:spcBef>
                <a:spcPct val="0"/>
              </a:spcBef>
              <a:spcAft>
                <a:spcPct val="0"/>
              </a:spcAft>
            </a:pPr>
            <a:r>
              <a:rPr lang="en-US" altLang="en-US" sz="2200" dirty="0">
                <a:ea typeface="Arial" panose="020B0604020202020204" pitchFamily="34" charset="0"/>
              </a:rPr>
              <a:t>Many people in many different countries have struggled and died for the right to vote. In recent years in North Africa many young people have protested and overthrown dictatorships for the right to vote. </a:t>
            </a:r>
          </a:p>
          <a:p>
            <a:pPr lvl="0" eaLnBrk="0" fontAlgn="base" hangingPunct="0">
              <a:spcBef>
                <a:spcPct val="0"/>
              </a:spcBef>
              <a:spcAft>
                <a:spcPct val="0"/>
              </a:spcAft>
            </a:pPr>
            <a:endParaRPr lang="en-GB" altLang="en-US" sz="2400" dirty="0"/>
          </a:p>
          <a:p>
            <a:pPr marL="342900" lvl="0" indent="-342900" eaLnBrk="0" fontAlgn="base" hangingPunct="0">
              <a:spcBef>
                <a:spcPct val="0"/>
              </a:spcBef>
              <a:spcAft>
                <a:spcPct val="0"/>
              </a:spcAft>
              <a:buFont typeface="Arial" panose="020B0604020202020204" pitchFamily="34" charset="0"/>
              <a:buChar char="•"/>
            </a:pPr>
            <a:r>
              <a:rPr lang="en-US" altLang="en-US" sz="2200" dirty="0">
                <a:ea typeface="Arial" panose="020B0604020202020204" pitchFamily="34" charset="0"/>
              </a:rPr>
              <a:t>Why is voting so important that people will risk their career and life to have the opportunity to vote?</a:t>
            </a:r>
            <a:endParaRPr lang="en-GB" altLang="en-US" sz="2200" dirty="0"/>
          </a:p>
          <a:p>
            <a:pPr marL="342900" lvl="0" indent="-342900" eaLnBrk="0" fontAlgn="base" hangingPunct="0">
              <a:spcBef>
                <a:spcPct val="0"/>
              </a:spcBef>
              <a:spcAft>
                <a:spcPct val="0"/>
              </a:spcAft>
              <a:buFont typeface="Arial" panose="020B0604020202020204" pitchFamily="34" charset="0"/>
              <a:buChar char="•"/>
            </a:pPr>
            <a:r>
              <a:rPr lang="en-US" altLang="en-US" sz="2200" dirty="0">
                <a:ea typeface="Arial" panose="020B0604020202020204" pitchFamily="34" charset="0"/>
              </a:rPr>
              <a:t>What difference does it make who gets elected?</a:t>
            </a:r>
            <a:endParaRPr lang="en-GB" altLang="en-US" sz="2200" dirty="0"/>
          </a:p>
          <a:p>
            <a:pPr marL="342900" lvl="0" indent="-342900" eaLnBrk="0" fontAlgn="base" hangingPunct="0">
              <a:spcBef>
                <a:spcPct val="0"/>
              </a:spcBef>
              <a:spcAft>
                <a:spcPct val="0"/>
              </a:spcAft>
              <a:buFont typeface="Arial" panose="020B0604020202020204" pitchFamily="34" charset="0"/>
              <a:buChar char="•"/>
            </a:pPr>
            <a:r>
              <a:rPr lang="en-US" altLang="en-US" sz="2200" dirty="0">
                <a:ea typeface="Arial" panose="020B0604020202020204" pitchFamily="34" charset="0"/>
              </a:rPr>
              <a:t>How is voting a benefit?</a:t>
            </a:r>
            <a:endParaRPr lang="en-GB" altLang="en-US" sz="2200" dirty="0"/>
          </a:p>
          <a:p>
            <a:pPr marL="342900" lvl="0" indent="-342900" eaLnBrk="0" fontAlgn="base" hangingPunct="0">
              <a:spcBef>
                <a:spcPct val="0"/>
              </a:spcBef>
              <a:spcAft>
                <a:spcPct val="0"/>
              </a:spcAft>
              <a:buFont typeface="Arial" panose="020B0604020202020204" pitchFamily="34" charset="0"/>
              <a:buChar char="•"/>
            </a:pPr>
            <a:r>
              <a:rPr lang="en-US" altLang="en-US" sz="2200" dirty="0">
                <a:ea typeface="Arial" panose="020B0604020202020204" pitchFamily="34" charset="0"/>
              </a:rPr>
              <a:t>Why is it a responsibility?  </a:t>
            </a:r>
          </a:p>
          <a:p>
            <a:pPr lvl="0" eaLnBrk="0" fontAlgn="base" hangingPunct="0">
              <a:spcBef>
                <a:spcPct val="0"/>
              </a:spcBef>
              <a:spcAft>
                <a:spcPct val="0"/>
              </a:spcAft>
            </a:pPr>
            <a:endParaRPr lang="en-GB" altLang="en-US" sz="1400" dirty="0">
              <a:latin typeface="Arial" panose="020B0604020202020204" pitchFamily="34" charset="0"/>
            </a:endParaRPr>
          </a:p>
        </p:txBody>
      </p:sp>
      <p:pic>
        <p:nvPicPr>
          <p:cNvPr id="10" name="Picture 9"/>
          <p:cNvPicPr>
            <a:picLocks noChangeAspect="1"/>
          </p:cNvPicPr>
          <p:nvPr/>
        </p:nvPicPr>
        <p:blipFill>
          <a:blip r:embed="rId5"/>
          <a:stretch>
            <a:fillRect/>
          </a:stretch>
        </p:blipFill>
        <p:spPr>
          <a:xfrm>
            <a:off x="8423031" y="2593730"/>
            <a:ext cx="3065372" cy="2125906"/>
          </a:xfrm>
          <a:prstGeom prst="rect">
            <a:avLst/>
          </a:prstGeom>
        </p:spPr>
      </p:pic>
    </p:spTree>
    <p:extLst>
      <p:ext uri="{BB962C8B-B14F-4D97-AF65-F5344CB8AC3E}">
        <p14:creationId xmlns:p14="http://schemas.microsoft.com/office/powerpoint/2010/main" val="2741687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5363"/>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518600" y="5545022"/>
            <a:ext cx="1581324" cy="1312978"/>
          </a:xfrm>
          <a:prstGeom prst="rect">
            <a:avLst/>
          </a:prstGeom>
        </p:spPr>
      </p:pic>
      <p:sp>
        <p:nvSpPr>
          <p:cNvPr id="8" name="Control 1"/>
          <p:cNvSpPr>
            <a:spLocks noChangeArrowheads="1" noChangeShapeType="1"/>
          </p:cNvSpPr>
          <p:nvPr/>
        </p:nvSpPr>
        <p:spPr bwMode="auto">
          <a:xfrm>
            <a:off x="7121647" y="9334569"/>
            <a:ext cx="4638670" cy="205428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Rectangle 1"/>
          <p:cNvSpPr/>
          <p:nvPr/>
        </p:nvSpPr>
        <p:spPr>
          <a:xfrm>
            <a:off x="542191" y="1560071"/>
            <a:ext cx="6755423" cy="4154984"/>
          </a:xfrm>
          <a:prstGeom prst="rect">
            <a:avLst/>
          </a:prstGeom>
        </p:spPr>
        <p:txBody>
          <a:bodyPr wrap="square">
            <a:spAutoFit/>
          </a:bodyPr>
          <a:lstStyle/>
          <a:p>
            <a:pPr lvl="0" eaLnBrk="0" fontAlgn="base" hangingPunct="0">
              <a:spcBef>
                <a:spcPct val="0"/>
              </a:spcBef>
              <a:spcAft>
                <a:spcPct val="0"/>
              </a:spcAft>
            </a:pPr>
            <a:r>
              <a:rPr lang="en-US" altLang="en-US" sz="2400" dirty="0">
                <a:ea typeface="Arial" panose="020B0604020202020204" pitchFamily="34" charset="0"/>
              </a:rPr>
              <a:t>One way that citizens give their opinion about issues is by voting for people who represent their views. </a:t>
            </a:r>
          </a:p>
          <a:p>
            <a:pPr lvl="0" eaLnBrk="0" fontAlgn="base" hangingPunct="0">
              <a:spcBef>
                <a:spcPct val="0"/>
              </a:spcBef>
              <a:spcAft>
                <a:spcPct val="0"/>
              </a:spcAft>
            </a:pPr>
            <a:endParaRPr lang="en-US" altLang="en-US" sz="2400" dirty="0">
              <a:ea typeface="Arial" panose="020B0604020202020204" pitchFamily="34" charset="0"/>
            </a:endParaRPr>
          </a:p>
          <a:p>
            <a:pPr lvl="0" eaLnBrk="0" fontAlgn="base" hangingPunct="0">
              <a:spcBef>
                <a:spcPct val="0"/>
              </a:spcBef>
              <a:spcAft>
                <a:spcPct val="0"/>
              </a:spcAft>
            </a:pPr>
            <a:r>
              <a:rPr lang="en-US" altLang="en-US" sz="2400" dirty="0">
                <a:ea typeface="Arial" panose="020B0604020202020204" pitchFamily="34" charset="0"/>
              </a:rPr>
              <a:t>Voting is an important responsibility, because our rights are determined through voting – mainly though electing our MPs and sometimes directly in national referendums (e.g. leaving the European Union).</a:t>
            </a:r>
          </a:p>
          <a:p>
            <a:pPr lvl="0" eaLnBrk="0" fontAlgn="base" hangingPunct="0">
              <a:spcBef>
                <a:spcPct val="0"/>
              </a:spcBef>
              <a:spcAft>
                <a:spcPct val="0"/>
              </a:spcAft>
            </a:pPr>
            <a:endParaRPr lang="en-GB" altLang="en-US" sz="2400" dirty="0"/>
          </a:p>
          <a:p>
            <a:pPr marL="342900" lvl="0" indent="-342900" eaLnBrk="0" fontAlgn="base" hangingPunct="0">
              <a:spcBef>
                <a:spcPct val="0"/>
              </a:spcBef>
              <a:spcAft>
                <a:spcPct val="0"/>
              </a:spcAft>
              <a:buFont typeface="Arial" panose="020B0604020202020204" pitchFamily="34" charset="0"/>
              <a:buChar char="•"/>
            </a:pPr>
            <a:r>
              <a:rPr lang="en-US" altLang="en-US" sz="2400" dirty="0">
                <a:ea typeface="Arial" panose="020B0604020202020204" pitchFamily="34" charset="0"/>
              </a:rPr>
              <a:t>What would happen if only half of the population was able to vote?</a:t>
            </a:r>
            <a:endParaRPr lang="en-US" altLang="en-US" sz="2400" dirty="0"/>
          </a:p>
        </p:txBody>
      </p:sp>
      <p:pic>
        <p:nvPicPr>
          <p:cNvPr id="3" name="Picture 2"/>
          <p:cNvPicPr>
            <a:picLocks noChangeAspect="1"/>
          </p:cNvPicPr>
          <p:nvPr/>
        </p:nvPicPr>
        <p:blipFill>
          <a:blip r:embed="rId5"/>
          <a:stretch>
            <a:fillRect/>
          </a:stretch>
        </p:blipFill>
        <p:spPr>
          <a:xfrm>
            <a:off x="8233201" y="2097522"/>
            <a:ext cx="2931136" cy="3449412"/>
          </a:xfrm>
          <a:prstGeom prst="rect">
            <a:avLst/>
          </a:prstGeom>
        </p:spPr>
      </p:pic>
    </p:spTree>
    <p:extLst>
      <p:ext uri="{BB962C8B-B14F-4D97-AF65-F5344CB8AC3E}">
        <p14:creationId xmlns:p14="http://schemas.microsoft.com/office/powerpoint/2010/main" val="4285917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5363"/>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572457" y="5463269"/>
            <a:ext cx="1581324" cy="1312978"/>
          </a:xfrm>
          <a:prstGeom prst="rect">
            <a:avLst/>
          </a:prstGeom>
        </p:spPr>
      </p:pic>
      <p:sp>
        <p:nvSpPr>
          <p:cNvPr id="8" name="Control 1"/>
          <p:cNvSpPr>
            <a:spLocks noChangeArrowheads="1" noChangeShapeType="1"/>
          </p:cNvSpPr>
          <p:nvPr/>
        </p:nvSpPr>
        <p:spPr bwMode="auto">
          <a:xfrm>
            <a:off x="7121647" y="9334569"/>
            <a:ext cx="4638670" cy="205428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 name="Rectangle 5"/>
          <p:cNvSpPr/>
          <p:nvPr/>
        </p:nvSpPr>
        <p:spPr>
          <a:xfrm>
            <a:off x="196080" y="1421542"/>
            <a:ext cx="9154654" cy="5324535"/>
          </a:xfrm>
          <a:prstGeom prst="rect">
            <a:avLst/>
          </a:prstGeom>
        </p:spPr>
        <p:txBody>
          <a:bodyPr wrap="square">
            <a:spAutoFit/>
          </a:bodyPr>
          <a:lstStyle/>
          <a:p>
            <a:pPr algn="just"/>
            <a:r>
              <a:rPr lang="en-GB" sz="2000" dirty="0" err="1"/>
              <a:t>Mhairi</a:t>
            </a:r>
            <a:r>
              <a:rPr lang="en-GB" sz="2000" dirty="0"/>
              <a:t> Black is a Scottish politician. She has been the SNP Member of Parliament for Paisley and Renfrewshire South since 2015, when she defeated Labour minister Douglas Alexander.</a:t>
            </a:r>
            <a:r>
              <a:rPr lang="en-GB" sz="2000" baseline="30000" dirty="0"/>
              <a:t> </a:t>
            </a:r>
            <a:r>
              <a:rPr lang="en-GB" sz="2000" dirty="0"/>
              <a:t>She was re-elected at the 2017 general election. </a:t>
            </a:r>
          </a:p>
          <a:p>
            <a:pPr algn="just"/>
            <a:endParaRPr lang="en-GB" sz="2000" dirty="0">
              <a:ea typeface="Times New Roman" panose="02020603050405020304" pitchFamily="18" charset="0"/>
            </a:endParaRPr>
          </a:p>
          <a:p>
            <a:pPr algn="just"/>
            <a:r>
              <a:rPr lang="en-GB" sz="2000" dirty="0">
                <a:ea typeface="Times New Roman" panose="02020603050405020304" pitchFamily="18" charset="0"/>
              </a:rPr>
              <a:t>Black is the youngest member in the House of Commons and UK and she became an MP while still a final year undergraduate student at the University of Glasgow. She famously used the library in the houses of parliament to finish her third year University project whilst serving as a new member of parliament</a:t>
            </a:r>
          </a:p>
          <a:p>
            <a:pPr algn="just"/>
            <a:endParaRPr lang="en-GB" sz="2000" dirty="0">
              <a:ea typeface="Arial" panose="020B0604020202020204" pitchFamily="34" charset="0"/>
            </a:endParaRPr>
          </a:p>
          <a:p>
            <a:pPr algn="just"/>
            <a:r>
              <a:rPr lang="en-US" sz="2000" dirty="0">
                <a:ea typeface="Arial" panose="020B0604020202020204" pitchFamily="34" charset="0"/>
              </a:rPr>
              <a:t>Black is a longstanding critic of Westminster arguing that not enough gets done in government and labelling parliament as being "excluded from reality</a:t>
            </a:r>
            <a:r>
              <a:rPr lang="en-GB" sz="2000" dirty="0">
                <a:ea typeface="Arial" panose="020B0604020202020204" pitchFamily="34" charset="0"/>
              </a:rPr>
              <a:t>.” She has been outspoken on issues of poverty and jobs for people in her constituency. </a:t>
            </a:r>
          </a:p>
          <a:p>
            <a:pPr marL="528955" marR="71755" lvl="1" algn="just"/>
            <a:r>
              <a:rPr lang="en-US" sz="2000" dirty="0">
                <a:ea typeface="Arial" panose="020B0604020202020204" pitchFamily="34" charset="0"/>
              </a:rPr>
              <a:t> </a:t>
            </a:r>
            <a:endParaRPr lang="en-GB" sz="2000" dirty="0">
              <a:ea typeface="Arial" panose="020B0604020202020204" pitchFamily="34" charset="0"/>
            </a:endParaRPr>
          </a:p>
          <a:p>
            <a:pPr marL="800100" marR="71755" lvl="1" indent="-342900" algn="just">
              <a:buFont typeface="Symbol" panose="05050102010706020507" pitchFamily="18" charset="2"/>
              <a:buChar char=""/>
            </a:pPr>
            <a:r>
              <a:rPr lang="en-GB" sz="2000" dirty="0">
                <a:ea typeface="Arial" panose="020B0604020202020204" pitchFamily="34" charset="0"/>
              </a:rPr>
              <a:t>What virtues have she shown in her role? </a:t>
            </a:r>
          </a:p>
          <a:p>
            <a:pPr marL="800100" marR="71755" lvl="1" indent="-342900" algn="just">
              <a:buFont typeface="Symbol" panose="05050102010706020507" pitchFamily="18" charset="2"/>
              <a:buChar char=""/>
            </a:pPr>
            <a:r>
              <a:rPr lang="en-GB" sz="2000" dirty="0">
                <a:ea typeface="Arial" panose="020B0604020202020204" pitchFamily="34" charset="0"/>
              </a:rPr>
              <a:t>What barriers do you think she might have faced in parliament?</a:t>
            </a:r>
          </a:p>
          <a:p>
            <a:pPr marL="800100" marR="71755" lvl="1" indent="-342900" algn="just">
              <a:buFont typeface="Symbol" panose="05050102010706020507" pitchFamily="18" charset="2"/>
              <a:buChar char=""/>
            </a:pPr>
            <a:r>
              <a:rPr lang="en-GB" sz="2000" dirty="0">
                <a:ea typeface="Arial" panose="020B0604020202020204" pitchFamily="34" charset="0"/>
              </a:rPr>
              <a:t>What virtues would she have needed to have overcome them?</a:t>
            </a:r>
          </a:p>
          <a:p>
            <a:pPr marL="71755" marR="71755" algn="just">
              <a:spcAft>
                <a:spcPts val="0"/>
              </a:spcAft>
            </a:pPr>
            <a:r>
              <a:rPr lang="en-GB" sz="2000" dirty="0">
                <a:latin typeface="Arial" panose="020B0604020202020204" pitchFamily="34" charset="0"/>
                <a:ea typeface="Arial" panose="020B0604020202020204" pitchFamily="34" charset="0"/>
              </a:rPr>
              <a:t> </a:t>
            </a:r>
            <a:endParaRPr lang="en-GB" sz="2000" dirty="0">
              <a:effectLst/>
              <a:latin typeface="Arial" panose="020B0604020202020204" pitchFamily="34" charset="0"/>
              <a:ea typeface="Arial" panose="020B0604020202020204" pitchFamily="34" charset="0"/>
            </a:endParaRPr>
          </a:p>
        </p:txBody>
      </p:sp>
      <p:pic>
        <p:nvPicPr>
          <p:cNvPr id="9" name="Picture 8"/>
          <p:cNvPicPr>
            <a:picLocks noChangeAspect="1"/>
          </p:cNvPicPr>
          <p:nvPr/>
        </p:nvPicPr>
        <p:blipFill>
          <a:blip r:embed="rId5"/>
          <a:stretch>
            <a:fillRect/>
          </a:stretch>
        </p:blipFill>
        <p:spPr>
          <a:xfrm>
            <a:off x="9568077" y="1421542"/>
            <a:ext cx="2008761" cy="3298667"/>
          </a:xfrm>
          <a:prstGeom prst="rect">
            <a:avLst/>
          </a:prstGeom>
        </p:spPr>
      </p:pic>
    </p:spTree>
    <p:extLst>
      <p:ext uri="{BB962C8B-B14F-4D97-AF65-F5344CB8AC3E}">
        <p14:creationId xmlns:p14="http://schemas.microsoft.com/office/powerpoint/2010/main" val="2631753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5363"/>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610676" y="5505085"/>
            <a:ext cx="1581324" cy="1312978"/>
          </a:xfrm>
          <a:prstGeom prst="rect">
            <a:avLst/>
          </a:prstGeom>
        </p:spPr>
      </p:pic>
      <p:sp>
        <p:nvSpPr>
          <p:cNvPr id="8" name="Control 1"/>
          <p:cNvSpPr>
            <a:spLocks noChangeArrowheads="1" noChangeShapeType="1"/>
          </p:cNvSpPr>
          <p:nvPr/>
        </p:nvSpPr>
        <p:spPr bwMode="auto">
          <a:xfrm>
            <a:off x="7121647" y="9334569"/>
            <a:ext cx="4638670" cy="205428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0" name="Rectangle 9"/>
          <p:cNvSpPr/>
          <p:nvPr/>
        </p:nvSpPr>
        <p:spPr>
          <a:xfrm>
            <a:off x="303653" y="1298461"/>
            <a:ext cx="8250116" cy="4678204"/>
          </a:xfrm>
          <a:prstGeom prst="rect">
            <a:avLst/>
          </a:prstGeom>
        </p:spPr>
        <p:txBody>
          <a:bodyPr wrap="square">
            <a:spAutoFit/>
          </a:bodyPr>
          <a:lstStyle/>
          <a:p>
            <a:pPr lvl="0" eaLnBrk="0" fontAlgn="base" hangingPunct="0">
              <a:spcBef>
                <a:spcPct val="0"/>
              </a:spcBef>
              <a:spcAft>
                <a:spcPct val="0"/>
              </a:spcAft>
            </a:pPr>
            <a:r>
              <a:rPr lang="en-US" altLang="en-US" sz="2400" dirty="0">
                <a:ea typeface="Arial" panose="020B0604020202020204" pitchFamily="34" charset="0"/>
              </a:rPr>
              <a:t>You can look up your local MP to find out what issues they are campaigning for in your area.</a:t>
            </a:r>
          </a:p>
          <a:p>
            <a:pPr lvl="0" eaLnBrk="0" fontAlgn="base" hangingPunct="0">
              <a:spcBef>
                <a:spcPct val="0"/>
              </a:spcBef>
              <a:spcAft>
                <a:spcPct val="0"/>
              </a:spcAft>
            </a:pPr>
            <a:endParaRPr lang="en-US" altLang="en-US" sz="2400" dirty="0">
              <a:ea typeface="Arial" panose="020B0604020202020204" pitchFamily="34" charset="0"/>
            </a:endParaRPr>
          </a:p>
          <a:p>
            <a:pPr lvl="0" eaLnBrk="0" fontAlgn="base" hangingPunct="0">
              <a:spcBef>
                <a:spcPct val="0"/>
              </a:spcBef>
              <a:spcAft>
                <a:spcPct val="0"/>
              </a:spcAft>
            </a:pPr>
            <a:r>
              <a:rPr lang="en-US" altLang="en-US" sz="2400" dirty="0">
                <a:ea typeface="Arial" panose="020B0604020202020204" pitchFamily="34" charset="0"/>
              </a:rPr>
              <a:t>You can also communicate with your local MP </a:t>
            </a:r>
            <a:r>
              <a:rPr lang="en-US" altLang="en-US" sz="2400" dirty="0">
                <a:ea typeface="Arial" panose="020B0604020202020204" pitchFamily="34" charset="0"/>
                <a:hlinkClick r:id="rId5"/>
              </a:rPr>
              <a:t>www.writetothem.com</a:t>
            </a:r>
            <a:r>
              <a:rPr lang="en-US" altLang="en-US" sz="2400" dirty="0">
                <a:ea typeface="Arial" panose="020B0604020202020204" pitchFamily="34" charset="0"/>
              </a:rPr>
              <a:t> on any issue that you would like to raise. </a:t>
            </a:r>
          </a:p>
          <a:p>
            <a:pPr lvl="0" eaLnBrk="0" fontAlgn="base" hangingPunct="0">
              <a:spcBef>
                <a:spcPct val="0"/>
              </a:spcBef>
              <a:spcAft>
                <a:spcPct val="0"/>
              </a:spcAft>
            </a:pPr>
            <a:endParaRPr lang="en-GB" altLang="en-US" sz="2400" dirty="0"/>
          </a:p>
          <a:p>
            <a:pPr lvl="0" eaLnBrk="0" fontAlgn="base" hangingPunct="0">
              <a:spcBef>
                <a:spcPct val="0"/>
              </a:spcBef>
              <a:spcAft>
                <a:spcPct val="0"/>
              </a:spcAft>
            </a:pPr>
            <a:r>
              <a:rPr lang="en-US" altLang="en-US" sz="2200" dirty="0">
                <a:ea typeface="Arial" panose="020B0604020202020204" pitchFamily="34" charset="0"/>
              </a:rPr>
              <a:t>When someone is considering their vote they need to think about a number of factors as they decide who to vote for.</a:t>
            </a:r>
          </a:p>
          <a:p>
            <a:pPr lvl="0" eaLnBrk="0" fontAlgn="base" hangingPunct="0">
              <a:spcBef>
                <a:spcPct val="0"/>
              </a:spcBef>
              <a:spcAft>
                <a:spcPct val="0"/>
              </a:spcAft>
            </a:pPr>
            <a:endParaRPr lang="en-GB" altLang="en-US" sz="2200" dirty="0"/>
          </a:p>
          <a:p>
            <a:pPr marL="1257300" lvl="2" indent="-342900" eaLnBrk="0" fontAlgn="base" hangingPunct="0">
              <a:spcBef>
                <a:spcPct val="0"/>
              </a:spcBef>
              <a:spcAft>
                <a:spcPct val="0"/>
              </a:spcAft>
              <a:buFont typeface="Arial" panose="020B0604020202020204" pitchFamily="34" charset="0"/>
              <a:buChar char="•"/>
            </a:pPr>
            <a:r>
              <a:rPr lang="en-US" altLang="en-US" sz="2200" dirty="0">
                <a:ea typeface="Times New Roman" panose="02020603050405020304" pitchFamily="18" charset="0"/>
              </a:rPr>
              <a:t>What might a candidate say to gain your vote?</a:t>
            </a:r>
            <a:endParaRPr lang="en-GB" altLang="en-US" sz="2200" dirty="0"/>
          </a:p>
          <a:p>
            <a:pPr marL="1257300" lvl="2" indent="-342900" eaLnBrk="0" fontAlgn="base" hangingPunct="0">
              <a:spcBef>
                <a:spcPct val="0"/>
              </a:spcBef>
              <a:spcAft>
                <a:spcPct val="0"/>
              </a:spcAft>
              <a:buFont typeface="Arial" panose="020B0604020202020204" pitchFamily="34" charset="0"/>
              <a:buChar char="•"/>
            </a:pPr>
            <a:r>
              <a:rPr lang="en-US" altLang="en-US" sz="2200" dirty="0">
                <a:ea typeface="Times New Roman" panose="02020603050405020304" pitchFamily="18" charset="0"/>
              </a:rPr>
              <a:t>What might they say that would cause you to vote against them?</a:t>
            </a:r>
            <a:endParaRPr lang="en-GB" altLang="en-US" sz="2200" dirty="0"/>
          </a:p>
          <a:p>
            <a:pPr marL="1257300" lvl="2" indent="-342900" eaLnBrk="0" fontAlgn="base" hangingPunct="0">
              <a:spcBef>
                <a:spcPct val="0"/>
              </a:spcBef>
              <a:spcAft>
                <a:spcPct val="0"/>
              </a:spcAft>
              <a:buFont typeface="Arial" panose="020B0604020202020204" pitchFamily="34" charset="0"/>
              <a:buChar char="•"/>
            </a:pPr>
            <a:r>
              <a:rPr lang="en-US" altLang="en-US" sz="2200" dirty="0">
                <a:ea typeface="Times New Roman" panose="02020603050405020304" pitchFamily="18" charset="0"/>
              </a:rPr>
              <a:t>What would you say if you were trying to get elected?</a:t>
            </a:r>
            <a:endParaRPr lang="en-US" altLang="en-US" sz="2200" dirty="0"/>
          </a:p>
        </p:txBody>
      </p:sp>
      <p:pic>
        <p:nvPicPr>
          <p:cNvPr id="11" name="Picture 10">
            <a:hlinkClick r:id="rId6"/>
          </p:cNvPr>
          <p:cNvPicPr>
            <a:picLocks noChangeAspect="1"/>
          </p:cNvPicPr>
          <p:nvPr/>
        </p:nvPicPr>
        <p:blipFill>
          <a:blip r:embed="rId7"/>
          <a:stretch>
            <a:fillRect/>
          </a:stretch>
        </p:blipFill>
        <p:spPr>
          <a:xfrm>
            <a:off x="8873333" y="1628153"/>
            <a:ext cx="2136531" cy="1241223"/>
          </a:xfrm>
          <a:prstGeom prst="rect">
            <a:avLst/>
          </a:prstGeom>
        </p:spPr>
      </p:pic>
      <p:pic>
        <p:nvPicPr>
          <p:cNvPr id="12" name="Picture 11"/>
          <p:cNvPicPr>
            <a:picLocks noChangeAspect="1"/>
          </p:cNvPicPr>
          <p:nvPr/>
        </p:nvPicPr>
        <p:blipFill>
          <a:blip r:embed="rId8"/>
          <a:stretch>
            <a:fillRect/>
          </a:stretch>
        </p:blipFill>
        <p:spPr>
          <a:xfrm>
            <a:off x="8826229" y="3299945"/>
            <a:ext cx="2177409" cy="1338957"/>
          </a:xfrm>
          <a:prstGeom prst="rect">
            <a:avLst/>
          </a:prstGeom>
        </p:spPr>
      </p:pic>
    </p:spTree>
    <p:extLst>
      <p:ext uri="{BB962C8B-B14F-4D97-AF65-F5344CB8AC3E}">
        <p14:creationId xmlns:p14="http://schemas.microsoft.com/office/powerpoint/2010/main" val="401177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5363"/>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532701" y="5545022"/>
            <a:ext cx="1581324" cy="1312978"/>
          </a:xfrm>
          <a:prstGeom prst="rect">
            <a:avLst/>
          </a:prstGeom>
        </p:spPr>
      </p:pic>
      <p:sp>
        <p:nvSpPr>
          <p:cNvPr id="8" name="Control 1"/>
          <p:cNvSpPr>
            <a:spLocks noChangeArrowheads="1" noChangeShapeType="1"/>
          </p:cNvSpPr>
          <p:nvPr/>
        </p:nvSpPr>
        <p:spPr bwMode="auto">
          <a:xfrm>
            <a:off x="7121647" y="9334569"/>
            <a:ext cx="4638670" cy="205428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Rectangle 8"/>
          <p:cNvSpPr/>
          <p:nvPr/>
        </p:nvSpPr>
        <p:spPr>
          <a:xfrm>
            <a:off x="330307" y="1296152"/>
            <a:ext cx="8453743" cy="5786199"/>
          </a:xfrm>
          <a:prstGeom prst="rect">
            <a:avLst/>
          </a:prstGeom>
        </p:spPr>
        <p:txBody>
          <a:bodyPr wrap="square">
            <a:spAutoFit/>
          </a:bodyPr>
          <a:lstStyle/>
          <a:p>
            <a:pPr lvl="0" eaLnBrk="0" fontAlgn="base" hangingPunct="0">
              <a:spcBef>
                <a:spcPct val="0"/>
              </a:spcBef>
              <a:spcAft>
                <a:spcPct val="0"/>
              </a:spcAft>
            </a:pPr>
            <a:r>
              <a:rPr lang="en-US" altLang="en-US" sz="2200" dirty="0">
                <a:ea typeface="Arial" panose="020B0604020202020204" pitchFamily="34" charset="0"/>
              </a:rPr>
              <a:t>Democracy only works if ordinary people participate.</a:t>
            </a:r>
          </a:p>
          <a:p>
            <a:pPr lvl="0" eaLnBrk="0" fontAlgn="base" hangingPunct="0">
              <a:spcBef>
                <a:spcPct val="0"/>
              </a:spcBef>
              <a:spcAft>
                <a:spcPct val="0"/>
              </a:spcAft>
            </a:pPr>
            <a:endParaRPr lang="en-US" altLang="en-US" sz="2200" dirty="0">
              <a:ea typeface="Arial" panose="020B0604020202020204" pitchFamily="34" charset="0"/>
            </a:endParaRPr>
          </a:p>
          <a:p>
            <a:pPr lvl="0" eaLnBrk="0" fontAlgn="base" hangingPunct="0">
              <a:spcBef>
                <a:spcPct val="0"/>
              </a:spcBef>
              <a:spcAft>
                <a:spcPct val="0"/>
              </a:spcAft>
            </a:pPr>
            <a:endParaRPr lang="en-GB" altLang="en-US" sz="2200" dirty="0"/>
          </a:p>
          <a:p>
            <a:pPr marL="285750" lvl="0" indent="-285750" eaLnBrk="0" fontAlgn="base" hangingPunct="0">
              <a:spcBef>
                <a:spcPct val="0"/>
              </a:spcBef>
              <a:spcAft>
                <a:spcPct val="0"/>
              </a:spcAft>
              <a:buFont typeface="Arial" panose="020B0604020202020204" pitchFamily="34" charset="0"/>
              <a:buChar char="•"/>
            </a:pPr>
            <a:r>
              <a:rPr lang="en-US" altLang="en-US" sz="2200" dirty="0">
                <a:ea typeface="Arial" panose="020B0604020202020204" pitchFamily="34" charset="0"/>
              </a:rPr>
              <a:t>What are the different ways that people can participate in democracy? </a:t>
            </a:r>
          </a:p>
          <a:p>
            <a:pPr marL="285750" lvl="0" indent="-285750" eaLnBrk="0" fontAlgn="base" hangingPunct="0">
              <a:spcBef>
                <a:spcPct val="0"/>
              </a:spcBef>
              <a:spcAft>
                <a:spcPct val="0"/>
              </a:spcAft>
              <a:buFont typeface="Arial" panose="020B0604020202020204" pitchFamily="34" charset="0"/>
              <a:buChar char="•"/>
            </a:pPr>
            <a:endParaRPr lang="en-GB" altLang="en-US" sz="2200" dirty="0"/>
          </a:p>
          <a:p>
            <a:pPr marL="285750" lvl="0" indent="-285750" eaLnBrk="0" fontAlgn="base" hangingPunct="0">
              <a:spcBef>
                <a:spcPct val="0"/>
              </a:spcBef>
              <a:spcAft>
                <a:spcPct val="0"/>
              </a:spcAft>
              <a:buFont typeface="Arial" panose="020B0604020202020204" pitchFamily="34" charset="0"/>
              <a:buChar char="•"/>
            </a:pPr>
            <a:r>
              <a:rPr lang="en-US" altLang="en-US" sz="2200" dirty="0">
                <a:ea typeface="Arial" panose="020B0604020202020204" pitchFamily="34" charset="0"/>
              </a:rPr>
              <a:t>In what ways are you able to get involved in democracy and politics?</a:t>
            </a:r>
          </a:p>
          <a:p>
            <a:pPr marL="285750" lvl="0" indent="-285750" eaLnBrk="0" fontAlgn="base" hangingPunct="0">
              <a:spcBef>
                <a:spcPct val="0"/>
              </a:spcBef>
              <a:spcAft>
                <a:spcPct val="0"/>
              </a:spcAft>
              <a:buFont typeface="Arial" panose="020B0604020202020204" pitchFamily="34" charset="0"/>
              <a:buChar char="•"/>
            </a:pPr>
            <a:endParaRPr lang="en-GB" altLang="en-US" sz="2200" dirty="0"/>
          </a:p>
          <a:p>
            <a:pPr marL="285750" lvl="0" indent="-285750" eaLnBrk="0" fontAlgn="base" hangingPunct="0">
              <a:spcBef>
                <a:spcPct val="0"/>
              </a:spcBef>
              <a:spcAft>
                <a:spcPct val="0"/>
              </a:spcAft>
              <a:buFont typeface="Arial" panose="020B0604020202020204" pitchFamily="34" charset="0"/>
              <a:buChar char="•"/>
            </a:pPr>
            <a:r>
              <a:rPr lang="en-US" altLang="en-US" sz="2200" dirty="0">
                <a:ea typeface="Arial" panose="020B0604020202020204" pitchFamily="34" charset="0"/>
              </a:rPr>
              <a:t>Which of the issues in your local community are important to you? What about on a national scale?</a:t>
            </a:r>
          </a:p>
          <a:p>
            <a:pPr marL="285750" lvl="0" indent="-285750" eaLnBrk="0" fontAlgn="base" hangingPunct="0">
              <a:spcBef>
                <a:spcPct val="0"/>
              </a:spcBef>
              <a:spcAft>
                <a:spcPct val="0"/>
              </a:spcAft>
              <a:buFont typeface="Arial" panose="020B0604020202020204" pitchFamily="34" charset="0"/>
              <a:buChar char="•"/>
            </a:pPr>
            <a:endParaRPr lang="en-GB" altLang="en-US" sz="2200" dirty="0"/>
          </a:p>
          <a:p>
            <a:pPr marL="285750" lvl="0" indent="-285750" eaLnBrk="0" fontAlgn="base" hangingPunct="0">
              <a:spcBef>
                <a:spcPct val="0"/>
              </a:spcBef>
              <a:spcAft>
                <a:spcPct val="0"/>
              </a:spcAft>
              <a:buFont typeface="Arial" panose="020B0604020202020204" pitchFamily="34" charset="0"/>
              <a:buChar char="•"/>
            </a:pPr>
            <a:r>
              <a:rPr lang="en-US" altLang="en-US" sz="2200" dirty="0">
                <a:ea typeface="Arial" panose="020B0604020202020204" pitchFamily="34" charset="0"/>
              </a:rPr>
              <a:t>Which of the issues in politics today do you find interesting?</a:t>
            </a:r>
          </a:p>
          <a:p>
            <a:pPr marL="285750" lvl="0" indent="-285750" eaLnBrk="0" fontAlgn="base" hangingPunct="0">
              <a:spcBef>
                <a:spcPct val="0"/>
              </a:spcBef>
              <a:spcAft>
                <a:spcPct val="0"/>
              </a:spcAft>
              <a:buFont typeface="Arial" panose="020B0604020202020204" pitchFamily="34" charset="0"/>
              <a:buChar char="•"/>
            </a:pPr>
            <a:endParaRPr lang="en-GB" altLang="en-US" sz="2200" dirty="0"/>
          </a:p>
          <a:p>
            <a:pPr marL="285750" lvl="0" indent="-285750" eaLnBrk="0" fontAlgn="base" hangingPunct="0">
              <a:spcBef>
                <a:spcPct val="0"/>
              </a:spcBef>
              <a:spcAft>
                <a:spcPct val="0"/>
              </a:spcAft>
              <a:buFont typeface="Arial" panose="020B0604020202020204" pitchFamily="34" charset="0"/>
              <a:buChar char="•"/>
            </a:pPr>
            <a:r>
              <a:rPr lang="en-US" altLang="en-US" sz="2200" dirty="0">
                <a:ea typeface="Arial" panose="020B0604020202020204" pitchFamily="34" charset="0"/>
              </a:rPr>
              <a:t>Do you feel strongly about any of the major policies/issues being discussed at the moment?</a:t>
            </a:r>
          </a:p>
          <a:p>
            <a:pPr marL="285750" lvl="0" indent="-285750" eaLnBrk="0" fontAlgn="base" hangingPunct="0">
              <a:spcBef>
                <a:spcPct val="0"/>
              </a:spcBef>
              <a:spcAft>
                <a:spcPct val="0"/>
              </a:spcAft>
              <a:buFont typeface="Arial" panose="020B0604020202020204" pitchFamily="34" charset="0"/>
              <a:buChar char="•"/>
            </a:pPr>
            <a:endParaRPr lang="en-GB" altLang="en-US" sz="2000" dirty="0">
              <a:latin typeface="Arial" panose="020B0604020202020204" pitchFamily="34" charset="0"/>
            </a:endParaRPr>
          </a:p>
          <a:p>
            <a:pPr lvl="0" eaLnBrk="0" fontAlgn="base" hangingPunct="0">
              <a:spcBef>
                <a:spcPct val="0"/>
              </a:spcBef>
              <a:spcAft>
                <a:spcPct val="0"/>
              </a:spcAft>
            </a:pPr>
            <a:endParaRPr lang="en-GB" altLang="en-US" sz="2000" dirty="0">
              <a:latin typeface="Arial" panose="020B0604020202020204" pitchFamily="34" charset="0"/>
            </a:endParaRPr>
          </a:p>
        </p:txBody>
      </p:sp>
      <p:pic>
        <p:nvPicPr>
          <p:cNvPr id="13" name="Picture 12"/>
          <p:cNvPicPr>
            <a:picLocks noChangeAspect="1"/>
          </p:cNvPicPr>
          <p:nvPr/>
        </p:nvPicPr>
        <p:blipFill>
          <a:blip r:embed="rId5"/>
          <a:stretch>
            <a:fillRect/>
          </a:stretch>
        </p:blipFill>
        <p:spPr>
          <a:xfrm>
            <a:off x="9038492" y="2618701"/>
            <a:ext cx="2542442" cy="1982599"/>
          </a:xfrm>
          <a:prstGeom prst="rect">
            <a:avLst/>
          </a:prstGeom>
        </p:spPr>
      </p:pic>
    </p:spTree>
    <p:extLst>
      <p:ext uri="{BB962C8B-B14F-4D97-AF65-F5344CB8AC3E}">
        <p14:creationId xmlns:p14="http://schemas.microsoft.com/office/powerpoint/2010/main" val="2865451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5363"/>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536156" y="5545022"/>
            <a:ext cx="1581324" cy="1312978"/>
          </a:xfrm>
          <a:prstGeom prst="rect">
            <a:avLst/>
          </a:prstGeom>
        </p:spPr>
      </p:pic>
      <p:sp>
        <p:nvSpPr>
          <p:cNvPr id="8" name="Control 1"/>
          <p:cNvSpPr>
            <a:spLocks noChangeArrowheads="1" noChangeShapeType="1"/>
          </p:cNvSpPr>
          <p:nvPr/>
        </p:nvSpPr>
        <p:spPr bwMode="auto">
          <a:xfrm>
            <a:off x="7121647" y="9334569"/>
            <a:ext cx="4638670" cy="205428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Rectangle 1"/>
          <p:cNvSpPr/>
          <p:nvPr/>
        </p:nvSpPr>
        <p:spPr>
          <a:xfrm>
            <a:off x="4430176" y="1452318"/>
            <a:ext cx="6214913" cy="4524315"/>
          </a:xfrm>
          <a:prstGeom prst="rect">
            <a:avLst/>
          </a:prstGeom>
        </p:spPr>
        <p:txBody>
          <a:bodyPr wrap="square">
            <a:spAutoFit/>
          </a:bodyPr>
          <a:lstStyle/>
          <a:p>
            <a:pPr lvl="0" eaLnBrk="0" fontAlgn="base" hangingPunct="0">
              <a:spcBef>
                <a:spcPct val="0"/>
              </a:spcBef>
              <a:spcAft>
                <a:spcPct val="0"/>
              </a:spcAft>
            </a:pPr>
            <a:r>
              <a:rPr lang="en-US" altLang="en-US" sz="2400" dirty="0">
                <a:ea typeface="Arial" panose="020B0604020202020204" pitchFamily="34" charset="0"/>
              </a:rPr>
              <a:t>Discuss how students feel about the process of determining what is right when there are two sides to an issue.</a:t>
            </a:r>
          </a:p>
          <a:p>
            <a:pPr lvl="0" eaLnBrk="0" fontAlgn="base" hangingPunct="0">
              <a:spcBef>
                <a:spcPct val="0"/>
              </a:spcBef>
              <a:spcAft>
                <a:spcPct val="0"/>
              </a:spcAft>
            </a:pPr>
            <a:endParaRPr lang="en-GB" altLang="en-US" sz="2400" dirty="0"/>
          </a:p>
          <a:p>
            <a:pPr marL="285750" lvl="0" indent="-285750" eaLnBrk="0" fontAlgn="base" hangingPunct="0">
              <a:spcBef>
                <a:spcPct val="0"/>
              </a:spcBef>
              <a:spcAft>
                <a:spcPct val="0"/>
              </a:spcAft>
              <a:buFont typeface="Arial" panose="020B0604020202020204" pitchFamily="34" charset="0"/>
              <a:buChar char="•"/>
            </a:pPr>
            <a:r>
              <a:rPr lang="en-US" altLang="en-US" sz="2400" dirty="0">
                <a:ea typeface="Arial" panose="020B0604020202020204" pitchFamily="34" charset="0"/>
              </a:rPr>
              <a:t>Is it possible to disagree well?</a:t>
            </a:r>
          </a:p>
          <a:p>
            <a:pPr marL="285750" lvl="0" indent="-285750" eaLnBrk="0" fontAlgn="base" hangingPunct="0">
              <a:spcBef>
                <a:spcPct val="0"/>
              </a:spcBef>
              <a:spcAft>
                <a:spcPct val="0"/>
              </a:spcAft>
              <a:buFont typeface="Arial" panose="020B0604020202020204" pitchFamily="34" charset="0"/>
              <a:buChar char="•"/>
            </a:pPr>
            <a:endParaRPr lang="en-GB" altLang="en-US" sz="2400" dirty="0"/>
          </a:p>
          <a:p>
            <a:pPr marL="285750" lvl="0" indent="-285750" eaLnBrk="0" fontAlgn="base" hangingPunct="0">
              <a:spcBef>
                <a:spcPct val="0"/>
              </a:spcBef>
              <a:spcAft>
                <a:spcPct val="0"/>
              </a:spcAft>
              <a:buFont typeface="Arial" panose="020B0604020202020204" pitchFamily="34" charset="0"/>
              <a:buChar char="•"/>
            </a:pPr>
            <a:r>
              <a:rPr lang="en-US" altLang="en-US" sz="2400" dirty="0">
                <a:ea typeface="Arial" panose="020B0604020202020204" pitchFamily="34" charset="0"/>
              </a:rPr>
              <a:t>What virtues do you need to display to take part in a robust debate?</a:t>
            </a:r>
          </a:p>
          <a:p>
            <a:pPr marL="285750" lvl="0" indent="-285750" eaLnBrk="0" fontAlgn="base" hangingPunct="0">
              <a:spcBef>
                <a:spcPct val="0"/>
              </a:spcBef>
              <a:spcAft>
                <a:spcPct val="0"/>
              </a:spcAft>
              <a:buFont typeface="Arial" panose="020B0604020202020204" pitchFamily="34" charset="0"/>
              <a:buChar char="•"/>
            </a:pPr>
            <a:endParaRPr lang="en-GB" altLang="en-US" sz="2400" dirty="0"/>
          </a:p>
          <a:p>
            <a:pPr marL="285750" lvl="0" indent="-285750" eaLnBrk="0" fontAlgn="base" hangingPunct="0">
              <a:spcBef>
                <a:spcPct val="0"/>
              </a:spcBef>
              <a:spcAft>
                <a:spcPct val="0"/>
              </a:spcAft>
              <a:buFont typeface="Arial" panose="020B0604020202020204" pitchFamily="34" charset="0"/>
              <a:buChar char="•"/>
            </a:pPr>
            <a:r>
              <a:rPr lang="en-US" altLang="en-US" sz="2400" dirty="0">
                <a:ea typeface="Arial" panose="020B0604020202020204" pitchFamily="34" charset="0"/>
              </a:rPr>
              <a:t>Can you think of any examples of when you disagreed strongly with a rule or issue in your community/school/home life? </a:t>
            </a:r>
            <a:endParaRPr lang="en-GB" altLang="en-US" sz="2400" dirty="0"/>
          </a:p>
        </p:txBody>
      </p:sp>
      <p:pic>
        <p:nvPicPr>
          <p:cNvPr id="6" name="Picture 5"/>
          <p:cNvPicPr>
            <a:picLocks noChangeAspect="1"/>
          </p:cNvPicPr>
          <p:nvPr/>
        </p:nvPicPr>
        <p:blipFill>
          <a:blip r:embed="rId5"/>
          <a:stretch>
            <a:fillRect/>
          </a:stretch>
        </p:blipFill>
        <p:spPr>
          <a:xfrm>
            <a:off x="440393" y="2683212"/>
            <a:ext cx="3459129" cy="2062529"/>
          </a:xfrm>
          <a:prstGeom prst="rect">
            <a:avLst/>
          </a:prstGeom>
        </p:spPr>
      </p:pic>
    </p:spTree>
    <p:extLst>
      <p:ext uri="{BB962C8B-B14F-4D97-AF65-F5344CB8AC3E}">
        <p14:creationId xmlns:p14="http://schemas.microsoft.com/office/powerpoint/2010/main" val="2039990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5363"/>
            <a:ext cx="12205250" cy="11461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4"/>
          <a:stretch>
            <a:fillRect/>
          </a:stretch>
        </p:blipFill>
        <p:spPr>
          <a:xfrm>
            <a:off x="10373675" y="5320146"/>
            <a:ext cx="1581324" cy="1312978"/>
          </a:xfrm>
          <a:prstGeom prst="rect">
            <a:avLst/>
          </a:prstGeom>
        </p:spPr>
      </p:pic>
      <p:sp>
        <p:nvSpPr>
          <p:cNvPr id="8" name="Control 1"/>
          <p:cNvSpPr>
            <a:spLocks noChangeArrowheads="1" noChangeShapeType="1"/>
          </p:cNvSpPr>
          <p:nvPr/>
        </p:nvSpPr>
        <p:spPr bwMode="auto">
          <a:xfrm>
            <a:off x="7121647" y="9334569"/>
            <a:ext cx="4638670" cy="2054280"/>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0" name="Rectangle 9"/>
          <p:cNvSpPr/>
          <p:nvPr/>
        </p:nvSpPr>
        <p:spPr>
          <a:xfrm>
            <a:off x="7983139" y="1666969"/>
            <a:ext cx="3971860" cy="3170099"/>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en-US" altLang="en-US" dirty="0">
                <a:latin typeface="Arial" panose="020B0604020202020204" pitchFamily="34" charset="0"/>
                <a:ea typeface="Arial" panose="020B0604020202020204" pitchFamily="34" charset="0"/>
              </a:rPr>
              <a:t>What is the problem?</a:t>
            </a:r>
          </a:p>
          <a:p>
            <a:pPr marL="285750" lvl="0" indent="-285750" eaLnBrk="0" fontAlgn="base" hangingPunct="0">
              <a:spcBef>
                <a:spcPct val="0"/>
              </a:spcBef>
              <a:spcAft>
                <a:spcPct val="0"/>
              </a:spcAft>
              <a:buFont typeface="Arial" panose="020B0604020202020204" pitchFamily="34" charset="0"/>
              <a:buChar char="•"/>
            </a:pPr>
            <a:endParaRPr lang="en-GB" altLang="en-US" sz="1400" dirty="0">
              <a:latin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latin typeface="Arial" panose="020B0604020202020204" pitchFamily="34" charset="0"/>
                <a:ea typeface="Arial" panose="020B0604020202020204" pitchFamily="34" charset="0"/>
              </a:rPr>
              <a:t>How do you feel about the situation?</a:t>
            </a:r>
          </a:p>
          <a:p>
            <a:pPr marL="285750" lvl="0" indent="-285750" eaLnBrk="0" fontAlgn="base" hangingPunct="0">
              <a:spcBef>
                <a:spcPct val="0"/>
              </a:spcBef>
              <a:spcAft>
                <a:spcPct val="0"/>
              </a:spcAft>
              <a:buFont typeface="Arial" panose="020B0604020202020204" pitchFamily="34" charset="0"/>
              <a:buChar char="•"/>
            </a:pPr>
            <a:endParaRPr lang="en-GB" altLang="en-US" sz="1400" dirty="0">
              <a:latin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latin typeface="Arial" panose="020B0604020202020204" pitchFamily="34" charset="0"/>
                <a:ea typeface="Arial" panose="020B0604020202020204" pitchFamily="34" charset="0"/>
              </a:rPr>
              <a:t>Are there any virtues in conflict in this dilemma? </a:t>
            </a:r>
          </a:p>
          <a:p>
            <a:pPr lvl="0" eaLnBrk="0" fontAlgn="base" hangingPunct="0">
              <a:spcBef>
                <a:spcPct val="0"/>
              </a:spcBef>
              <a:spcAft>
                <a:spcPct val="0"/>
              </a:spcAft>
            </a:pPr>
            <a:endParaRPr lang="en-GB" altLang="en-US" sz="1400" dirty="0">
              <a:latin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latin typeface="Arial" panose="020B0604020202020204" pitchFamily="34" charset="0"/>
                <a:ea typeface="Arial" panose="020B0604020202020204" pitchFamily="34" charset="0"/>
              </a:rPr>
              <a:t>What do you think a wise solution is? </a:t>
            </a:r>
          </a:p>
          <a:p>
            <a:pPr marL="285750" lvl="0" indent="-285750" eaLnBrk="0" fontAlgn="base" hangingPunct="0">
              <a:spcBef>
                <a:spcPct val="0"/>
              </a:spcBef>
              <a:spcAft>
                <a:spcPct val="0"/>
              </a:spcAft>
              <a:buFont typeface="Arial" panose="020B0604020202020204" pitchFamily="34" charset="0"/>
              <a:buChar char="•"/>
            </a:pPr>
            <a:endParaRPr lang="en-GB" altLang="en-US" sz="1400" dirty="0">
              <a:latin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pPr>
            <a:r>
              <a:rPr lang="en-US" altLang="en-US" dirty="0">
                <a:latin typeface="Arial" panose="020B0604020202020204" pitchFamily="34" charset="0"/>
                <a:ea typeface="Arial" panose="020B0604020202020204" pitchFamily="34" charset="0"/>
              </a:rPr>
              <a:t>Is there more than one? </a:t>
            </a:r>
            <a:r>
              <a:rPr lang="en-US" altLang="en-US" dirty="0">
                <a:solidFill>
                  <a:srgbClr val="0000FF"/>
                </a:solidFill>
                <a:latin typeface="Arial" panose="020B0604020202020204" pitchFamily="34" charset="0"/>
                <a:ea typeface="Arial" panose="020B0604020202020204" pitchFamily="34" charset="0"/>
              </a:rPr>
              <a:t> </a:t>
            </a:r>
            <a:endParaRPr lang="en-US" altLang="en-US" sz="4000" dirty="0">
              <a:latin typeface="Arial" panose="020B0604020202020204" pitchFamily="34" charset="0"/>
            </a:endParaRPr>
          </a:p>
        </p:txBody>
      </p:sp>
      <p:sp>
        <p:nvSpPr>
          <p:cNvPr id="11" name="AutoShape 2"/>
          <p:cNvSpPr>
            <a:spLocks noChangeArrowheads="1"/>
          </p:cNvSpPr>
          <p:nvPr/>
        </p:nvSpPr>
        <p:spPr bwMode="auto">
          <a:xfrm>
            <a:off x="337649" y="1234354"/>
            <a:ext cx="7179773" cy="4383931"/>
          </a:xfrm>
          <a:prstGeom prst="cloudCallout">
            <a:avLst>
              <a:gd name="adj1" fmla="val 53406"/>
              <a:gd name="adj2" fmla="val 60524"/>
            </a:avLst>
          </a:prstGeom>
          <a:noFill/>
          <a:ln w="25400" algn="ctr">
            <a:solidFill>
              <a:srgbClr val="000000"/>
            </a:solidFill>
            <a:round/>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1600" b="0" i="0" u="none" strike="noStrike" cap="none" normalizeH="0" baseline="0" dirty="0">
                <a:ln>
                  <a:noFill/>
                </a:ln>
                <a:solidFill>
                  <a:srgbClr val="000000"/>
                </a:solidFill>
                <a:effectLst/>
              </a:rPr>
              <a:t>Mike has just been elected as head boy at your secondary school. It is an important position of influence among students and he represents the student views to the school leadership team. The week before term started Mike got himself into an altercation with another group of students from a different school and the police were called. Mike was found to be over the alcohol limit. This was Mike’s first offense. On the first day of term a meeting is called to discuss whether Mike should continue as president. You are part of the committee and are asked your opinion.</a:t>
            </a:r>
            <a:endParaRPr kumimoji="0" lang="en-US" altLang="en-US"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691291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786</Words>
  <Application>Microsoft Office PowerPoint</Application>
  <PresentationFormat>Widescreen</PresentationFormat>
  <Paragraphs>69</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Hunter (School of Education)</dc:creator>
  <cp:lastModifiedBy>Jacob Nash (Education)</cp:lastModifiedBy>
  <cp:revision>67</cp:revision>
  <dcterms:created xsi:type="dcterms:W3CDTF">2019-06-06T13:36:27Z</dcterms:created>
  <dcterms:modified xsi:type="dcterms:W3CDTF">2020-06-03T10:17:22Z</dcterms:modified>
</cp:coreProperties>
</file>