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56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7DF92-3437-4F4B-AFB5-D4FB12ACF81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C755-8432-4EBA-87D3-42C87A9B6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8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273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831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8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153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365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771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53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28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1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01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5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3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5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77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05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9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57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91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611" y="5134638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030" y="2596442"/>
            <a:ext cx="3809188" cy="154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34" y="4789658"/>
            <a:ext cx="1481241" cy="165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83727" y="4190531"/>
            <a:ext cx="3437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How does conflict arise?</a:t>
            </a:r>
          </a:p>
        </p:txBody>
      </p:sp>
    </p:spTree>
    <p:extLst>
      <p:ext uri="{BB962C8B-B14F-4D97-AF65-F5344CB8AC3E}">
        <p14:creationId xmlns:p14="http://schemas.microsoft.com/office/powerpoint/2010/main" val="216903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7314" y="1803692"/>
            <a:ext cx="70460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dirty="0"/>
              <a:t>What is conflict?</a:t>
            </a:r>
            <a:endParaRPr lang="en-GB" sz="2400" dirty="0"/>
          </a:p>
          <a:p>
            <a:pPr marL="71755" marR="71755"/>
            <a:r>
              <a:rPr lang="en-US" sz="2400" dirty="0"/>
              <a:t> </a:t>
            </a:r>
            <a:endParaRPr lang="en-GB" sz="2400" dirty="0"/>
          </a:p>
          <a:p>
            <a:pPr marL="414655" marR="71755" indent="-342900">
              <a:buFont typeface="Arial" panose="020B0604020202020204" pitchFamily="34" charset="0"/>
              <a:buChar char="•"/>
            </a:pPr>
            <a:r>
              <a:rPr lang="en-US" sz="2400" dirty="0"/>
              <a:t>Can you come up with a definition of conflict?</a:t>
            </a:r>
          </a:p>
          <a:p>
            <a:pPr marL="414655" marR="71755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14655" marR="71755" indent="-342900">
              <a:buFont typeface="Arial" panose="020B0604020202020204" pitchFamily="34" charset="0"/>
              <a:buChar char="•"/>
            </a:pPr>
            <a:r>
              <a:rPr lang="en-US" sz="2400" dirty="0"/>
              <a:t>Is all conflict bad? </a:t>
            </a:r>
          </a:p>
          <a:p>
            <a:pPr marL="414655" marR="71755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14655" marR="71755" indent="-342900">
              <a:buFont typeface="Arial" panose="020B0604020202020204" pitchFamily="34" charset="0"/>
              <a:buChar char="•"/>
            </a:pPr>
            <a:r>
              <a:rPr lang="en-US" sz="2400" dirty="0"/>
              <a:t>Are there any examples of where conflict might be used positively? </a:t>
            </a:r>
            <a:endParaRPr lang="en-GB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073" y="1803692"/>
            <a:ext cx="2668979" cy="326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0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3926" y="5545022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72883" y="1764734"/>
            <a:ext cx="55256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dirty="0"/>
              <a:t>Ask two students to act out a scenario where two people are having a disagreement that escalates and gets worse after starting with a comment in the corridor.</a:t>
            </a:r>
            <a:endParaRPr lang="en-GB" sz="2400" dirty="0"/>
          </a:p>
          <a:p>
            <a:pPr marL="71755" marR="71755"/>
            <a:r>
              <a:rPr lang="en-US" sz="2400" dirty="0"/>
              <a:t> </a:t>
            </a:r>
            <a:endParaRPr lang="en-GB" sz="2400" dirty="0"/>
          </a:p>
          <a:p>
            <a:pPr marL="71755" marR="71755"/>
            <a:r>
              <a:rPr lang="en-US" sz="2400" dirty="0"/>
              <a:t>What were the stages of the conflict? </a:t>
            </a:r>
            <a:endParaRPr lang="en-GB" sz="2400" dirty="0"/>
          </a:p>
          <a:p>
            <a:pPr marL="71755" marR="71755"/>
            <a:r>
              <a:rPr lang="en-US" sz="2400" dirty="0"/>
              <a:t>How did things escalate? </a:t>
            </a:r>
            <a:endParaRPr lang="en-GB" sz="2400" dirty="0"/>
          </a:p>
          <a:p>
            <a:pPr marL="71755" marR="71755"/>
            <a:r>
              <a:rPr lang="en-US" sz="2400" dirty="0"/>
              <a:t> </a:t>
            </a:r>
            <a:endParaRPr lang="en-GB" sz="2400" dirty="0"/>
          </a:p>
          <a:p>
            <a:pPr marL="71755" marR="71755"/>
            <a:r>
              <a:rPr lang="en-US" sz="2400" dirty="0"/>
              <a:t>Explore the conflict escalator. Do you relate to this? </a:t>
            </a:r>
            <a:endParaRPr lang="en-GB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1588" y="1473011"/>
            <a:ext cx="5073466" cy="372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69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618" y="5545022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5490" y="1430145"/>
            <a:ext cx="3475203" cy="35256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1981" y="1430145"/>
            <a:ext cx="6096000" cy="45862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755" marR="71755">
              <a:lnSpc>
                <a:spcPct val="119000"/>
              </a:lnSpc>
              <a:spcAft>
                <a:spcPts val="600"/>
              </a:spcAft>
            </a:pP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Why conflict?</a:t>
            </a:r>
          </a:p>
          <a:p>
            <a:pPr marL="71755" marR="71755">
              <a:lnSpc>
                <a:spcPct val="119000"/>
              </a:lnSpc>
              <a:spcAft>
                <a:spcPts val="600"/>
              </a:spcAft>
            </a:pPr>
            <a:endParaRPr lang="en-GB" sz="2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marR="71755" indent="-34290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Why might conflict arise?</a:t>
            </a:r>
          </a:p>
          <a:p>
            <a:pPr marL="342900" marR="71755" indent="-34290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marR="71755" indent="-34290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Can you think of any examples where you have started conflict with someone else?</a:t>
            </a:r>
          </a:p>
          <a:p>
            <a:pPr marL="342900" marR="71755" indent="-34290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marR="71755" indent="-34290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Why did this happen?</a:t>
            </a:r>
          </a:p>
          <a:p>
            <a:pPr marL="342900" indent="-34290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26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2701" y="5545022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20436" y="1353537"/>
            <a:ext cx="7449787" cy="4582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lnSpc>
                <a:spcPct val="119000"/>
              </a:lnSpc>
              <a:spcAft>
                <a:spcPts val="600"/>
              </a:spcAft>
            </a:pPr>
            <a:r>
              <a:rPr lang="en-GB" sz="2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There maybe many reason that people experience conflict with one another. Everybody brings their experiences, hurts and baggage to relationships. Make a list of the personal reasons that someone might have a conflict with someone.</a:t>
            </a:r>
          </a:p>
          <a:p>
            <a:pPr marL="71755" marR="71755">
              <a:lnSpc>
                <a:spcPct val="119000"/>
              </a:lnSpc>
              <a:spcAft>
                <a:spcPts val="600"/>
              </a:spcAft>
            </a:pPr>
            <a:r>
              <a:rPr lang="en-GB" sz="2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How do they compare with this list?</a:t>
            </a:r>
          </a:p>
          <a:p>
            <a:pPr marL="71755" marR="71755">
              <a:lnSpc>
                <a:spcPct val="119000"/>
              </a:lnSpc>
              <a:spcAft>
                <a:spcPts val="600"/>
              </a:spcAft>
            </a:pPr>
            <a:endParaRPr lang="en-GB" sz="2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71855" marR="71755" lvl="1" indent="-34290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Past relationships with a person</a:t>
            </a:r>
          </a:p>
          <a:p>
            <a:pPr marL="871855" marR="71755" lvl="1" indent="-34290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Current feelings about a person</a:t>
            </a:r>
          </a:p>
          <a:p>
            <a:pPr marL="871855" marR="71755" lvl="1" indent="-34290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Past experiences with conflict</a:t>
            </a:r>
          </a:p>
          <a:p>
            <a:pPr marL="871855" marR="71755" lvl="1" indent="-34290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Current feelings about conflict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1375" y="2257629"/>
            <a:ext cx="3278185" cy="282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7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50985" y="1462051"/>
            <a:ext cx="6386145" cy="4574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lnSpc>
                <a:spcPct val="119000"/>
              </a:lnSpc>
              <a:spcAft>
                <a:spcPts val="600"/>
              </a:spcAft>
            </a:pPr>
            <a:r>
              <a:rPr lang="en-GB" sz="2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It can be helpful to think of an escalator or stairs going up and down when thinking about behaviours that escalate or de-escalate conflict. </a:t>
            </a:r>
          </a:p>
          <a:p>
            <a:pPr marL="71755" marR="71755">
              <a:lnSpc>
                <a:spcPct val="119000"/>
              </a:lnSpc>
              <a:spcAft>
                <a:spcPts val="600"/>
              </a:spcAft>
            </a:pPr>
            <a:endParaRPr lang="en-GB" sz="2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1755" marR="71755">
              <a:lnSpc>
                <a:spcPct val="119000"/>
              </a:lnSpc>
              <a:spcAft>
                <a:spcPts val="600"/>
              </a:spcAft>
            </a:pPr>
            <a:r>
              <a:rPr lang="en-GB" sz="2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Behaviours that make a situation worse are a step up and behaviours that help a situation are a step down.</a:t>
            </a:r>
          </a:p>
          <a:p>
            <a:pPr marL="71755" marR="71755">
              <a:lnSpc>
                <a:spcPct val="119000"/>
              </a:lnSpc>
              <a:spcAft>
                <a:spcPts val="600"/>
              </a:spcAft>
            </a:pPr>
            <a:endParaRPr lang="en-GB" sz="2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With a partner write words and actions that make a situation better above each step and words or actions that make things worse below the steps.</a:t>
            </a:r>
          </a:p>
          <a:p>
            <a:r>
              <a:rPr lang="en-GB" sz="2200" dirty="0"/>
              <a:t>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44" y="2219737"/>
            <a:ext cx="3615949" cy="250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071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676" y="5519840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11981" y="1431989"/>
            <a:ext cx="6096000" cy="53480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755" marR="71755">
              <a:lnSpc>
                <a:spcPct val="119000"/>
              </a:lnSpc>
            </a:pPr>
            <a:r>
              <a:rPr lang="en-GB" sz="2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One well-known method of de-escalation is the acronym CAPS:</a:t>
            </a:r>
          </a:p>
          <a:p>
            <a:pPr marL="71755" marR="71755">
              <a:lnSpc>
                <a:spcPct val="119000"/>
              </a:lnSpc>
            </a:pPr>
            <a:endParaRPr lang="en-GB" sz="2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9994" marR="71755" indent="-359994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Cool off</a:t>
            </a:r>
          </a:p>
          <a:p>
            <a:pPr marL="359994" marR="71755" indent="-359994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Agree to work it out</a:t>
            </a:r>
          </a:p>
          <a:p>
            <a:pPr marL="359994" marR="71755" indent="-359994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Points of view on the problem are shared</a:t>
            </a:r>
          </a:p>
          <a:p>
            <a:pPr marL="359994" marR="71755" indent="-359994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Solve the problem</a:t>
            </a:r>
          </a:p>
          <a:p>
            <a:pPr marL="359994" marR="71755" indent="-359994">
              <a:lnSpc>
                <a:spcPct val="119000"/>
              </a:lnSpc>
              <a:spcAft>
                <a:spcPts val="600"/>
              </a:spcAft>
            </a:pPr>
            <a:endParaRPr lang="en-GB" sz="2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1755" marR="71755">
              <a:lnSpc>
                <a:spcPct val="119000"/>
              </a:lnSpc>
            </a:pPr>
            <a:r>
              <a:rPr lang="en-GB" sz="2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Role play a scenarios with a partner which escalates into conflict and then use the CAPS technique to de-escalate the scenario.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7162" y="2015829"/>
            <a:ext cx="406717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56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89437" y="1313317"/>
            <a:ext cx="7766539" cy="5509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lnSpc>
                <a:spcPct val="119000"/>
              </a:lnSpc>
              <a:spcAft>
                <a:spcPts val="600"/>
              </a:spcAft>
            </a:pPr>
            <a:r>
              <a:rPr lang="en-GB" sz="2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People respond to different situations in different ways. Some people might act aggressively, physically and loudly whilst other people act by retreating into themselves silently.</a:t>
            </a:r>
          </a:p>
          <a:p>
            <a:pPr marL="71755" marR="71755">
              <a:lnSpc>
                <a:spcPct val="119000"/>
              </a:lnSpc>
              <a:spcAft>
                <a:spcPts val="600"/>
              </a:spcAft>
            </a:pPr>
            <a:endParaRPr lang="en-GB" sz="2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71755">
              <a:lnSpc>
                <a:spcPct val="119000"/>
              </a:lnSpc>
              <a:spcAft>
                <a:spcPts val="600"/>
              </a:spcAft>
            </a:pPr>
            <a:r>
              <a:rPr lang="en-GB" sz="2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Which type person are you?</a:t>
            </a:r>
          </a:p>
          <a:p>
            <a:pPr marL="359994" marR="71755" indent="-359994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How have you dealt with conflict situations in the past?</a:t>
            </a:r>
          </a:p>
          <a:p>
            <a:pPr marL="359994" marR="71755" indent="-359994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How might it help to know how you tend to respond before a</a:t>
            </a:r>
          </a:p>
          <a:p>
            <a:pPr marL="359994" marR="71755" indent="-359994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situation arises?</a:t>
            </a:r>
          </a:p>
          <a:p>
            <a:pPr marL="359994" marR="71755" indent="-359994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What are the role of virtues in situations of conflict?</a:t>
            </a:r>
          </a:p>
          <a:p>
            <a:pPr marL="359994" indent="-359994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Which virtues do you need to use to deal with conflict well?</a:t>
            </a:r>
          </a:p>
          <a:p>
            <a:pPr marL="359994" indent="-359994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How might you display these?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16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16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5976" y="2360298"/>
            <a:ext cx="3428267" cy="246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53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416</Words>
  <Application>Microsoft Office PowerPoint</Application>
  <PresentationFormat>Widescreen</PresentationFormat>
  <Paragraphs>67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Hunter (School of Education)</dc:creator>
  <cp:lastModifiedBy>Jacob Nash (Education)</cp:lastModifiedBy>
  <cp:revision>68</cp:revision>
  <dcterms:created xsi:type="dcterms:W3CDTF">2019-06-06T13:36:27Z</dcterms:created>
  <dcterms:modified xsi:type="dcterms:W3CDTF">2020-06-03T11:54:04Z</dcterms:modified>
</cp:coreProperties>
</file>