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6" r:id="rId3"/>
    <p:sldId id="258" r:id="rId4"/>
    <p:sldId id="259"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9" d="100"/>
          <a:sy n="59" d="100"/>
        </p:scale>
        <p:origin x="88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a:t>
            </a:fld>
            <a:endParaRPr lang="en-GB"/>
          </a:p>
        </p:txBody>
      </p:sp>
    </p:spTree>
    <p:extLst>
      <p:ext uri="{BB962C8B-B14F-4D97-AF65-F5344CB8AC3E}">
        <p14:creationId xmlns:p14="http://schemas.microsoft.com/office/powerpoint/2010/main" val="152027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123883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3385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5</a:t>
            </a:fld>
            <a:endParaRPr lang="en-GB"/>
          </a:p>
        </p:txBody>
      </p:sp>
    </p:spTree>
    <p:extLst>
      <p:ext uri="{BB962C8B-B14F-4D97-AF65-F5344CB8AC3E}">
        <p14:creationId xmlns:p14="http://schemas.microsoft.com/office/powerpoint/2010/main" val="379951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532701" y="550350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031" y="2941163"/>
            <a:ext cx="3809188" cy="1549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434" y="4789658"/>
            <a:ext cx="1481241" cy="1657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4198031" y="4572000"/>
            <a:ext cx="3926061" cy="830997"/>
          </a:xfrm>
          <a:prstGeom prst="rect">
            <a:avLst/>
          </a:prstGeom>
          <a:noFill/>
        </p:spPr>
        <p:txBody>
          <a:bodyPr wrap="square" rtlCol="0">
            <a:spAutoFit/>
          </a:bodyPr>
          <a:lstStyle/>
          <a:p>
            <a:pPr algn="ctr"/>
            <a:r>
              <a:rPr lang="en-GB" sz="2400" b="1" dirty="0"/>
              <a:t>How can conflict change society?</a:t>
            </a:r>
          </a:p>
        </p:txBody>
      </p:sp>
    </p:spTree>
    <p:extLst>
      <p:ext uri="{BB962C8B-B14F-4D97-AF65-F5344CB8AC3E}">
        <p14:creationId xmlns:p14="http://schemas.microsoft.com/office/powerpoint/2010/main" val="216903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2" name="Rectangle 1"/>
          <p:cNvSpPr/>
          <p:nvPr/>
        </p:nvSpPr>
        <p:spPr>
          <a:xfrm>
            <a:off x="392722" y="1392658"/>
            <a:ext cx="7285226" cy="5465342"/>
          </a:xfrm>
          <a:prstGeom prst="rect">
            <a:avLst/>
          </a:prstGeom>
        </p:spPr>
        <p:txBody>
          <a:bodyPr wrap="square">
            <a:spAutoFit/>
          </a:bodyPr>
          <a:lstStyle/>
          <a:p>
            <a:pPr marL="359994" marR="71755" indent="-359994">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Can you think of any examples in the news around issues of conflict?</a:t>
            </a:r>
          </a:p>
          <a:p>
            <a:pPr marL="359994" marR="71755" indent="-359994">
              <a:lnSpc>
                <a:spcPct val="119000"/>
              </a:lnSpc>
              <a:spcAft>
                <a:spcPts val="600"/>
              </a:spcAft>
              <a:buFont typeface="Arial" panose="020B0604020202020204" pitchFamily="34" charset="0"/>
              <a:buChar char="•"/>
            </a:pPr>
            <a:endParaRPr lang="en-GB" sz="2200" kern="1400" dirty="0">
              <a:solidFill>
                <a:srgbClr val="000000"/>
              </a:solidFill>
              <a:latin typeface="Calibri" panose="020F0502020204030204" pitchFamily="34" charset="0"/>
            </a:endParaRPr>
          </a:p>
          <a:p>
            <a:pPr marL="359994" marR="71755" indent="-359994">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What has happened for this issue to escalate in this way?</a:t>
            </a:r>
          </a:p>
          <a:p>
            <a:pPr marR="71755">
              <a:lnSpc>
                <a:spcPct val="119000"/>
              </a:lnSpc>
              <a:spcAft>
                <a:spcPts val="600"/>
              </a:spcAft>
            </a:pPr>
            <a:endParaRPr lang="en-GB" sz="2200" kern="1400" dirty="0">
              <a:solidFill>
                <a:srgbClr val="000000"/>
              </a:solidFill>
              <a:latin typeface="Calibri" panose="020F0502020204030204" pitchFamily="34" charset="0"/>
            </a:endParaRPr>
          </a:p>
          <a:p>
            <a:pPr marL="359994" marR="71755" indent="-359994">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Has there been an attempt for anyone to deescalate the problem in this scenario? If so, how?</a:t>
            </a:r>
          </a:p>
          <a:p>
            <a:pPr marR="71755">
              <a:lnSpc>
                <a:spcPct val="119000"/>
              </a:lnSpc>
              <a:spcAft>
                <a:spcPts val="600"/>
              </a:spcAft>
            </a:pPr>
            <a:endParaRPr lang="en-GB" sz="2200" kern="1400" dirty="0">
              <a:solidFill>
                <a:srgbClr val="000000"/>
              </a:solidFill>
              <a:latin typeface="Calibri" panose="020F0502020204030204" pitchFamily="34" charset="0"/>
            </a:endParaRPr>
          </a:p>
          <a:p>
            <a:pPr marL="359994" marR="71755" indent="-359994">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Can you think of any examples (well known or known to you) where someone has managed to de-escalate a difficult situation? If so, how?</a:t>
            </a:r>
          </a:p>
          <a:p>
            <a:pPr>
              <a:lnSpc>
                <a:spcPct val="119000"/>
              </a:lnSpc>
              <a:spcAft>
                <a:spcPts val="600"/>
              </a:spcAft>
            </a:pPr>
            <a:r>
              <a:rPr lang="en-GB" sz="2200" kern="1400" dirty="0">
                <a:solidFill>
                  <a:srgbClr val="000000"/>
                </a:solidFill>
                <a:latin typeface="Calibri" panose="020F0502020204030204" pitchFamily="34" charset="0"/>
              </a:rPr>
              <a:t> </a:t>
            </a:r>
            <a:endParaRPr lang="en-GB" sz="2200" kern="1400" dirty="0">
              <a:ln>
                <a:noFill/>
              </a:ln>
              <a:solidFill>
                <a:srgbClr val="000000"/>
              </a:solidFill>
              <a:effectLst/>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7868470" y="2461846"/>
            <a:ext cx="3859865" cy="2167304"/>
          </a:xfrm>
          <a:prstGeom prst="rect">
            <a:avLst/>
          </a:prstGeom>
        </p:spPr>
      </p:pic>
    </p:spTree>
    <p:extLst>
      <p:ext uri="{BB962C8B-B14F-4D97-AF65-F5344CB8AC3E}">
        <p14:creationId xmlns:p14="http://schemas.microsoft.com/office/powerpoint/2010/main" val="62820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202223" y="1257609"/>
            <a:ext cx="9425354" cy="5386090"/>
          </a:xfrm>
          <a:prstGeom prst="rect">
            <a:avLst/>
          </a:prstGeom>
        </p:spPr>
        <p:txBody>
          <a:bodyPr wrap="square">
            <a:spAutoFit/>
          </a:bodyPr>
          <a:lstStyle/>
          <a:p>
            <a:pPr algn="just">
              <a:spcAft>
                <a:spcPts val="80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Martin Luther King, Jr. was a civil rights activist in the 1950s and 1960s. He led non-violent protests to fight for the rights of all people, including African Americans. He hoped that America and the world could become a society where race would not impact a person's civil rights. </a:t>
            </a:r>
            <a:r>
              <a:rPr lang="en-GB" dirty="0">
                <a:latin typeface="Calibri" panose="020F0502020204030204" pitchFamily="34" charset="0"/>
                <a:ea typeface="Calibri" panose="020F0502020204030204" pitchFamily="34" charset="0"/>
                <a:cs typeface="Times New Roman" panose="02020603050405020304" pitchFamily="18" charset="0"/>
              </a:rPr>
              <a:t>In his first major civil rights action, Martin Luther King, Jr. led the Montgomery Bus Boycott. This started when Rosa Parks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refused to give up her seat on a bus to a white man. She was arrested and spent the night in jail. As a result, MLK helped to organize a boycott of the public transportation system in Montgomery. The boycott lasted for over a year. It was very tense at times. MLK was arrested and his house was bombed. </a:t>
            </a:r>
          </a:p>
          <a:p>
            <a:pPr algn="just">
              <a:spcAft>
                <a:spcPts val="80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In the end, however, Martin prevailed and segregation on the Montgomery buses came to an end. In 1963, Martin Luther King, Jr. helped to organize the famous "March on Washington“. Over 250,000 people attended this march in an effort to show the importance of civil rights legislation. Some of the issues the march hoped to accomplish included an end to segregation in public schools, protection from police abuse, and to get laws passed that would prevent discrimination in employment.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was at this march where Martin gave his "I Have a Dream" speech. This speech has become one of the most famous speeches in history. The March on Washington was a great success. The Civil Rights Act was passed a year later in 1964.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spc="4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pc="4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ML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6847" y="1371600"/>
            <a:ext cx="2045184" cy="24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7462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499944" y="1772427"/>
            <a:ext cx="7178004" cy="4445256"/>
          </a:xfrm>
          <a:prstGeom prst="rect">
            <a:avLst/>
          </a:prstGeom>
        </p:spPr>
        <p:txBody>
          <a:bodyPr wrap="square">
            <a:spAutoFit/>
          </a:bodyPr>
          <a:lstStyle/>
          <a:p>
            <a:pPr marL="414655" marR="71755" indent="-342900">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In what ways did MLK engage in conflict?</a:t>
            </a:r>
          </a:p>
          <a:p>
            <a:pPr marL="414655" marR="71755" indent="-342900">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Was peaceful protest against backdrop of violence against people of colour an effective tool for change?</a:t>
            </a:r>
          </a:p>
          <a:p>
            <a:pPr marL="414655" marR="71755" indent="-342900">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Would retaliation with violence have helped the situation?</a:t>
            </a:r>
          </a:p>
          <a:p>
            <a:pPr marL="414655" marR="71755" indent="-342900">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What challenges was MLK up against in attempting to change society in this way?</a:t>
            </a:r>
          </a:p>
          <a:p>
            <a:pPr marL="414655" marR="71755" indent="-342900">
              <a:lnSpc>
                <a:spcPct val="119000"/>
              </a:lnSpc>
              <a:spcAft>
                <a:spcPts val="600"/>
              </a:spcAft>
              <a:buFont typeface="Arial" panose="020B0604020202020204" pitchFamily="34" charset="0"/>
              <a:buChar char="•"/>
            </a:pPr>
            <a:r>
              <a:rPr lang="en-GB" sz="2200" kern="1400" dirty="0">
                <a:solidFill>
                  <a:srgbClr val="000000"/>
                </a:solidFill>
                <a:latin typeface="Calibri" panose="020F0502020204030204" pitchFamily="34" charset="0"/>
              </a:rPr>
              <a:t>What virtues did he use as he stood up to injustice and racism?</a:t>
            </a:r>
          </a:p>
          <a:p>
            <a:pPr marL="342900" indent="-342900">
              <a:lnSpc>
                <a:spcPct val="119000"/>
              </a:lnSpc>
              <a:spcAft>
                <a:spcPts val="600"/>
              </a:spcAft>
              <a:buFont typeface="Arial" panose="020B0604020202020204" pitchFamily="34" charset="0"/>
              <a:buChar char="•"/>
            </a:pPr>
            <a:endParaRPr lang="en-GB" sz="2000" kern="1400" dirty="0">
              <a:solidFill>
                <a:srgbClr val="000000"/>
              </a:solidFill>
              <a:latin typeface="Calibri" panose="020F0502020204030204" pitchFamily="34" charset="0"/>
            </a:endParaRPr>
          </a:p>
        </p:txBody>
      </p:sp>
      <p:pic>
        <p:nvPicPr>
          <p:cNvPr id="6" name="Picture 5"/>
          <p:cNvPicPr>
            <a:picLocks noChangeAspect="1"/>
          </p:cNvPicPr>
          <p:nvPr/>
        </p:nvPicPr>
        <p:blipFill>
          <a:blip r:embed="rId6"/>
          <a:stretch>
            <a:fillRect/>
          </a:stretch>
        </p:blipFill>
        <p:spPr>
          <a:xfrm>
            <a:off x="7965908" y="1438250"/>
            <a:ext cx="2625278" cy="1781084"/>
          </a:xfrm>
          <a:prstGeom prst="rect">
            <a:avLst/>
          </a:prstGeom>
        </p:spPr>
      </p:pic>
      <p:pic>
        <p:nvPicPr>
          <p:cNvPr id="10" name="Picture 9"/>
          <p:cNvPicPr>
            <a:picLocks noChangeAspect="1"/>
          </p:cNvPicPr>
          <p:nvPr/>
        </p:nvPicPr>
        <p:blipFill>
          <a:blip r:embed="rId7"/>
          <a:stretch>
            <a:fillRect/>
          </a:stretch>
        </p:blipFill>
        <p:spPr>
          <a:xfrm>
            <a:off x="7965908" y="3507353"/>
            <a:ext cx="2686825" cy="1996155"/>
          </a:xfrm>
          <a:prstGeom prst="rect">
            <a:avLst/>
          </a:prstGeom>
        </p:spPr>
      </p:pic>
    </p:spTree>
    <p:extLst>
      <p:ext uri="{BB962C8B-B14F-4D97-AF65-F5344CB8AC3E}">
        <p14:creationId xmlns:p14="http://schemas.microsoft.com/office/powerpoint/2010/main" val="168026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AutoShape 2"/>
          <p:cNvSpPr>
            <a:spLocks noChangeArrowheads="1"/>
          </p:cNvSpPr>
          <p:nvPr/>
        </p:nvSpPr>
        <p:spPr bwMode="auto">
          <a:xfrm>
            <a:off x="5223271" y="1361098"/>
            <a:ext cx="6476207" cy="4700526"/>
          </a:xfrm>
          <a:prstGeom prst="cloudCallout">
            <a:avLst>
              <a:gd name="adj1" fmla="val -45552"/>
              <a:gd name="adj2" fmla="val 62155"/>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400" b="0" i="0" u="none" strike="noStrike" cap="none" normalizeH="0" baseline="0" dirty="0">
                <a:ln>
                  <a:noFill/>
                </a:ln>
                <a:solidFill>
                  <a:srgbClr val="000000"/>
                </a:solidFill>
                <a:effectLst/>
                <a:latin typeface="Arial" panose="020B0604020202020204" pitchFamily="34" charset="0"/>
              </a:rPr>
              <a:t>Dina watched as Joe was pushed about, jostled and finally had his bag pulled open spilling its contents everywhere. “You’re so gay,” the lads shouted at Joe as they pushed past him and started throwing his stuff around. Dina had seen this all too often and felt really bad for Joe. Dina hated getting into conflicts. She would much rather walk away and mind her own business but she felt such anger and rage at the group of guys for their behaviour. She could just tell a teacher, but nothing seemed to be getting done about it or, she could intervene and speak up against them. She was also concerned that Joe would lose face though with her speaking up on his behalf. He usually shrugged this behaviour off but she could see it was really getting to him this time.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674167" y="2068537"/>
            <a:ext cx="4549104" cy="4462760"/>
          </a:xfrm>
          <a:prstGeom prst="rect">
            <a:avLst/>
          </a:prstGeom>
        </p:spPr>
        <p:txBody>
          <a:bodyPr wrap="square">
            <a:spAutoFit/>
          </a:bodyPr>
          <a:lstStyle/>
          <a:p>
            <a:pPr marL="359994" indent="-359994">
              <a:buFont typeface="Arial" panose="020B0604020202020204" pitchFamily="34" charset="0"/>
              <a:buChar char="•"/>
            </a:pPr>
            <a:r>
              <a:rPr lang="en-GB" sz="2200" kern="1400" dirty="0">
                <a:solidFill>
                  <a:srgbClr val="000000"/>
                </a:solidFill>
                <a:latin typeface="Calibri" panose="020F0502020204030204" pitchFamily="34" charset="0"/>
              </a:rPr>
              <a:t>What is the problem?</a:t>
            </a:r>
          </a:p>
          <a:p>
            <a:pPr marL="359994" indent="-359994">
              <a:buFont typeface="Arial" panose="020B0604020202020204" pitchFamily="34" charset="0"/>
              <a:buChar char="•"/>
            </a:pPr>
            <a:endParaRPr lang="en-GB" sz="2200" kern="1400" dirty="0">
              <a:solidFill>
                <a:srgbClr val="000000"/>
              </a:solidFill>
              <a:latin typeface="Calibri" panose="020F0502020204030204" pitchFamily="34" charset="0"/>
            </a:endParaRPr>
          </a:p>
          <a:p>
            <a:pPr marL="359994" indent="-359994">
              <a:buFont typeface="Arial" panose="020B0604020202020204" pitchFamily="34" charset="0"/>
              <a:buChar char="•"/>
            </a:pPr>
            <a:r>
              <a:rPr lang="en-GB" sz="2200" kern="1400" dirty="0">
                <a:solidFill>
                  <a:srgbClr val="000000"/>
                </a:solidFill>
                <a:latin typeface="Calibri" panose="020F0502020204030204" pitchFamily="34" charset="0"/>
              </a:rPr>
              <a:t>What virtues are involved?</a:t>
            </a:r>
          </a:p>
          <a:p>
            <a:pPr marL="359994" indent="-359994">
              <a:buFont typeface="Arial" panose="020B0604020202020204" pitchFamily="34" charset="0"/>
              <a:buChar char="•"/>
            </a:pPr>
            <a:endParaRPr lang="en-GB" sz="2200" kern="1400" dirty="0">
              <a:solidFill>
                <a:srgbClr val="000000"/>
              </a:solidFill>
              <a:latin typeface="Calibri" panose="020F0502020204030204" pitchFamily="34" charset="0"/>
            </a:endParaRPr>
          </a:p>
          <a:p>
            <a:pPr marL="359994" indent="-359994">
              <a:buFont typeface="Arial" panose="020B0604020202020204" pitchFamily="34" charset="0"/>
              <a:buChar char="•"/>
            </a:pPr>
            <a:r>
              <a:rPr lang="en-GB" sz="2200" kern="1400" dirty="0">
                <a:solidFill>
                  <a:srgbClr val="000000"/>
                </a:solidFill>
                <a:latin typeface="Calibri" panose="020F0502020204030204" pitchFamily="34" charset="0"/>
              </a:rPr>
              <a:t>What is a ‘wise’ solution? Is there more than one?</a:t>
            </a:r>
          </a:p>
          <a:p>
            <a:pPr marL="359994" indent="-359994">
              <a:buFont typeface="Arial" panose="020B0604020202020204" pitchFamily="34" charset="0"/>
              <a:buChar char="•"/>
            </a:pPr>
            <a:endParaRPr lang="en-GB" sz="2200" kern="1400" dirty="0">
              <a:solidFill>
                <a:srgbClr val="000000"/>
              </a:solidFill>
              <a:latin typeface="Calibri" panose="020F0502020204030204" pitchFamily="34" charset="0"/>
            </a:endParaRPr>
          </a:p>
          <a:p>
            <a:pPr marL="359994" indent="-359994">
              <a:buFont typeface="Arial" panose="020B0604020202020204" pitchFamily="34" charset="0"/>
              <a:buChar char="•"/>
            </a:pPr>
            <a:r>
              <a:rPr lang="en-GB" sz="2200" kern="1400" dirty="0">
                <a:solidFill>
                  <a:srgbClr val="000000"/>
                </a:solidFill>
                <a:latin typeface="Calibri" panose="020F0502020204030204" pitchFamily="34" charset="0"/>
              </a:rPr>
              <a:t>What would you do in this situation?</a:t>
            </a:r>
          </a:p>
          <a:p>
            <a:pPr marL="359994" indent="-359994">
              <a:buFont typeface="Arial" panose="020B0604020202020204" pitchFamily="34" charset="0"/>
              <a:buChar char="•"/>
            </a:pPr>
            <a:endParaRPr lang="en-GB" sz="2200" kern="1400" dirty="0">
              <a:solidFill>
                <a:srgbClr val="000000"/>
              </a:solidFill>
              <a:latin typeface="Calibri" panose="020F0502020204030204" pitchFamily="34" charset="0"/>
            </a:endParaRPr>
          </a:p>
          <a:p>
            <a:pPr marL="359994" indent="-359994">
              <a:buFont typeface="Arial" panose="020B0604020202020204" pitchFamily="34" charset="0"/>
              <a:buChar char="•"/>
            </a:pPr>
            <a:r>
              <a:rPr lang="en-GB" sz="2200" kern="1400" dirty="0">
                <a:solidFill>
                  <a:srgbClr val="000000"/>
                </a:solidFill>
                <a:latin typeface="Calibri" panose="020F0502020204030204" pitchFamily="34" charset="0"/>
              </a:rPr>
              <a:t>Have you experienced a situation like this?</a:t>
            </a:r>
          </a:p>
          <a:p>
            <a:pPr>
              <a:spcAft>
                <a:spcPts val="600"/>
              </a:spcAft>
            </a:pPr>
            <a:r>
              <a:rPr lang="en-GB" sz="2000" kern="1400" dirty="0">
                <a:solidFill>
                  <a:srgbClr val="000000"/>
                </a:solidFill>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009907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643</Words>
  <Application>Microsoft Office PowerPoint</Application>
  <PresentationFormat>Widescreen</PresentationFormat>
  <Paragraphs>37</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Jacob Nash (Education)</cp:lastModifiedBy>
  <cp:revision>72</cp:revision>
  <dcterms:created xsi:type="dcterms:W3CDTF">2019-06-06T13:36:27Z</dcterms:created>
  <dcterms:modified xsi:type="dcterms:W3CDTF">2020-06-03T12:07:31Z</dcterms:modified>
</cp:coreProperties>
</file>