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57"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81" d="100"/>
          <a:sy n="81" d="100"/>
        </p:scale>
        <p:origin x="6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29/05/2020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2</a:t>
            </a:fld>
            <a:endParaRPr lang="en-GB"/>
          </a:p>
        </p:txBody>
      </p:sp>
    </p:spTree>
    <p:extLst>
      <p:ext uri="{BB962C8B-B14F-4D97-AF65-F5344CB8AC3E}">
        <p14:creationId xmlns:p14="http://schemas.microsoft.com/office/powerpoint/2010/main" val="123883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29/05/2020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arentactionondrugs.org/wp-content/uploads/2013/07/True-False-Quiz-brochure-2013.pdf"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theguardian.com/theguardian/1967/feb/24/fromthearchive"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9575" y="2625686"/>
            <a:ext cx="8672850" cy="14290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p:nvPicPr>
        <p:blipFill>
          <a:blip r:embed="rId6"/>
          <a:stretch>
            <a:fillRect/>
          </a:stretch>
        </p:blipFill>
        <p:spPr>
          <a:xfrm>
            <a:off x="955064" y="5231423"/>
            <a:ext cx="2619479" cy="1190092"/>
          </a:xfrm>
          <a:prstGeom prst="rect">
            <a:avLst/>
          </a:prstGeom>
        </p:spPr>
      </p:pic>
      <p:sp>
        <p:nvSpPr>
          <p:cNvPr id="3" name="TextBox 2"/>
          <p:cNvSpPr txBox="1"/>
          <p:nvPr/>
        </p:nvSpPr>
        <p:spPr>
          <a:xfrm>
            <a:off x="3837155" y="3793143"/>
            <a:ext cx="4158762" cy="523220"/>
          </a:xfrm>
          <a:prstGeom prst="rect">
            <a:avLst/>
          </a:prstGeom>
          <a:noFill/>
        </p:spPr>
        <p:txBody>
          <a:bodyPr wrap="square" rtlCol="0">
            <a:spAutoFit/>
          </a:bodyPr>
          <a:lstStyle/>
          <a:p>
            <a:pPr algn="ctr"/>
            <a:r>
              <a:rPr lang="en-GB" sz="2800" b="1" dirty="0"/>
              <a:t>Habits</a:t>
            </a:r>
          </a:p>
        </p:txBody>
      </p:sp>
    </p:spTree>
    <p:extLst>
      <p:ext uri="{BB962C8B-B14F-4D97-AF65-F5344CB8AC3E}">
        <p14:creationId xmlns:p14="http://schemas.microsoft.com/office/powerpoint/2010/main" val="6282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601162" y="5545022"/>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4" name="Rectangle 13"/>
          <p:cNvSpPr/>
          <p:nvPr/>
        </p:nvSpPr>
        <p:spPr>
          <a:xfrm>
            <a:off x="397295" y="1524690"/>
            <a:ext cx="6130427" cy="1938992"/>
          </a:xfrm>
          <a:prstGeom prst="rect">
            <a:avLst/>
          </a:prstGeom>
        </p:spPr>
        <p:txBody>
          <a:bodyPr wrap="square">
            <a:spAutoFit/>
          </a:bodyPr>
          <a:lstStyle/>
          <a:p>
            <a:pPr marL="71755" marR="71755"/>
            <a:r>
              <a:rPr lang="en-US" sz="2400" dirty="0"/>
              <a:t>Drugs and Alcohol Quiz</a:t>
            </a:r>
          </a:p>
          <a:p>
            <a:pPr marL="71755" marR="71755"/>
            <a:endParaRPr lang="en-GB" sz="2400" dirty="0"/>
          </a:p>
          <a:p>
            <a:pPr marL="414655" marR="71755" indent="-342900">
              <a:buFont typeface="Arial" panose="020B0604020202020204" pitchFamily="34" charset="0"/>
              <a:buChar char="•"/>
            </a:pPr>
            <a:r>
              <a:rPr lang="en-US" sz="2400" dirty="0"/>
              <a:t>Have a go at the quiz questions and familiarize yourself with some of the statistics about drinking and drugs </a:t>
            </a:r>
            <a:r>
              <a:rPr lang="en-US" sz="2400" dirty="0">
                <a:hlinkClick r:id="rId6"/>
              </a:rPr>
              <a:t>here</a:t>
            </a:r>
            <a:r>
              <a:rPr lang="en-US" sz="2400" dirty="0"/>
              <a:t>. </a:t>
            </a:r>
            <a:endParaRPr lang="en-GB" sz="2400" dirty="0">
              <a:latin typeface="Arial" panose="020B0604020202020204" pitchFamily="34" charset="0"/>
              <a:ea typeface="Arial" panose="020B0604020202020204" pitchFamily="34" charset="0"/>
            </a:endParaRPr>
          </a:p>
        </p:txBody>
      </p:sp>
      <p:pic>
        <p:nvPicPr>
          <p:cNvPr id="16" name="Picture 15"/>
          <p:cNvPicPr>
            <a:picLocks noChangeAspect="1"/>
          </p:cNvPicPr>
          <p:nvPr/>
        </p:nvPicPr>
        <p:blipFill>
          <a:blip r:embed="rId7"/>
          <a:stretch>
            <a:fillRect/>
          </a:stretch>
        </p:blipFill>
        <p:spPr>
          <a:xfrm>
            <a:off x="611980" y="4124404"/>
            <a:ext cx="3424971" cy="1966900"/>
          </a:xfrm>
          <a:prstGeom prst="rect">
            <a:avLst/>
          </a:prstGeom>
        </p:spPr>
      </p:pic>
      <p:pic>
        <p:nvPicPr>
          <p:cNvPr id="17" name="Picture 16"/>
          <p:cNvPicPr>
            <a:picLocks noChangeAspect="1"/>
          </p:cNvPicPr>
          <p:nvPr/>
        </p:nvPicPr>
        <p:blipFill>
          <a:blip r:embed="rId8"/>
          <a:stretch>
            <a:fillRect/>
          </a:stretch>
        </p:blipFill>
        <p:spPr>
          <a:xfrm>
            <a:off x="6456229" y="1524690"/>
            <a:ext cx="4010292" cy="4500634"/>
          </a:xfrm>
          <a:prstGeom prst="rect">
            <a:avLst/>
          </a:prstGeom>
        </p:spPr>
      </p:pic>
    </p:spTree>
    <p:extLst>
      <p:ext uri="{BB962C8B-B14F-4D97-AF65-F5344CB8AC3E}">
        <p14:creationId xmlns:p14="http://schemas.microsoft.com/office/powerpoint/2010/main" val="274626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16" name="Rectangle 15"/>
          <p:cNvSpPr/>
          <p:nvPr/>
        </p:nvSpPr>
        <p:spPr>
          <a:xfrm>
            <a:off x="419097" y="1308589"/>
            <a:ext cx="7854463" cy="5324535"/>
          </a:xfrm>
          <a:prstGeom prst="rect">
            <a:avLst/>
          </a:prstGeom>
        </p:spPr>
        <p:txBody>
          <a:bodyPr wrap="square">
            <a:spAutoFit/>
          </a:bodyPr>
          <a:lstStyle/>
          <a:p>
            <a:pPr marL="71755" marR="71755"/>
            <a:r>
              <a:rPr lang="en-US" sz="2000" dirty="0"/>
              <a:t>Habits</a:t>
            </a:r>
            <a:endParaRPr lang="en-GB" sz="2000" dirty="0"/>
          </a:p>
          <a:p>
            <a:pPr marL="71755" marR="71755"/>
            <a:r>
              <a:rPr lang="en-US" sz="2000" dirty="0"/>
              <a:t>Most people who smoke, drink too much alcohol or take illegal drugs know about the negative side effects of these substances but still continue take them. Why might that be? </a:t>
            </a:r>
            <a:endParaRPr lang="en-GB" sz="2000" dirty="0"/>
          </a:p>
          <a:p>
            <a:pPr marL="71755" marR="71755"/>
            <a:r>
              <a:rPr lang="en-US" sz="2000" dirty="0"/>
              <a:t> </a:t>
            </a:r>
            <a:endParaRPr lang="en-GB" sz="2000" dirty="0"/>
          </a:p>
          <a:p>
            <a:pPr marL="342900" marR="71755" lvl="0" indent="-342900">
              <a:buFont typeface="Arial" panose="020B0604020202020204" pitchFamily="34" charset="0"/>
              <a:buChar char="•"/>
            </a:pPr>
            <a:r>
              <a:rPr lang="en-US" sz="2000" dirty="0"/>
              <a:t>Can you think of any habits or behaviors that you find difficult to control? Share with a partner. </a:t>
            </a:r>
          </a:p>
          <a:p>
            <a:pPr marL="342900" marR="71755" lvl="0" indent="-342900">
              <a:buFont typeface="Arial" panose="020B0604020202020204" pitchFamily="34" charset="0"/>
              <a:buChar char="•"/>
            </a:pPr>
            <a:endParaRPr lang="en-GB" sz="2000" dirty="0"/>
          </a:p>
          <a:p>
            <a:pPr marL="342900" marR="71755" lvl="0" indent="-342900">
              <a:buFont typeface="Arial" panose="020B0604020202020204" pitchFamily="34" charset="0"/>
              <a:buChar char="•"/>
            </a:pPr>
            <a:r>
              <a:rPr lang="en-US" sz="2000" dirty="0"/>
              <a:t>Why is breaking a habit so difficult? </a:t>
            </a:r>
          </a:p>
          <a:p>
            <a:pPr marL="342900" marR="71755" lvl="0" indent="-342900">
              <a:buFont typeface="Arial" panose="020B0604020202020204" pitchFamily="34" charset="0"/>
              <a:buChar char="•"/>
            </a:pPr>
            <a:endParaRPr lang="en-GB" sz="2000" dirty="0"/>
          </a:p>
          <a:p>
            <a:pPr marL="342900" marR="71755" lvl="0" indent="-342900">
              <a:buFont typeface="Arial" panose="020B0604020202020204" pitchFamily="34" charset="0"/>
              <a:buChar char="•"/>
            </a:pPr>
            <a:r>
              <a:rPr lang="en-US" sz="2000" dirty="0"/>
              <a:t>Can you think of a time you tried to break a habit and found it difficult? Why was it so hard?</a:t>
            </a:r>
          </a:p>
          <a:p>
            <a:pPr marL="342900" marR="71755" lvl="0" indent="-342900">
              <a:buFont typeface="Arial" panose="020B0604020202020204" pitchFamily="34" charset="0"/>
              <a:buChar char="•"/>
            </a:pPr>
            <a:endParaRPr lang="en-GB" sz="2000" dirty="0"/>
          </a:p>
          <a:p>
            <a:pPr marL="342900" marR="71755" lvl="0" indent="-342900">
              <a:buFont typeface="Arial" panose="020B0604020202020204" pitchFamily="34" charset="0"/>
              <a:buChar char="•"/>
            </a:pPr>
            <a:r>
              <a:rPr lang="en-US" sz="2000" dirty="0"/>
              <a:t>What virtues do you need to be able to recognize that something is a problem and try and get it under control?</a:t>
            </a:r>
          </a:p>
          <a:p>
            <a:pPr marL="342900" marR="71755" lvl="0" indent="-342900">
              <a:buFont typeface="Arial" panose="020B0604020202020204" pitchFamily="34" charset="0"/>
              <a:buChar char="•"/>
            </a:pPr>
            <a:endParaRPr lang="en-GB" sz="2000" dirty="0"/>
          </a:p>
          <a:p>
            <a:pPr marL="342900" marR="71755" lvl="0" indent="-342900">
              <a:buFont typeface="Arial" panose="020B0604020202020204" pitchFamily="34" charset="0"/>
              <a:buChar char="•"/>
            </a:pPr>
            <a:r>
              <a:rPr lang="en-US" sz="2000" dirty="0"/>
              <a:t>What virtues could you develop to help you make wise choices?</a:t>
            </a:r>
            <a:endParaRPr lang="en-GB" sz="2000" dirty="0">
              <a:latin typeface="Arial" panose="020B0604020202020204" pitchFamily="34" charset="0"/>
              <a:ea typeface="Arial" panose="020B0604020202020204" pitchFamily="34" charset="0"/>
            </a:endParaRPr>
          </a:p>
        </p:txBody>
      </p:sp>
      <p:pic>
        <p:nvPicPr>
          <p:cNvPr id="17" name="Picture 16"/>
          <p:cNvPicPr>
            <a:picLocks noChangeAspect="1"/>
          </p:cNvPicPr>
          <p:nvPr/>
        </p:nvPicPr>
        <p:blipFill>
          <a:blip r:embed="rId5"/>
          <a:stretch>
            <a:fillRect/>
          </a:stretch>
        </p:blipFill>
        <p:spPr>
          <a:xfrm>
            <a:off x="8965653" y="1859837"/>
            <a:ext cx="1951892" cy="3035646"/>
          </a:xfrm>
          <a:prstGeom prst="rect">
            <a:avLst/>
          </a:prstGeom>
        </p:spPr>
      </p:pic>
    </p:spTree>
    <p:extLst>
      <p:ext uri="{BB962C8B-B14F-4D97-AF65-F5344CB8AC3E}">
        <p14:creationId xmlns:p14="http://schemas.microsoft.com/office/powerpoint/2010/main" val="274168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23926" y="5515460"/>
            <a:ext cx="1581324" cy="1312978"/>
          </a:xfrm>
          <a:prstGeom prst="rect">
            <a:avLst/>
          </a:prstGeom>
        </p:spPr>
      </p:pic>
      <p:sp>
        <p:nvSpPr>
          <p:cNvPr id="3" name="Rectangle 2"/>
          <p:cNvSpPr/>
          <p:nvPr/>
        </p:nvSpPr>
        <p:spPr>
          <a:xfrm>
            <a:off x="110452" y="1146147"/>
            <a:ext cx="4604673" cy="5509200"/>
          </a:xfrm>
          <a:prstGeom prst="rect">
            <a:avLst/>
          </a:prstGeom>
        </p:spPr>
        <p:txBody>
          <a:bodyPr wrap="square">
            <a:spAutoFit/>
          </a:bodyPr>
          <a:lstStyle/>
          <a:p>
            <a:pPr marL="71755" marR="71755"/>
            <a:r>
              <a:rPr lang="en-US" sz="2200" dirty="0"/>
              <a:t>Role Model</a:t>
            </a:r>
          </a:p>
          <a:p>
            <a:pPr marL="71755" marR="71755"/>
            <a:endParaRPr lang="en-GB" sz="2200" dirty="0"/>
          </a:p>
          <a:p>
            <a:pPr marL="71755" marR="71755"/>
            <a:r>
              <a:rPr lang="en-US" sz="2200" dirty="0"/>
              <a:t>Read the story of Mollie Craven and how she founded Addaction.</a:t>
            </a:r>
            <a:endParaRPr lang="en-GB" sz="2200" dirty="0"/>
          </a:p>
          <a:p>
            <a:pPr marL="71755" marR="71755"/>
            <a:r>
              <a:rPr lang="en-US" sz="2200" dirty="0"/>
              <a:t> </a:t>
            </a:r>
            <a:endParaRPr lang="en-GB" sz="2200" dirty="0"/>
          </a:p>
          <a:p>
            <a:pPr marL="342900" marR="71755" lvl="0" indent="-342900">
              <a:buFont typeface="Arial" panose="020B0604020202020204" pitchFamily="34" charset="0"/>
              <a:buChar char="•"/>
            </a:pPr>
            <a:r>
              <a:rPr lang="en-US" sz="2200" dirty="0"/>
              <a:t>What virtues did Molly have to display in her story? What did she have to overcome? </a:t>
            </a:r>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What challenges would Molly have had to face in raising awareness of drug addiction and the support of families effected?</a:t>
            </a:r>
          </a:p>
          <a:p>
            <a:pPr marL="342900" marR="71755" lvl="0" indent="-342900">
              <a:buFont typeface="Arial" panose="020B0604020202020204" pitchFamily="34" charset="0"/>
              <a:buChar char="•"/>
            </a:pPr>
            <a:endParaRPr lang="en-US" sz="2200" dirty="0">
              <a:latin typeface="Arial" panose="020B0604020202020204" pitchFamily="34" charset="0"/>
              <a:ea typeface="Arial" panose="020B0604020202020204" pitchFamily="34" charset="0"/>
            </a:endParaRPr>
          </a:p>
          <a:p>
            <a:pPr marL="342900" marR="71755" indent="-342900">
              <a:buFont typeface="Arial" panose="020B0604020202020204" pitchFamily="34" charset="0"/>
              <a:buChar char="•"/>
            </a:pPr>
            <a:r>
              <a:rPr lang="en-US" sz="2200" dirty="0"/>
              <a:t>You can read the Mollie’s original letter </a:t>
            </a:r>
            <a:r>
              <a:rPr lang="en-US" sz="2200" dirty="0">
                <a:solidFill>
                  <a:srgbClr val="00B0F0"/>
                </a:solidFill>
                <a:hlinkClick r:id="rId5"/>
              </a:rPr>
              <a:t>here</a:t>
            </a:r>
            <a:r>
              <a:rPr lang="en-US" sz="2200" dirty="0"/>
              <a:t>.</a:t>
            </a:r>
            <a:endParaRPr lang="en-GB" sz="2200" dirty="0">
              <a:latin typeface="Arial" panose="020B0604020202020204" pitchFamily="34" charset="0"/>
              <a:ea typeface="Arial" panose="020B0604020202020204" pitchFamily="34" charset="0"/>
            </a:endParaRPr>
          </a:p>
        </p:txBody>
      </p:sp>
      <p:pic>
        <p:nvPicPr>
          <p:cNvPr id="9217"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9469" y="1380905"/>
            <a:ext cx="1209082" cy="11549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p:nvSpPr>
        <p:spPr>
          <a:xfrm>
            <a:off x="5858999" y="1370635"/>
            <a:ext cx="6096000" cy="4801314"/>
          </a:xfrm>
          <a:prstGeom prst="rect">
            <a:avLst/>
          </a:prstGeom>
        </p:spPr>
        <p:txBody>
          <a:bodyPr>
            <a:spAutoFit/>
          </a:bodyPr>
          <a:lstStyle/>
          <a:p>
            <a:r>
              <a:rPr lang="en-GB" dirty="0"/>
              <a:t>Fifty years ago, the Guardian newspaper published a letter from Mollie Craven. Mollie’s son had been a registered heroin addict since the age of 18 and, she felt powerless to help. Her vision was for a parental support group that could research the little understood issue and support each other to find effective ways of helping children with drug problems. That organisation was founded in 1967 as APA, standing both for the Association of Parents of Addicts, and the Association for Prevention of Addiction. Sadly, Mollie's son died at the age of 21, but she continued her pioneering work into the 1990s, helping to influence policy in the UK. APA also continued, moving increasingly into harm reduction and treatment services throughout the heroin epidemics of the 1980s and 90s, and rebranding as Addaction in 1998. Addaction has grown significantly since then, from 19 services in 1998 to 120 today and now employs nurses, doctors and pharmacists helping to expand the charity’s reach and influence.</a:t>
            </a:r>
          </a:p>
        </p:txBody>
      </p:sp>
    </p:spTree>
    <p:extLst>
      <p:ext uri="{BB962C8B-B14F-4D97-AF65-F5344CB8AC3E}">
        <p14:creationId xmlns:p14="http://schemas.microsoft.com/office/powerpoint/2010/main" val="383308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484823" y="5364109"/>
            <a:ext cx="1581324" cy="1312978"/>
          </a:xfrm>
          <a:prstGeom prst="rect">
            <a:avLst/>
          </a:prstGeom>
        </p:spPr>
      </p:pic>
      <p:sp>
        <p:nvSpPr>
          <p:cNvPr id="3" name="Rectangle 2"/>
          <p:cNvSpPr/>
          <p:nvPr/>
        </p:nvSpPr>
        <p:spPr>
          <a:xfrm>
            <a:off x="577363" y="1436586"/>
            <a:ext cx="4733192" cy="4584012"/>
          </a:xfrm>
          <a:prstGeom prst="rect">
            <a:avLst/>
          </a:prstGeom>
        </p:spPr>
        <p:txBody>
          <a:bodyPr wrap="square">
            <a:spAutoFit/>
          </a:bodyPr>
          <a:lstStyle/>
          <a:p>
            <a:pPr marL="71755" marR="71755"/>
            <a:r>
              <a:rPr lang="en-US" sz="2200" dirty="0"/>
              <a:t>Moral Dilemma </a:t>
            </a:r>
            <a:endParaRPr lang="en-GB" sz="2200" dirty="0"/>
          </a:p>
          <a:p>
            <a:pPr marL="71755" marR="71755"/>
            <a:r>
              <a:rPr lang="en-US" sz="2200" dirty="0"/>
              <a:t>Students read the moral dilemma.</a:t>
            </a:r>
            <a:endParaRPr lang="en-GB" sz="2200" dirty="0"/>
          </a:p>
          <a:p>
            <a:pPr marL="71755" marR="71755"/>
            <a:r>
              <a:rPr lang="en-US" sz="2200" dirty="0"/>
              <a:t> </a:t>
            </a:r>
            <a:endParaRPr lang="en-GB" sz="2200" dirty="0"/>
          </a:p>
          <a:p>
            <a:pPr marL="342900" marR="71755" lvl="0" indent="-342900">
              <a:lnSpc>
                <a:spcPct val="118000"/>
              </a:lnSpc>
              <a:spcAft>
                <a:spcPts val="600"/>
              </a:spcAft>
              <a:buFont typeface="Symbol" panose="05050102010706020507" pitchFamily="18" charset="2"/>
              <a:buChar char=""/>
            </a:pPr>
            <a:r>
              <a:rPr lang="en-GB" sz="2200" dirty="0"/>
              <a:t>What is the problem?</a:t>
            </a:r>
          </a:p>
          <a:p>
            <a:pPr marL="342900" marR="71755" lvl="0" indent="-342900">
              <a:lnSpc>
                <a:spcPct val="118000"/>
              </a:lnSpc>
              <a:spcAft>
                <a:spcPts val="600"/>
              </a:spcAft>
              <a:buFont typeface="Symbol" panose="05050102010706020507" pitchFamily="18" charset="2"/>
              <a:buChar char=""/>
            </a:pPr>
            <a:r>
              <a:rPr lang="en-GB" sz="2200" dirty="0"/>
              <a:t>What virtues are involved?</a:t>
            </a:r>
          </a:p>
          <a:p>
            <a:pPr marL="342900" marR="71755" lvl="0" indent="-342900">
              <a:lnSpc>
                <a:spcPct val="118000"/>
              </a:lnSpc>
              <a:spcAft>
                <a:spcPts val="600"/>
              </a:spcAft>
              <a:buFont typeface="Symbol" panose="05050102010706020507" pitchFamily="18" charset="2"/>
              <a:buChar char=""/>
            </a:pPr>
            <a:r>
              <a:rPr lang="en-GB" sz="2200" dirty="0"/>
              <a:t>What is a ‘wise’ solution? Is there more than one?</a:t>
            </a:r>
          </a:p>
          <a:p>
            <a:pPr marL="342900" marR="71755" lvl="0" indent="-342900">
              <a:lnSpc>
                <a:spcPct val="118000"/>
              </a:lnSpc>
              <a:spcAft>
                <a:spcPts val="600"/>
              </a:spcAft>
              <a:buFont typeface="Symbol" panose="05050102010706020507" pitchFamily="18" charset="2"/>
              <a:buChar char=""/>
            </a:pPr>
            <a:r>
              <a:rPr lang="en-GB" sz="2200" dirty="0"/>
              <a:t>What would you do in this situation?</a:t>
            </a:r>
          </a:p>
          <a:p>
            <a:pPr marL="342900" marR="71755" lvl="0" indent="-342900">
              <a:lnSpc>
                <a:spcPct val="118000"/>
              </a:lnSpc>
              <a:spcAft>
                <a:spcPts val="600"/>
              </a:spcAft>
              <a:buFont typeface="Symbol" panose="05050102010706020507" pitchFamily="18" charset="2"/>
              <a:buChar char=""/>
            </a:pPr>
            <a:r>
              <a:rPr lang="en-GB" sz="2200" dirty="0"/>
              <a:t>Have you experienced a situation like this? </a:t>
            </a:r>
            <a:endParaRPr lang="en-GB" sz="2200" dirty="0">
              <a:latin typeface="Arial" panose="020B0604020202020204" pitchFamily="34" charset="0"/>
              <a:ea typeface="Arial" panose="020B0604020202020204" pitchFamily="34" charset="0"/>
            </a:endParaRPr>
          </a:p>
        </p:txBody>
      </p:sp>
      <p:sp>
        <p:nvSpPr>
          <p:cNvPr id="6" name="AutoShape 1"/>
          <p:cNvSpPr>
            <a:spLocks noChangeArrowheads="1"/>
          </p:cNvSpPr>
          <p:nvPr/>
        </p:nvSpPr>
        <p:spPr bwMode="auto">
          <a:xfrm>
            <a:off x="5213838" y="1294602"/>
            <a:ext cx="6852309" cy="4578660"/>
          </a:xfrm>
          <a:prstGeom prst="cloudCallout">
            <a:avLst>
              <a:gd name="adj1" fmla="val -48247"/>
              <a:gd name="adj2" fmla="val 59648"/>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Arial" panose="020B0604020202020204" pitchFamily="34" charset="0"/>
              </a:rPr>
              <a:t>Jo was a pretty</a:t>
            </a:r>
            <a:r>
              <a:rPr kumimoji="0" lang="en-GB" altLang="en-US" sz="1400" b="0" i="0" u="none" strike="noStrike" cap="none" normalizeH="0" dirty="0">
                <a:ln>
                  <a:noFill/>
                </a:ln>
                <a:solidFill>
                  <a:srgbClr val="000000"/>
                </a:solidFill>
                <a:effectLst/>
                <a:latin typeface="Arial" panose="020B0604020202020204" pitchFamily="34" charset="0"/>
              </a:rPr>
              <a:t> </a:t>
            </a:r>
            <a:r>
              <a:rPr kumimoji="0" lang="en-GB" altLang="en-US" sz="1400" b="0" i="0" u="none" strike="noStrike" cap="none" normalizeH="0" baseline="0" dirty="0">
                <a:ln>
                  <a:noFill/>
                </a:ln>
                <a:solidFill>
                  <a:srgbClr val="000000"/>
                </a:solidFill>
                <a:effectLst/>
                <a:latin typeface="Arial" panose="020B0604020202020204" pitchFamily="34" charset="0"/>
              </a:rPr>
              <a:t>assertive young woman. She had gone to a party her parents agreed she could attend. In arranging a lift, her mother had called the parents of a family friend of Jo’s she knew to share lifts. Jo’s mum would drive them there and Chris’s Dad would pick them up. At the end of the night when Chris’ dad arrived to pick them up, the smell of alcohol overwhelmed Jo. She got in and thanked Chris’s Dad for coming to get them. He seemed normal to Jo, but she wasn’t sure what a drunk driver looked like. Jo’s parents had told her if she ever felt uncomfortable to call home and they would pick her up, no questions asked. But, what if the driver was a friend of her parents and an adult? What could she do?</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6866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23926" y="5545022"/>
            <a:ext cx="1581324" cy="1312978"/>
          </a:xfrm>
          <a:prstGeom prst="rect">
            <a:avLst/>
          </a:prstGeom>
        </p:spPr>
      </p:pic>
      <p:sp>
        <p:nvSpPr>
          <p:cNvPr id="8" name="Rectangle 7"/>
          <p:cNvSpPr/>
          <p:nvPr/>
        </p:nvSpPr>
        <p:spPr>
          <a:xfrm>
            <a:off x="304877" y="1307864"/>
            <a:ext cx="6386146" cy="4893647"/>
          </a:xfrm>
          <a:prstGeom prst="rect">
            <a:avLst/>
          </a:prstGeom>
        </p:spPr>
        <p:txBody>
          <a:bodyPr wrap="square">
            <a:spAutoFit/>
          </a:bodyPr>
          <a:lstStyle/>
          <a:p>
            <a:pPr marL="71755" marR="71755"/>
            <a:r>
              <a:rPr lang="en-US" sz="2400" dirty="0"/>
              <a:t>Thinking forward</a:t>
            </a:r>
          </a:p>
          <a:p>
            <a:pPr marL="71755" marR="71755"/>
            <a:endParaRPr lang="en-GB" sz="2400" dirty="0"/>
          </a:p>
          <a:p>
            <a:pPr marL="71755" marR="71755"/>
            <a:r>
              <a:rPr lang="en-US" sz="2200" dirty="0"/>
              <a:t>Think about the kind of person you want to become in the future. You could think about the practicalities of the type of career you want and/or the type of person you want to become. </a:t>
            </a:r>
            <a:endParaRPr lang="en-GB" sz="2200" dirty="0"/>
          </a:p>
          <a:p>
            <a:pPr marL="71755" marR="71755"/>
            <a:r>
              <a:rPr lang="en-US" sz="2200" dirty="0"/>
              <a:t> </a:t>
            </a:r>
            <a:endParaRPr lang="en-GB" sz="2200" dirty="0"/>
          </a:p>
          <a:p>
            <a:pPr marL="342900" marR="71755" lvl="0" indent="-342900">
              <a:buFont typeface="Symbol" panose="05050102010706020507" pitchFamily="18" charset="2"/>
              <a:buChar char=""/>
            </a:pPr>
            <a:r>
              <a:rPr lang="en-US" sz="2200" dirty="0"/>
              <a:t>What virtues would you like to display etc.? </a:t>
            </a:r>
          </a:p>
          <a:p>
            <a:pPr marL="342900" marR="71755" lvl="0" indent="-342900">
              <a:buFont typeface="Symbol" panose="05050102010706020507" pitchFamily="18" charset="2"/>
              <a:buChar char=""/>
            </a:pPr>
            <a:endParaRPr lang="en-GB" sz="2200" dirty="0"/>
          </a:p>
          <a:p>
            <a:pPr marL="342900" marR="71755" lvl="0" indent="-342900">
              <a:buFont typeface="Symbol" panose="05050102010706020507" pitchFamily="18" charset="2"/>
              <a:buChar char=""/>
            </a:pPr>
            <a:r>
              <a:rPr lang="en-US" sz="2200" dirty="0"/>
              <a:t>How might getting caught up in drug and alcohol abuse make this difficult? </a:t>
            </a:r>
          </a:p>
          <a:p>
            <a:pPr marL="342900" marR="71755" lvl="0" indent="-342900">
              <a:buFont typeface="Symbol" panose="05050102010706020507" pitchFamily="18" charset="2"/>
              <a:buChar char=""/>
            </a:pPr>
            <a:endParaRPr lang="en-GB" sz="2200" dirty="0"/>
          </a:p>
          <a:p>
            <a:pPr marL="342900" marR="71755" lvl="0" indent="-342900">
              <a:buFont typeface="Symbol" panose="05050102010706020507" pitchFamily="18" charset="2"/>
              <a:buChar char=""/>
            </a:pPr>
            <a:r>
              <a:rPr lang="en-US" sz="2200" dirty="0"/>
              <a:t>How might it impinge on you becoming the best version of yourself?</a:t>
            </a:r>
            <a:endParaRPr lang="en-GB" sz="2200" dirty="0">
              <a:latin typeface="Arial" panose="020B0604020202020204" pitchFamily="34" charset="0"/>
              <a:ea typeface="Arial" panose="020B0604020202020204" pitchFamily="34" charset="0"/>
            </a:endParaRPr>
          </a:p>
        </p:txBody>
      </p:sp>
      <p:pic>
        <p:nvPicPr>
          <p:cNvPr id="9" name="Picture 8"/>
          <p:cNvPicPr>
            <a:picLocks noChangeAspect="1"/>
          </p:cNvPicPr>
          <p:nvPr/>
        </p:nvPicPr>
        <p:blipFill>
          <a:blip r:embed="rId5"/>
          <a:stretch>
            <a:fillRect/>
          </a:stretch>
        </p:blipFill>
        <p:spPr>
          <a:xfrm>
            <a:off x="7893360" y="1518152"/>
            <a:ext cx="3756448" cy="3473951"/>
          </a:xfrm>
          <a:prstGeom prst="rect">
            <a:avLst/>
          </a:prstGeom>
        </p:spPr>
      </p:pic>
    </p:spTree>
    <p:extLst>
      <p:ext uri="{BB962C8B-B14F-4D97-AF65-F5344CB8AC3E}">
        <p14:creationId xmlns:p14="http://schemas.microsoft.com/office/powerpoint/2010/main" val="128093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677</Words>
  <Application>Microsoft Office PowerPoint</Application>
  <PresentationFormat>Widescreen</PresentationFormat>
  <Paragraphs>46</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Ben Miller</cp:lastModifiedBy>
  <cp:revision>71</cp:revision>
  <dcterms:created xsi:type="dcterms:W3CDTF">2019-06-06T13:36:27Z</dcterms:created>
  <dcterms:modified xsi:type="dcterms:W3CDTF">2020-05-29T09:39:49Z</dcterms:modified>
</cp:coreProperties>
</file>