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395" autoAdjust="0"/>
  </p:normalViewPr>
  <p:slideViewPr>
    <p:cSldViewPr snapToGrid="0">
      <p:cViewPr varScale="1">
        <p:scale>
          <a:sx n="59" d="100"/>
          <a:sy n="59" d="100"/>
        </p:scale>
        <p:origin x="8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04/06/2020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2</a:t>
            </a:fld>
            <a:endParaRPr lang="en-GB"/>
          </a:p>
        </p:txBody>
      </p:sp>
    </p:spTree>
    <p:extLst>
      <p:ext uri="{BB962C8B-B14F-4D97-AF65-F5344CB8AC3E}">
        <p14:creationId xmlns:p14="http://schemas.microsoft.com/office/powerpoint/2010/main" val="12388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04/06/2020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574462" y="5514953"/>
            <a:ext cx="1617538" cy="1343047"/>
          </a:xfrm>
          <a:prstGeom prst="rect">
            <a:avLst/>
          </a:prstGeom>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994" y="2342533"/>
            <a:ext cx="3455836" cy="21729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4312445" y="4515466"/>
            <a:ext cx="3580359" cy="830997"/>
          </a:xfrm>
          <a:prstGeom prst="rect">
            <a:avLst/>
          </a:prstGeom>
          <a:noFill/>
        </p:spPr>
        <p:txBody>
          <a:bodyPr wrap="square" rtlCol="0">
            <a:spAutoFit/>
          </a:bodyPr>
          <a:lstStyle/>
          <a:p>
            <a:pPr algn="ctr"/>
            <a:r>
              <a:rPr lang="en-GB" sz="2400" b="1" dirty="0"/>
              <a:t>What makes a virtuous consumer of news?</a:t>
            </a:r>
          </a:p>
        </p:txBody>
      </p:sp>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610676" y="5503508"/>
            <a:ext cx="1581324" cy="1312978"/>
          </a:xfrm>
          <a:prstGeom prst="rect">
            <a:avLst/>
          </a:prstGeom>
        </p:spPr>
      </p:pic>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p:cNvSpPr/>
          <p:nvPr/>
        </p:nvSpPr>
        <p:spPr>
          <a:xfrm>
            <a:off x="705499" y="2382572"/>
            <a:ext cx="6518032" cy="2308324"/>
          </a:xfrm>
          <a:prstGeom prst="rect">
            <a:avLst/>
          </a:prstGeom>
        </p:spPr>
        <p:txBody>
          <a:bodyPr wrap="square">
            <a:spAutoFit/>
          </a:bodyPr>
          <a:lstStyle/>
          <a:p>
            <a:pPr marL="528955" marR="71755" indent="-457200">
              <a:buFont typeface="+mj-lt"/>
              <a:buAutoNum type="arabicPeriod"/>
            </a:pPr>
            <a:r>
              <a:rPr lang="en-US" sz="2400" dirty="0"/>
              <a:t>What virtues might make somebody good at reporting the news? </a:t>
            </a:r>
          </a:p>
          <a:p>
            <a:pPr marL="528955" marR="71755" indent="-457200">
              <a:buFont typeface="+mj-lt"/>
              <a:buAutoNum type="arabicPeriod"/>
            </a:pPr>
            <a:endParaRPr lang="en-GB" sz="2400" dirty="0"/>
          </a:p>
          <a:p>
            <a:pPr marL="528955" marR="71755" indent="-457200">
              <a:buFont typeface="+mj-lt"/>
              <a:buAutoNum type="arabicPeriod"/>
            </a:pPr>
            <a:endParaRPr lang="en-GB" sz="2400" dirty="0"/>
          </a:p>
          <a:p>
            <a:pPr marL="528955" marR="71755" indent="-457200">
              <a:buFont typeface="+mj-lt"/>
              <a:buAutoNum type="arabicPeriod"/>
            </a:pPr>
            <a:r>
              <a:rPr lang="en-US" sz="2400" dirty="0"/>
              <a:t>What is the primary job and responsibility of someone who reports the news?</a:t>
            </a:r>
            <a:endParaRPr lang="en-GB" sz="2400" dirty="0">
              <a:latin typeface="Arial" panose="020B0604020202020204" pitchFamily="34" charset="0"/>
              <a:ea typeface="Arial" panose="020B0604020202020204" pitchFamily="34" charset="0"/>
            </a:endParaRPr>
          </a:p>
        </p:txBody>
      </p:sp>
      <p:pic>
        <p:nvPicPr>
          <p:cNvPr id="10" name="Picture 9"/>
          <p:cNvPicPr>
            <a:picLocks noChangeAspect="1"/>
          </p:cNvPicPr>
          <p:nvPr/>
        </p:nvPicPr>
        <p:blipFill>
          <a:blip r:embed="rId6"/>
          <a:stretch>
            <a:fillRect/>
          </a:stretch>
        </p:blipFill>
        <p:spPr>
          <a:xfrm>
            <a:off x="8461375" y="1923228"/>
            <a:ext cx="2268415" cy="2985919"/>
          </a:xfrm>
          <a:prstGeom prst="rect">
            <a:avLst/>
          </a:prstGeom>
        </p:spPr>
      </p:pic>
    </p:spTree>
    <p:extLst>
      <p:ext uri="{BB962C8B-B14F-4D97-AF65-F5344CB8AC3E}">
        <p14:creationId xmlns:p14="http://schemas.microsoft.com/office/powerpoint/2010/main" val="274626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9" name="Rectangle 8"/>
          <p:cNvSpPr/>
          <p:nvPr/>
        </p:nvSpPr>
        <p:spPr>
          <a:xfrm>
            <a:off x="946638" y="1644051"/>
            <a:ext cx="7696200" cy="3416320"/>
          </a:xfrm>
          <a:prstGeom prst="rect">
            <a:avLst/>
          </a:prstGeom>
        </p:spPr>
        <p:txBody>
          <a:bodyPr wrap="square">
            <a:spAutoFit/>
          </a:bodyPr>
          <a:lstStyle/>
          <a:p>
            <a:pPr marL="71755" marR="71755"/>
            <a:r>
              <a:rPr lang="en-US" sz="2400" dirty="0"/>
              <a:t>Avoiding fake news</a:t>
            </a:r>
          </a:p>
          <a:p>
            <a:pPr marL="71755" marR="71755"/>
            <a:endParaRPr lang="en-GB" sz="2400" dirty="0"/>
          </a:p>
          <a:p>
            <a:pPr marL="71755" marR="71755"/>
            <a:r>
              <a:rPr lang="en-US" sz="2400" dirty="0"/>
              <a:t>We explored the rise and consequences of fake news in the last lesson. </a:t>
            </a:r>
            <a:endParaRPr lang="en-GB" sz="2400" dirty="0"/>
          </a:p>
          <a:p>
            <a:pPr marL="71755" marR="71755"/>
            <a:r>
              <a:rPr lang="en-US" sz="2400" dirty="0"/>
              <a:t> </a:t>
            </a:r>
            <a:endParaRPr lang="en-GB" sz="2400" dirty="0"/>
          </a:p>
          <a:p>
            <a:pPr marL="342900" marR="71755" lvl="0" indent="-342900">
              <a:buFont typeface="Symbol" panose="05050102010706020507" pitchFamily="18" charset="2"/>
              <a:buChar char=""/>
            </a:pPr>
            <a:r>
              <a:rPr lang="en-US" sz="2400" dirty="0"/>
              <a:t>How might you go about avoiding fake news? </a:t>
            </a:r>
          </a:p>
          <a:p>
            <a:pPr marL="342900" marR="71755" lvl="0" indent="-342900">
              <a:buFont typeface="Symbol" panose="05050102010706020507" pitchFamily="18" charset="2"/>
              <a:buChar char=""/>
            </a:pPr>
            <a:endParaRPr lang="en-US" sz="2400" dirty="0"/>
          </a:p>
          <a:p>
            <a:pPr marL="342900" marR="71755" lvl="0" indent="-342900">
              <a:buFont typeface="Symbol" panose="05050102010706020507" pitchFamily="18" charset="2"/>
              <a:buChar char=""/>
            </a:pPr>
            <a:r>
              <a:rPr lang="en-US" sz="2400" dirty="0">
                <a:ea typeface="Arial" panose="020B0604020202020204" pitchFamily="34" charset="0"/>
              </a:rPr>
              <a:t>How might you ensure the quality and reliability of the information you take in?</a:t>
            </a:r>
            <a:endParaRPr lang="en-GB" sz="2400" dirty="0">
              <a:ea typeface="Arial" panose="020B0604020202020204" pitchFamily="34" charset="0"/>
            </a:endParaRPr>
          </a:p>
        </p:txBody>
      </p:sp>
    </p:spTree>
    <p:extLst>
      <p:ext uri="{BB962C8B-B14F-4D97-AF65-F5344CB8AC3E}">
        <p14:creationId xmlns:p14="http://schemas.microsoft.com/office/powerpoint/2010/main" val="274168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575898" y="5531776"/>
            <a:ext cx="1581324" cy="1312978"/>
          </a:xfrm>
          <a:prstGeom prst="rect">
            <a:avLst/>
          </a:prstGeom>
        </p:spPr>
      </p:pic>
      <p:sp>
        <p:nvSpPr>
          <p:cNvPr id="6" name="Rectangle 5"/>
          <p:cNvSpPr/>
          <p:nvPr/>
        </p:nvSpPr>
        <p:spPr>
          <a:xfrm>
            <a:off x="449859" y="1695233"/>
            <a:ext cx="6096000" cy="4493538"/>
          </a:xfrm>
          <a:prstGeom prst="rect">
            <a:avLst/>
          </a:prstGeom>
        </p:spPr>
        <p:txBody>
          <a:bodyPr>
            <a:spAutoFit/>
          </a:bodyPr>
          <a:lstStyle/>
          <a:p>
            <a:pPr marL="342900" marR="71755" lvl="0" indent="-342900">
              <a:buFont typeface="Symbol" panose="05050102010706020507" pitchFamily="18" charset="2"/>
              <a:buChar char=""/>
            </a:pPr>
            <a:r>
              <a:rPr lang="en-GB" sz="2200" dirty="0"/>
              <a:t>Consider the source</a:t>
            </a:r>
          </a:p>
          <a:p>
            <a:pPr marR="71755" lvl="0"/>
            <a:endParaRPr lang="en-GB" sz="2200" dirty="0"/>
          </a:p>
          <a:p>
            <a:pPr marL="342900" marR="71755" lvl="0" indent="-342900">
              <a:buFont typeface="Symbol" panose="05050102010706020507" pitchFamily="18" charset="2"/>
              <a:buChar char=""/>
            </a:pPr>
            <a:r>
              <a:rPr lang="en-GB" sz="2200" dirty="0"/>
              <a:t>Read beyond the headline</a:t>
            </a:r>
          </a:p>
          <a:p>
            <a:pPr marR="71755" lvl="0"/>
            <a:endParaRPr lang="en-GB" sz="2200" dirty="0"/>
          </a:p>
          <a:p>
            <a:pPr marL="342900" marR="71755" lvl="0" indent="-342900">
              <a:buFont typeface="Symbol" panose="05050102010706020507" pitchFamily="18" charset="2"/>
              <a:buChar char=""/>
            </a:pPr>
            <a:r>
              <a:rPr lang="en-GB" sz="2200" dirty="0"/>
              <a:t>Check the author</a:t>
            </a:r>
          </a:p>
          <a:p>
            <a:pPr marL="342900" marR="71755" lvl="0" indent="-342900">
              <a:buFont typeface="Symbol" panose="05050102010706020507" pitchFamily="18" charset="2"/>
              <a:buChar char=""/>
            </a:pPr>
            <a:endParaRPr lang="en-GB" sz="2200" dirty="0"/>
          </a:p>
          <a:p>
            <a:pPr marL="342900" marR="71755" lvl="0" indent="-342900">
              <a:buFont typeface="Symbol" panose="05050102010706020507" pitchFamily="18" charset="2"/>
              <a:buChar char=""/>
            </a:pPr>
            <a:r>
              <a:rPr lang="en-GB" sz="2200" dirty="0"/>
              <a:t>What’s the support?</a:t>
            </a:r>
          </a:p>
          <a:p>
            <a:pPr marL="342900" marR="71755" lvl="0" indent="-342900">
              <a:buFont typeface="Symbol" panose="05050102010706020507" pitchFamily="18" charset="2"/>
              <a:buChar char=""/>
            </a:pPr>
            <a:endParaRPr lang="en-GB" sz="2200" dirty="0"/>
          </a:p>
          <a:p>
            <a:pPr marL="342900" marR="71755" lvl="0" indent="-342900">
              <a:buFont typeface="Symbol" panose="05050102010706020507" pitchFamily="18" charset="2"/>
              <a:buChar char=""/>
            </a:pPr>
            <a:r>
              <a:rPr lang="en-GB" sz="2200" dirty="0"/>
              <a:t>Check the date</a:t>
            </a:r>
          </a:p>
          <a:p>
            <a:pPr marL="342900" marR="71755" lvl="0" indent="-342900">
              <a:buFont typeface="Symbol" panose="05050102010706020507" pitchFamily="18" charset="2"/>
              <a:buChar char=""/>
            </a:pPr>
            <a:endParaRPr lang="en-GB" sz="2200" dirty="0"/>
          </a:p>
          <a:p>
            <a:pPr marL="342900" marR="71755" lvl="0" indent="-342900">
              <a:buFont typeface="Symbol" panose="05050102010706020507" pitchFamily="18" charset="2"/>
              <a:buChar char=""/>
            </a:pPr>
            <a:r>
              <a:rPr lang="en-GB" sz="2200" dirty="0"/>
              <a:t>Check your biases</a:t>
            </a:r>
          </a:p>
          <a:p>
            <a:pPr marL="342900" marR="71755" lvl="0" indent="-342900">
              <a:buFont typeface="Symbol" panose="05050102010706020507" pitchFamily="18" charset="2"/>
              <a:buChar char=""/>
            </a:pPr>
            <a:endParaRPr lang="en-GB" sz="2200" dirty="0"/>
          </a:p>
          <a:p>
            <a:pPr marL="342900" marR="71755" lvl="0" indent="-342900">
              <a:buFont typeface="Symbol" panose="05050102010706020507" pitchFamily="18" charset="2"/>
              <a:buChar char=""/>
            </a:pPr>
            <a:r>
              <a:rPr lang="en-GB" sz="2200" dirty="0"/>
              <a:t>Consult the experts</a:t>
            </a:r>
            <a:endParaRPr lang="en-GB" sz="2200" dirty="0">
              <a:latin typeface="Arial" panose="020B0604020202020204" pitchFamily="34" charset="0"/>
              <a:ea typeface="Arial" panose="020B0604020202020204" pitchFamily="34" charset="0"/>
            </a:endParaRPr>
          </a:p>
        </p:txBody>
      </p:sp>
      <p:pic>
        <p:nvPicPr>
          <p:cNvPr id="9" name="Picture 8"/>
          <p:cNvPicPr>
            <a:picLocks noChangeAspect="1"/>
          </p:cNvPicPr>
          <p:nvPr/>
        </p:nvPicPr>
        <p:blipFill>
          <a:blip r:embed="rId5"/>
          <a:stretch>
            <a:fillRect/>
          </a:stretch>
        </p:blipFill>
        <p:spPr>
          <a:xfrm>
            <a:off x="5816253" y="2240311"/>
            <a:ext cx="5105034" cy="1417712"/>
          </a:xfrm>
          <a:prstGeom prst="rect">
            <a:avLst/>
          </a:prstGeom>
        </p:spPr>
      </p:pic>
      <p:pic>
        <p:nvPicPr>
          <p:cNvPr id="10" name="Picture 9"/>
          <p:cNvPicPr>
            <a:picLocks noChangeAspect="1"/>
          </p:cNvPicPr>
          <p:nvPr/>
        </p:nvPicPr>
        <p:blipFill>
          <a:blip r:embed="rId6"/>
          <a:stretch>
            <a:fillRect/>
          </a:stretch>
        </p:blipFill>
        <p:spPr>
          <a:xfrm>
            <a:off x="5342814" y="4338721"/>
            <a:ext cx="1761699" cy="1436077"/>
          </a:xfrm>
          <a:prstGeom prst="rect">
            <a:avLst/>
          </a:prstGeom>
        </p:spPr>
      </p:pic>
    </p:spTree>
    <p:extLst>
      <p:ext uri="{BB962C8B-B14F-4D97-AF65-F5344CB8AC3E}">
        <p14:creationId xmlns:p14="http://schemas.microsoft.com/office/powerpoint/2010/main" val="138523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3" name="Rectangle 2"/>
          <p:cNvSpPr/>
          <p:nvPr/>
        </p:nvSpPr>
        <p:spPr>
          <a:xfrm>
            <a:off x="627412" y="1446307"/>
            <a:ext cx="8232532" cy="4919552"/>
          </a:xfrm>
          <a:prstGeom prst="rect">
            <a:avLst/>
          </a:prstGeom>
        </p:spPr>
        <p:txBody>
          <a:bodyPr wrap="square">
            <a:spAutoFit/>
          </a:bodyPr>
          <a:lstStyle/>
          <a:p>
            <a:pPr marR="71755">
              <a:lnSpc>
                <a:spcPct val="119000"/>
              </a:lnSpc>
              <a:spcAft>
                <a:spcPts val="600"/>
              </a:spcAft>
            </a:pPr>
            <a:r>
              <a:rPr lang="en-GB" sz="2400" kern="1400" dirty="0">
                <a:solidFill>
                  <a:srgbClr val="000000"/>
                </a:solidFill>
                <a:latin typeface="Calibri" panose="020F0502020204030204" pitchFamily="34" charset="0"/>
              </a:rPr>
              <a:t>Why is fake news making news?</a:t>
            </a:r>
          </a:p>
          <a:p>
            <a:pPr marR="71755">
              <a:lnSpc>
                <a:spcPct val="119000"/>
              </a:lnSpc>
              <a:spcAft>
                <a:spcPts val="600"/>
              </a:spcAft>
            </a:pPr>
            <a:r>
              <a:rPr lang="en-GB" sz="2400" kern="1400" dirty="0">
                <a:solidFill>
                  <a:srgbClr val="000000"/>
                </a:solidFill>
                <a:latin typeface="Calibri" panose="020F0502020204030204" pitchFamily="34" charset="0"/>
              </a:rPr>
              <a:t>Read through the resources sheet with some recent examples of fake news making the news. </a:t>
            </a:r>
          </a:p>
          <a:p>
            <a:pPr marR="71755">
              <a:lnSpc>
                <a:spcPct val="119000"/>
              </a:lnSpc>
              <a:spcAft>
                <a:spcPts val="600"/>
              </a:spcAft>
            </a:pPr>
            <a:endParaRPr lang="en-GB" sz="2400" kern="1400" dirty="0">
              <a:solidFill>
                <a:srgbClr val="000000"/>
              </a:solidFill>
              <a:latin typeface="Calibri" panose="020F0502020204030204" pitchFamily="34" charset="0"/>
            </a:endParaRPr>
          </a:p>
          <a:p>
            <a:pPr marL="359994" marR="71755" indent="-359994">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Why are these examples of fake news so significant? </a:t>
            </a:r>
          </a:p>
          <a:p>
            <a:pPr marL="359994" marR="71755" indent="-359994">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In what ways do these examples display a lack of virtue from those involved? </a:t>
            </a:r>
          </a:p>
          <a:p>
            <a:pPr marL="359994" marR="71755" indent="-359994">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Which negative character traits are they potentially displaying?</a:t>
            </a:r>
          </a:p>
          <a:p>
            <a:pPr>
              <a:lnSpc>
                <a:spcPct val="119000"/>
              </a:lnSpc>
              <a:spcAft>
                <a:spcPts val="600"/>
              </a:spcAft>
            </a:pPr>
            <a:r>
              <a:rPr lang="en-GB" sz="1400" kern="1400" dirty="0">
                <a:solidFill>
                  <a:srgbClr val="000000"/>
                </a:solidFill>
                <a:latin typeface="Calibri" panose="020F0502020204030204" pitchFamily="34" charset="0"/>
              </a:rPr>
              <a:t> </a:t>
            </a:r>
            <a:endParaRPr lang="en-GB" sz="1400" kern="1400" dirty="0">
              <a:ln>
                <a:noFill/>
              </a:ln>
              <a:solidFill>
                <a:srgbClr val="000000"/>
              </a:solidFill>
              <a:effectLst/>
              <a:latin typeface="Calibri" panose="020F0502020204030204" pitchFamily="34" charset="0"/>
            </a:endParaRPr>
          </a:p>
        </p:txBody>
      </p:sp>
      <p:pic>
        <p:nvPicPr>
          <p:cNvPr id="6" name="Picture 5"/>
          <p:cNvPicPr>
            <a:picLocks noChangeAspect="1"/>
          </p:cNvPicPr>
          <p:nvPr/>
        </p:nvPicPr>
        <p:blipFill>
          <a:blip r:embed="rId5"/>
          <a:stretch>
            <a:fillRect/>
          </a:stretch>
        </p:blipFill>
        <p:spPr>
          <a:xfrm>
            <a:off x="8859944" y="2750810"/>
            <a:ext cx="3027462" cy="2310545"/>
          </a:xfrm>
          <a:prstGeom prst="rect">
            <a:avLst/>
          </a:prstGeom>
        </p:spPr>
      </p:pic>
    </p:spTree>
    <p:extLst>
      <p:ext uri="{BB962C8B-B14F-4D97-AF65-F5344CB8AC3E}">
        <p14:creationId xmlns:p14="http://schemas.microsoft.com/office/powerpoint/2010/main" val="8564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6" name="Rectangle 5"/>
          <p:cNvSpPr/>
          <p:nvPr/>
        </p:nvSpPr>
        <p:spPr>
          <a:xfrm>
            <a:off x="307121" y="1470612"/>
            <a:ext cx="9146931" cy="5216300"/>
          </a:xfrm>
          <a:prstGeom prst="rect">
            <a:avLst/>
          </a:prstGeom>
        </p:spPr>
        <p:txBody>
          <a:bodyPr wrap="square">
            <a:spAutoFit/>
          </a:bodyPr>
          <a:lstStyle/>
          <a:p>
            <a:pPr marL="71755" marR="71755">
              <a:lnSpc>
                <a:spcPct val="119000"/>
              </a:lnSpc>
              <a:spcAft>
                <a:spcPts val="600"/>
              </a:spcAft>
            </a:pPr>
            <a:r>
              <a:rPr lang="en-GB" sz="2400" kern="1400" dirty="0">
                <a:solidFill>
                  <a:srgbClr val="000000"/>
                </a:solidFill>
                <a:latin typeface="Calibri" panose="020F0502020204030204" pitchFamily="34" charset="0"/>
              </a:rPr>
              <a:t>Thinking questions</a:t>
            </a:r>
          </a:p>
          <a:p>
            <a:pPr marL="71755" marR="71755">
              <a:lnSpc>
                <a:spcPct val="119000"/>
              </a:lnSpc>
              <a:spcAft>
                <a:spcPts val="600"/>
              </a:spcAft>
            </a:pPr>
            <a:r>
              <a:rPr lang="en-GB" sz="2400" kern="1400" dirty="0">
                <a:solidFill>
                  <a:srgbClr val="000000"/>
                </a:solidFill>
                <a:latin typeface="Calibri" panose="020F0502020204030204" pitchFamily="34" charset="0"/>
              </a:rPr>
              <a:t>Read through the ‘How can fake news affect our democracy?’ document and discuss the issues with your partner.</a:t>
            </a:r>
          </a:p>
          <a:p>
            <a:pPr marL="817194" marR="71755" lvl="1" indent="-359994">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Should people be able to make important decisions if the information they have is unreliable?</a:t>
            </a:r>
          </a:p>
          <a:p>
            <a:pPr marL="817194" marR="71755" lvl="1" indent="-359994">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Is the majority always right?</a:t>
            </a:r>
          </a:p>
          <a:p>
            <a:pPr marL="817194" marR="71755" lvl="1" indent="-359994">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How are the media important in a democracy?</a:t>
            </a:r>
          </a:p>
          <a:p>
            <a:pPr marL="817194" marR="71755" lvl="1" indent="-359994">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Should a leader always listen to their people?</a:t>
            </a:r>
          </a:p>
          <a:p>
            <a:pPr marL="817194" marR="71755" lvl="1" indent="-359994">
              <a:lnSpc>
                <a:spcPct val="119000"/>
              </a:lnSpc>
              <a:spcAft>
                <a:spcPts val="600"/>
              </a:spcAft>
              <a:buFont typeface="Arial" panose="020B0604020202020204" pitchFamily="34" charset="0"/>
              <a:buChar char="•"/>
            </a:pPr>
            <a:endParaRPr lang="en-GB" sz="2200" kern="1400" dirty="0">
              <a:solidFill>
                <a:srgbClr val="000000"/>
              </a:solidFill>
              <a:latin typeface="Calibri" panose="020F0502020204030204" pitchFamily="34" charset="0"/>
            </a:endParaRPr>
          </a:p>
          <a:p>
            <a:pPr marL="71755" marR="71755" indent="-71755">
              <a:lnSpc>
                <a:spcPct val="119000"/>
              </a:lnSpc>
              <a:spcAft>
                <a:spcPts val="600"/>
              </a:spcAft>
            </a:pPr>
            <a:r>
              <a:rPr lang="en-GB" sz="2400" kern="1400" dirty="0">
                <a:solidFill>
                  <a:srgbClr val="000000"/>
                </a:solidFill>
                <a:latin typeface="Calibri" panose="020F0502020204030204" pitchFamily="34" charset="0"/>
              </a:rPr>
              <a:t>Discuss these issues in groups/pairs and then feedback to the group.</a:t>
            </a:r>
          </a:p>
          <a:p>
            <a:pPr>
              <a:lnSpc>
                <a:spcPct val="119000"/>
              </a:lnSpc>
              <a:spcAft>
                <a:spcPts val="600"/>
              </a:spcAft>
            </a:pPr>
            <a:r>
              <a:rPr lang="en-GB" sz="1400" kern="1400" dirty="0">
                <a:solidFill>
                  <a:srgbClr val="000000"/>
                </a:solidFill>
                <a:latin typeface="Calibri" panose="020F0502020204030204" pitchFamily="34" charset="0"/>
              </a:rPr>
              <a:t> </a:t>
            </a:r>
            <a:endParaRPr lang="en-GB" sz="1400" kern="1400" dirty="0">
              <a:ln>
                <a:noFill/>
              </a:ln>
              <a:solidFill>
                <a:srgbClr val="000000"/>
              </a:solidFill>
              <a:effectLst/>
              <a:latin typeface="Calibri" panose="020F0502020204030204" pitchFamily="34" charset="0"/>
            </a:endParaRPr>
          </a:p>
        </p:txBody>
      </p:sp>
      <p:pic>
        <p:nvPicPr>
          <p:cNvPr id="8" name="Picture 7"/>
          <p:cNvPicPr>
            <a:picLocks noChangeAspect="1"/>
          </p:cNvPicPr>
          <p:nvPr/>
        </p:nvPicPr>
        <p:blipFill>
          <a:blip r:embed="rId5"/>
          <a:stretch>
            <a:fillRect/>
          </a:stretch>
        </p:blipFill>
        <p:spPr>
          <a:xfrm>
            <a:off x="9454052" y="1445249"/>
            <a:ext cx="2322369" cy="2724419"/>
          </a:xfrm>
          <a:prstGeom prst="rect">
            <a:avLst/>
          </a:prstGeom>
        </p:spPr>
      </p:pic>
      <p:pic>
        <p:nvPicPr>
          <p:cNvPr id="9" name="Picture 8"/>
          <p:cNvPicPr>
            <a:picLocks noChangeAspect="1"/>
          </p:cNvPicPr>
          <p:nvPr/>
        </p:nvPicPr>
        <p:blipFill>
          <a:blip r:embed="rId6"/>
          <a:stretch>
            <a:fillRect/>
          </a:stretch>
        </p:blipFill>
        <p:spPr>
          <a:xfrm>
            <a:off x="7068993" y="4468770"/>
            <a:ext cx="2872921" cy="934445"/>
          </a:xfrm>
          <a:prstGeom prst="rect">
            <a:avLst/>
          </a:prstGeom>
        </p:spPr>
      </p:pic>
    </p:spTree>
    <p:extLst>
      <p:ext uri="{BB962C8B-B14F-4D97-AF65-F5344CB8AC3E}">
        <p14:creationId xmlns:p14="http://schemas.microsoft.com/office/powerpoint/2010/main" val="121612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1028"/>
            <a:ext cx="1581324" cy="1312978"/>
          </a:xfrm>
          <a:prstGeom prst="rect">
            <a:avLst/>
          </a:prstGeom>
        </p:spPr>
      </p:pic>
      <p:sp>
        <p:nvSpPr>
          <p:cNvPr id="10" name="Rectangle 9"/>
          <p:cNvSpPr/>
          <p:nvPr/>
        </p:nvSpPr>
        <p:spPr>
          <a:xfrm>
            <a:off x="7899145" y="1832763"/>
            <a:ext cx="2226136" cy="4154984"/>
          </a:xfrm>
          <a:prstGeom prst="rect">
            <a:avLst/>
          </a:prstGeom>
        </p:spPr>
        <p:txBody>
          <a:bodyPr wrap="square">
            <a:spAutoFit/>
          </a:bodyPr>
          <a:lstStyle/>
          <a:p>
            <a:pPr lvl="0" eaLnBrk="0" fontAlgn="base" hangingPunct="0">
              <a:spcBef>
                <a:spcPct val="0"/>
              </a:spcBef>
              <a:spcAft>
                <a:spcPct val="0"/>
              </a:spcAft>
            </a:pPr>
            <a:r>
              <a:rPr lang="en-US" altLang="en-US" sz="2200" dirty="0">
                <a:ea typeface="Arial" panose="020B0604020202020204" pitchFamily="34" charset="0"/>
              </a:rPr>
              <a:t>What virtues did Marie display in her story? What did she have to overcome?</a:t>
            </a:r>
          </a:p>
          <a:p>
            <a:pPr lvl="0" eaLnBrk="0" fontAlgn="base" hangingPunct="0">
              <a:spcBef>
                <a:spcPct val="0"/>
              </a:spcBef>
              <a:spcAft>
                <a:spcPct val="0"/>
              </a:spcAft>
            </a:pPr>
            <a:endParaRPr lang="en-GB" altLang="en-US" sz="2200" dirty="0"/>
          </a:p>
          <a:p>
            <a:pPr lvl="0" eaLnBrk="0" fontAlgn="base" hangingPunct="0">
              <a:spcBef>
                <a:spcPct val="0"/>
              </a:spcBef>
              <a:spcAft>
                <a:spcPct val="0"/>
              </a:spcAft>
            </a:pPr>
            <a:r>
              <a:rPr lang="en-US" altLang="en-US" sz="2200" dirty="0">
                <a:ea typeface="Arial" panose="020B0604020202020204" pitchFamily="34" charset="0"/>
              </a:rPr>
              <a:t>What challenges would Marie have had to face in bringing attention to the horrors of war?</a:t>
            </a:r>
            <a:endParaRPr lang="en-US" altLang="en-US" sz="2200" dirty="0"/>
          </a:p>
        </p:txBody>
      </p:sp>
      <p:sp>
        <p:nvSpPr>
          <p:cNvPr id="12" name="Rectangle 11"/>
          <p:cNvSpPr/>
          <p:nvPr/>
        </p:nvSpPr>
        <p:spPr>
          <a:xfrm>
            <a:off x="256883" y="1224926"/>
            <a:ext cx="7082590" cy="5732723"/>
          </a:xfrm>
          <a:prstGeom prst="rect">
            <a:avLst/>
          </a:prstGeom>
        </p:spPr>
        <p:txBody>
          <a:bodyPr wrap="square">
            <a:spAutoFit/>
          </a:bodyPr>
          <a:lstStyle/>
          <a:p>
            <a:pPr>
              <a:lnSpc>
                <a:spcPct val="119000"/>
              </a:lnSpc>
              <a:spcAft>
                <a:spcPts val="600"/>
              </a:spcAft>
            </a:pPr>
            <a:r>
              <a:rPr lang="en-GB" sz="2000" b="1" kern="1400" dirty="0">
                <a:solidFill>
                  <a:srgbClr val="000000"/>
                </a:solidFill>
                <a:latin typeface="Calibri" panose="020F0502020204030204" pitchFamily="34" charset="0"/>
              </a:rPr>
              <a:t>Role model -  Marie Colvin</a:t>
            </a:r>
            <a:endParaRPr lang="en-GB" sz="2000" kern="1400" dirty="0">
              <a:solidFill>
                <a:srgbClr val="000000"/>
              </a:solidFill>
              <a:latin typeface="Calibri" panose="020F0502020204030204" pitchFamily="34" charset="0"/>
            </a:endParaRPr>
          </a:p>
          <a:p>
            <a:pPr algn="just">
              <a:lnSpc>
                <a:spcPct val="119000"/>
              </a:lnSpc>
              <a:spcAft>
                <a:spcPts val="1410"/>
              </a:spcAft>
            </a:pPr>
            <a:r>
              <a:rPr lang="en-GB" sz="2000" kern="1400" dirty="0">
                <a:solidFill>
                  <a:srgbClr val="000000"/>
                </a:solidFill>
                <a:latin typeface="Calibri" panose="020F0502020204030204" pitchFamily="34" charset="0"/>
              </a:rPr>
              <a:t>Many journalists are given the title of war correspondent. Few people have really deserved it as much as Marie Colvin. Colvin was an American reporter who wrote for the British newspaper </a:t>
            </a:r>
            <a:r>
              <a:rPr lang="en-GB" sz="2000" i="1" kern="1400" dirty="0">
                <a:solidFill>
                  <a:srgbClr val="000000"/>
                </a:solidFill>
                <a:latin typeface="Calibri" panose="020F0502020204030204" pitchFamily="34" charset="0"/>
              </a:rPr>
              <a:t>The Sunday Times</a:t>
            </a:r>
            <a:r>
              <a:rPr lang="en-GB" sz="2000" kern="1400" dirty="0">
                <a:solidFill>
                  <a:srgbClr val="000000"/>
                </a:solidFill>
                <a:latin typeface="Calibri" panose="020F0502020204030204" pitchFamily="34" charset="0"/>
              </a:rPr>
              <a:t>. She was unmistakable in war zones — she sported an eye patch to cover up an eye injured in a grenade attack while she was reporting during the Sri Lankan civil war. Colvin wrote vivid reports from places few Western correspondents would go — Chechnya, East Timor and, ultimately, Syria. She was killed on Feb. 22, 2012, after the Syrian government shelled the media centre they were staying in. She was committed to being an eyewitness to war, and to telling the story of people who go through it. She was dedicated to telling the truth and relaying the events of many horrendous conflicts around the world.</a:t>
            </a:r>
          </a:p>
          <a:p>
            <a:pPr>
              <a:lnSpc>
                <a:spcPct val="119000"/>
              </a:lnSpc>
              <a:spcAft>
                <a:spcPts val="600"/>
              </a:spcAft>
            </a:pPr>
            <a:r>
              <a:rPr lang="en-GB" sz="1400" b="1" kern="1400" dirty="0">
                <a:solidFill>
                  <a:srgbClr val="000000"/>
                </a:solidFill>
                <a:latin typeface="Calibri" panose="020F0502020204030204" pitchFamily="34" charset="0"/>
              </a:rPr>
              <a:t> </a:t>
            </a:r>
            <a:endParaRPr lang="en-GB" sz="1400" kern="1400" dirty="0">
              <a:solidFill>
                <a:srgbClr val="000000"/>
              </a:solidFill>
              <a:latin typeface="Calibri" panose="020F0502020204030204"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3675" y="2675411"/>
            <a:ext cx="1537058" cy="19928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7637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2" name="Rectangle 1"/>
          <p:cNvSpPr/>
          <p:nvPr/>
        </p:nvSpPr>
        <p:spPr>
          <a:xfrm>
            <a:off x="283535" y="1412915"/>
            <a:ext cx="8375354" cy="5025735"/>
          </a:xfrm>
          <a:prstGeom prst="rect">
            <a:avLst/>
          </a:prstGeom>
        </p:spPr>
        <p:txBody>
          <a:bodyPr wrap="square">
            <a:spAutoFit/>
          </a:bodyPr>
          <a:lstStyle/>
          <a:p>
            <a:pPr marL="528955" marR="71755" indent="-228600">
              <a:lnSpc>
                <a:spcPct val="119000"/>
              </a:lnSpc>
              <a:spcAft>
                <a:spcPts val="600"/>
              </a:spcAft>
            </a:pPr>
            <a:r>
              <a:rPr lang="en-GB" sz="2400" kern="1400" dirty="0">
                <a:solidFill>
                  <a:srgbClr val="000000"/>
                </a:solidFill>
                <a:latin typeface="Calibri" panose="020F0502020204030204" pitchFamily="34" charset="0"/>
              </a:rPr>
              <a:t>Curiosity</a:t>
            </a:r>
          </a:p>
          <a:p>
            <a:pPr marL="643255" marR="71755"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Why is it important to be curious? </a:t>
            </a:r>
          </a:p>
          <a:p>
            <a:pPr marL="643255" marR="71755"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Can you give an example?</a:t>
            </a:r>
          </a:p>
          <a:p>
            <a:pPr marL="300355" marR="71755">
              <a:lnSpc>
                <a:spcPct val="119000"/>
              </a:lnSpc>
              <a:spcAft>
                <a:spcPts val="600"/>
              </a:spcAft>
            </a:pPr>
            <a:endParaRPr lang="en-GB" sz="2400" kern="1400" dirty="0">
              <a:solidFill>
                <a:srgbClr val="000000"/>
              </a:solidFill>
              <a:latin typeface="Calibri" panose="020F0502020204030204" pitchFamily="34" charset="0"/>
            </a:endParaRPr>
          </a:p>
          <a:p>
            <a:pPr marR="71755">
              <a:lnSpc>
                <a:spcPct val="119000"/>
              </a:lnSpc>
              <a:spcAft>
                <a:spcPts val="600"/>
              </a:spcAft>
            </a:pPr>
            <a:r>
              <a:rPr lang="en-GB" sz="2400" kern="1400">
                <a:solidFill>
                  <a:srgbClr val="000000"/>
                </a:solidFill>
                <a:latin typeface="Calibri" panose="020F0502020204030204" pitchFamily="34" charset="0"/>
              </a:rPr>
              <a:t>In Activity </a:t>
            </a:r>
            <a:r>
              <a:rPr lang="en-GB" sz="2400" kern="1400" dirty="0">
                <a:solidFill>
                  <a:srgbClr val="000000"/>
                </a:solidFill>
                <a:latin typeface="Calibri" panose="020F0502020204030204" pitchFamily="34" charset="0"/>
              </a:rPr>
              <a:t>2 you outlined some of the negative character traits that might be associated with pedalling fake news.</a:t>
            </a:r>
          </a:p>
          <a:p>
            <a:pPr marR="71755">
              <a:lnSpc>
                <a:spcPct val="119000"/>
              </a:lnSpc>
              <a:spcAft>
                <a:spcPts val="600"/>
              </a:spcAft>
            </a:pPr>
            <a:r>
              <a:rPr lang="en-GB" sz="2400" kern="1400" dirty="0">
                <a:solidFill>
                  <a:srgbClr val="000000"/>
                </a:solidFill>
                <a:latin typeface="Calibri" panose="020F0502020204030204" pitchFamily="34" charset="0"/>
              </a:rPr>
              <a:t> </a:t>
            </a:r>
          </a:p>
          <a:p>
            <a:pPr marL="342900" marR="71755"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Can you describe the opposite and positive character traits that needs to be developed in its place? </a:t>
            </a:r>
          </a:p>
          <a:p>
            <a:pPr>
              <a:lnSpc>
                <a:spcPct val="119000"/>
              </a:lnSpc>
              <a:spcAft>
                <a:spcPts val="600"/>
              </a:spcAft>
            </a:pPr>
            <a:r>
              <a:rPr lang="en-GB" sz="2400" kern="1400" dirty="0">
                <a:solidFill>
                  <a:srgbClr val="000000"/>
                </a:solidFill>
                <a:latin typeface="Calibri" panose="020F0502020204030204" pitchFamily="34" charset="0"/>
              </a:rPr>
              <a:t> </a:t>
            </a:r>
            <a:endParaRPr lang="en-GB" sz="2400" kern="1400" dirty="0">
              <a:ln>
                <a:noFill/>
              </a:ln>
              <a:solidFill>
                <a:srgbClr val="000000"/>
              </a:solidFill>
              <a:effectLst/>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8881794" y="1741265"/>
            <a:ext cx="2983762" cy="2983762"/>
          </a:xfrm>
          <a:prstGeom prst="rect">
            <a:avLst/>
          </a:prstGeom>
        </p:spPr>
      </p:pic>
    </p:spTree>
    <p:extLst>
      <p:ext uri="{BB962C8B-B14F-4D97-AF65-F5344CB8AC3E}">
        <p14:creationId xmlns:p14="http://schemas.microsoft.com/office/powerpoint/2010/main" val="454111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486</Words>
  <Application>Microsoft Office PowerPoint</Application>
  <PresentationFormat>Widescreen</PresentationFormat>
  <Paragraphs>56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Jacob Nash (Education)</cp:lastModifiedBy>
  <cp:revision>73</cp:revision>
  <dcterms:created xsi:type="dcterms:W3CDTF">2019-06-06T13:36:27Z</dcterms:created>
  <dcterms:modified xsi:type="dcterms:W3CDTF">2020-06-04T12:27:11Z</dcterms:modified>
</cp:coreProperties>
</file>